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2" r:id="rId6"/>
    <p:sldId id="313" r:id="rId7"/>
    <p:sldId id="320" r:id="rId8"/>
    <p:sldId id="321" r:id="rId9"/>
    <p:sldId id="322" r:id="rId10"/>
    <p:sldId id="312" r:id="rId11"/>
    <p:sldId id="314" r:id="rId12"/>
    <p:sldId id="318" r:id="rId13"/>
    <p:sldId id="315" r:id="rId14"/>
    <p:sldId id="323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:a16="http://schemas.microsoft.com/office/drawing/2014/main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825" y="188913"/>
            <a:ext cx="5616575" cy="1470025"/>
          </a:xfrm>
        </p:spPr>
        <p:txBody>
          <a:bodyPr/>
          <a:lstStyle/>
          <a:p>
            <a:pPr algn="l" eaLnBrk="1" hangingPunct="1"/>
            <a:r>
              <a:rPr lang="en-GB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3GPP TSG-RAN WG4 Meeting #97</a:t>
            </a:r>
            <a: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-e</a:t>
            </a:r>
            <a:b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Electronic Meeting, 2–  13 Nov, 2020</a:t>
            </a:r>
          </a:p>
        </p:txBody>
      </p:sp>
      <p:sp>
        <p:nvSpPr>
          <p:cNvPr id="2051" name="副标题 2">
            <a:extLst>
              <a:ext uri="{FF2B5EF4-FFF2-40B4-BE49-F238E27FC236}">
                <a16:creationId xmlns:a16="http://schemas.microsoft.com/office/drawing/2014/main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1640" y="4725144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Huawei, </a:t>
            </a:r>
            <a:r>
              <a:rPr lang="en-US" altLang="zh-CN" dirty="0" err="1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420938"/>
            <a:ext cx="864076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400"/>
              <a:t>WF on UE PRS measurement requirements</a:t>
            </a:r>
            <a:endParaRPr lang="zh-CN" altLang="en-US" sz="4400" dirty="0">
              <a:latin typeface="Calibri" panose="020F0502020204030204" pitchFamily="34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6296" y="554593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GB" altLang="zh-CN" dirty="0"/>
              <a:t>R4-201</a:t>
            </a:r>
            <a:r>
              <a:rPr lang="en-US" altLang="zh-CN" dirty="0"/>
              <a:t>7143</a:t>
            </a:r>
            <a:endParaRPr lang="zh-CN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capability (1)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sz="2400" dirty="0">
                <a:solidFill>
                  <a:srgbClr val="FF0000"/>
                </a:solidFill>
              </a:rPr>
              <a:t>Open issues to be discussed at RAN4#98-e</a:t>
            </a:r>
          </a:p>
          <a:p>
            <a:pPr lvl="1"/>
            <a:r>
              <a:rPr lang="en-GB" altLang="zh-CN" sz="2000" dirty="0">
                <a:solidFill>
                  <a:srgbClr val="FF0000"/>
                </a:solidFill>
              </a:rPr>
              <a:t>Applicability conditions related to measurement capability </a:t>
            </a:r>
            <a:endParaRPr lang="en-US" altLang="zh-CN" sz="2000" dirty="0">
              <a:solidFill>
                <a:srgbClr val="FF0000"/>
              </a:solidFill>
            </a:endParaRP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 (HW, QC, CATT, Intel, OPPO): The measurement requirements do not apply for a PRS resource, if time span of the PRS resource instance is greater than UE reported capability N.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2 (QC, HW, CATT, OPPO): The measurement requirements do not apply for a PRS resource, if the time span of a DL PRS resource instance is greater than the configured measurement gap length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3 (HW, Intel, OPPO): The measurement requirements do not apply for a PRS resource, if the PRS resource is across two sampling duration of N within duration </a:t>
            </a:r>
            <a:r>
              <a:rPr lang="en-US" altLang="zh-CN" sz="1600" dirty="0" err="1">
                <a:solidFill>
                  <a:srgbClr val="FF0000"/>
                </a:solidFill>
              </a:rPr>
              <a:t>Lprs</a:t>
            </a:r>
            <a:r>
              <a:rPr lang="en-US" altLang="zh-CN" sz="1600" dirty="0">
                <a:solidFill>
                  <a:srgbClr val="FF0000"/>
                </a:solidFill>
              </a:rPr>
              <a:t> 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4 (Ericsson): none of option 1~3 is needed. </a:t>
            </a:r>
            <a:r>
              <a:rPr lang="en-US" altLang="zh-CN" sz="1600" u="sng" dirty="0">
                <a:solidFill>
                  <a:srgbClr val="FF0000"/>
                </a:solidFill>
              </a:rPr>
              <a:t>It’s already clear from 38.133 that the measurements are performed within the UE capability.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Note: option 1~3 are not exclusive with each other</a:t>
            </a:r>
          </a:p>
          <a:p>
            <a:pPr lvl="1"/>
            <a:endParaRPr lang="en-US" altLang="zh-CN" sz="2000" dirty="0">
              <a:solidFill>
                <a:srgbClr val="FF0000"/>
              </a:solidFill>
            </a:endParaRPr>
          </a:p>
          <a:p>
            <a:endParaRPr lang="en-US" altLang="zh-CN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250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CSSF when configured with PRS measurement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altLang="zh-CN" sz="2400" dirty="0">
                <a:solidFill>
                  <a:srgbClr val="FF0000"/>
                </a:solidFill>
              </a:rPr>
              <a:t>Open issues to be discussed at RAN4#98-e</a:t>
            </a:r>
            <a:endParaRPr lang="en-US" altLang="zh-CN" sz="2400" dirty="0">
              <a:solidFill>
                <a:srgbClr val="FF0000"/>
              </a:solidFill>
            </a:endParaRP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Condition of long periodicity PRS measurement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1a (HW, OPPO): </a:t>
            </a:r>
            <a:r>
              <a:rPr lang="en-US" altLang="zh-CN" sz="1600" dirty="0" err="1">
                <a:solidFill>
                  <a:srgbClr val="FF0000"/>
                </a:solidFill>
              </a:rPr>
              <a:t>Tprs</a:t>
            </a:r>
            <a:r>
              <a:rPr lang="en-US" altLang="zh-CN" sz="1600" dirty="0">
                <a:solidFill>
                  <a:srgbClr val="FF0000"/>
                </a:solidFill>
              </a:rPr>
              <a:t> * X * dl-</a:t>
            </a:r>
            <a:r>
              <a:rPr lang="en-US" altLang="zh-CN" sz="1600" dirty="0" err="1">
                <a:solidFill>
                  <a:srgbClr val="FF0000"/>
                </a:solidFill>
              </a:rPr>
              <a:t>prs</a:t>
            </a:r>
            <a:r>
              <a:rPr lang="en-US" altLang="zh-CN" sz="1600" dirty="0">
                <a:solidFill>
                  <a:srgbClr val="FF0000"/>
                </a:solidFill>
              </a:rPr>
              <a:t>-</a:t>
            </a:r>
            <a:r>
              <a:rPr lang="en-US" altLang="zh-CN" sz="1600" dirty="0" err="1">
                <a:solidFill>
                  <a:srgbClr val="FF0000"/>
                </a:solidFill>
              </a:rPr>
              <a:t>MutingBitRepetitionFactor</a:t>
            </a:r>
            <a:r>
              <a:rPr lang="en-US" altLang="zh-CN" sz="1600" dirty="0">
                <a:solidFill>
                  <a:srgbClr val="FF0000"/>
                </a:solidFill>
              </a:rPr>
              <a:t> &gt;=160ms</a:t>
            </a:r>
          </a:p>
          <a:p>
            <a:pPr lvl="3"/>
            <a:r>
              <a:rPr lang="en-US" altLang="zh-CN" sz="1200" dirty="0">
                <a:solidFill>
                  <a:srgbClr val="FF0000"/>
                </a:solidFill>
              </a:rPr>
              <a:t>X is the number of consecutive zeros in NR-MutingPattern-r16 for mutingOption1-r16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1b (QC, OPPO): max(</a:t>
            </a:r>
            <a:r>
              <a:rPr lang="en-US" altLang="zh-CN" sz="1600" dirty="0" err="1">
                <a:solidFill>
                  <a:srgbClr val="FF0000"/>
                </a:solidFill>
              </a:rPr>
              <a:t>Tprs</a:t>
            </a:r>
            <a:r>
              <a:rPr lang="en-US" altLang="zh-CN" sz="1600" dirty="0">
                <a:solidFill>
                  <a:srgbClr val="FF0000"/>
                </a:solidFill>
              </a:rPr>
              <a:t> * X * dl-</a:t>
            </a:r>
            <a:r>
              <a:rPr lang="en-US" altLang="zh-CN" sz="1600" dirty="0" err="1">
                <a:solidFill>
                  <a:srgbClr val="FF0000"/>
                </a:solidFill>
              </a:rPr>
              <a:t>prs</a:t>
            </a:r>
            <a:r>
              <a:rPr lang="en-US" altLang="zh-CN" sz="1600" dirty="0">
                <a:solidFill>
                  <a:srgbClr val="FF0000"/>
                </a:solidFill>
              </a:rPr>
              <a:t>-</a:t>
            </a:r>
            <a:r>
              <a:rPr lang="en-US" altLang="zh-CN" sz="1600" dirty="0" err="1">
                <a:solidFill>
                  <a:srgbClr val="FF0000"/>
                </a:solidFill>
              </a:rPr>
              <a:t>MutingBitRepetitionFactor</a:t>
            </a:r>
            <a:r>
              <a:rPr lang="en-US" altLang="zh-CN" sz="1600" dirty="0">
                <a:solidFill>
                  <a:srgbClr val="FF0000"/>
                </a:solidFill>
              </a:rPr>
              <a:t>) &gt;=320ms</a:t>
            </a:r>
          </a:p>
          <a:p>
            <a:pPr lvl="3"/>
            <a:r>
              <a:rPr lang="en-US" altLang="zh-CN" sz="1200" dirty="0">
                <a:solidFill>
                  <a:srgbClr val="FF0000"/>
                </a:solidFill>
              </a:rPr>
              <a:t>X is the length of NR-MutingPattern-r16 for mutingOption1-r16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1c (Nokia): </a:t>
            </a:r>
            <a:r>
              <a:rPr lang="en-US" altLang="zh-CN" sz="1600" dirty="0" err="1">
                <a:solidFill>
                  <a:srgbClr val="FF0000"/>
                </a:solidFill>
              </a:rPr>
              <a:t>Tprs</a:t>
            </a:r>
            <a:r>
              <a:rPr lang="en-US" altLang="zh-CN" sz="1600" dirty="0">
                <a:solidFill>
                  <a:srgbClr val="FF0000"/>
                </a:solidFill>
              </a:rPr>
              <a:t> * X &gt;=320ms</a:t>
            </a:r>
          </a:p>
          <a:p>
            <a:pPr lvl="3"/>
            <a:r>
              <a:rPr lang="en-US" altLang="zh-CN" sz="1200" dirty="0">
                <a:solidFill>
                  <a:srgbClr val="FF0000"/>
                </a:solidFill>
              </a:rPr>
              <a:t>X is the size of </a:t>
            </a:r>
            <a:r>
              <a:rPr lang="en-US" altLang="zh-CN" sz="1200" dirty="0" err="1">
                <a:solidFill>
                  <a:srgbClr val="FF0000"/>
                </a:solidFill>
              </a:rPr>
              <a:t>MutingPattern</a:t>
            </a:r>
            <a:endParaRPr lang="en-US" altLang="zh-CN" sz="1200" dirty="0">
              <a:solidFill>
                <a:srgbClr val="FF0000"/>
              </a:solidFill>
            </a:endParaRP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1d (Ericsson): Long-periodicity NR measurements are the measurements with PRS periodicity &gt;160 </a:t>
            </a:r>
            <a:r>
              <a:rPr lang="en-US" altLang="zh-CN" sz="1600" dirty="0" err="1">
                <a:solidFill>
                  <a:srgbClr val="FF0000"/>
                </a:solidFill>
              </a:rPr>
              <a:t>ms</a:t>
            </a:r>
            <a:r>
              <a:rPr lang="en-US" altLang="zh-CN" sz="1600" dirty="0">
                <a:solidFill>
                  <a:srgbClr val="FF0000"/>
                </a:solidFill>
              </a:rPr>
              <a:t> (with or without muting) or equal 160 </a:t>
            </a:r>
            <a:r>
              <a:rPr lang="en-US" altLang="zh-CN" sz="1600" dirty="0" err="1">
                <a:solidFill>
                  <a:srgbClr val="FF0000"/>
                </a:solidFill>
              </a:rPr>
              <a:t>ms</a:t>
            </a:r>
            <a:r>
              <a:rPr lang="en-US" altLang="zh-CN" sz="1600" dirty="0">
                <a:solidFill>
                  <a:srgbClr val="FF0000"/>
                </a:solidFill>
              </a:rPr>
              <a:t> (with muting)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2 (CATT): Long-periodicity PRS means the PRS periodicity in each frequency layer defined in sub-topic 1-2 is larger than or equal to [320]</a:t>
            </a:r>
            <a:r>
              <a:rPr lang="en-US" altLang="zh-CN" sz="1600" dirty="0" err="1">
                <a:solidFill>
                  <a:srgbClr val="FF0000"/>
                </a:solidFill>
              </a:rPr>
              <a:t>ms</a:t>
            </a:r>
            <a:endParaRPr lang="en-US" altLang="zh-CN" sz="1600" dirty="0">
              <a:solidFill>
                <a:srgbClr val="FF0000"/>
              </a:solidFill>
            </a:endParaRP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3 (Intel): FFS</a:t>
            </a: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Different resource periodicities in a PRS layer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 (QC, Intel): For position frequency layers, calculate 〖CSSF〗_(</a:t>
            </a:r>
            <a:r>
              <a:rPr lang="en-US" altLang="zh-CN" sz="1600" dirty="0" err="1">
                <a:solidFill>
                  <a:srgbClr val="FF0000"/>
                </a:solidFill>
              </a:rPr>
              <a:t>PRS,i</a:t>
            </a:r>
            <a:r>
              <a:rPr lang="en-US" altLang="zh-CN" sz="1600" dirty="0">
                <a:solidFill>
                  <a:srgbClr val="FF0000"/>
                </a:solidFill>
              </a:rPr>
              <a:t>) based on the maximum periodicity across all the PRS resources within each layer and taking into account type1 (inter-period) muting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1a (CATT): Follow the same conclusion of sub-topic 1-2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2 (Ericsson): Not needed. We should take the per-gap approach, as it is in Rel-15.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3 (ZTE, HW, OPPO): FFS</a:t>
            </a:r>
          </a:p>
          <a:p>
            <a:pPr lvl="1"/>
            <a:endParaRPr lang="en-US" altLang="zh-CN" sz="2000" dirty="0">
              <a:solidFill>
                <a:srgbClr val="FF0000"/>
              </a:solidFill>
            </a:endParaRPr>
          </a:p>
          <a:p>
            <a:endParaRPr lang="en-US" altLang="zh-CN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289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RSTD (1)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>
                <a:solidFill>
                  <a:srgbClr val="00B050"/>
                </a:solidFill>
              </a:rPr>
              <a:t>Measurement period extension due to SSB collision</a:t>
            </a:r>
            <a:endParaRPr lang="zh-CN" altLang="zh-CN" sz="2400" dirty="0">
              <a:solidFill>
                <a:srgbClr val="00B050"/>
              </a:solidFill>
            </a:endParaRPr>
          </a:p>
          <a:p>
            <a:pPr lvl="1"/>
            <a:r>
              <a:rPr lang="en-GB" altLang="zh-CN" sz="2000" dirty="0">
                <a:solidFill>
                  <a:srgbClr val="00B050"/>
                </a:solidFill>
              </a:rPr>
              <a:t>Existing RSTD measurement period is defined for cases when PRS samples are not dropped.</a:t>
            </a:r>
            <a:endParaRPr lang="zh-CN" altLang="zh-CN" sz="2000" dirty="0">
              <a:solidFill>
                <a:srgbClr val="00B050"/>
              </a:solidFill>
            </a:endParaRPr>
          </a:p>
          <a:p>
            <a:pPr lvl="1"/>
            <a:r>
              <a:rPr lang="en-GB" altLang="zh-CN" sz="2000" dirty="0">
                <a:solidFill>
                  <a:srgbClr val="00B050"/>
                </a:solidFill>
              </a:rPr>
              <a:t>UE is allowed to extend the RSTD measurement period if one or more PRS samples are dropped due to SSB collision, but the exact value is not specified.</a:t>
            </a:r>
            <a:endParaRPr lang="zh-CN" altLang="zh-CN" sz="2000" dirty="0">
              <a:solidFill>
                <a:srgbClr val="00B050"/>
              </a:solidFill>
            </a:endParaRPr>
          </a:p>
          <a:p>
            <a:endParaRPr lang="en-GB" altLang="zh-CN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288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RSTD (2)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4759" y="138947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en-GB" altLang="zh-CN" sz="2400" dirty="0">
                <a:solidFill>
                  <a:srgbClr val="FF0000"/>
                </a:solidFill>
              </a:rPr>
              <a:t>Open issues to be discussed at RAN4#98-e</a:t>
            </a:r>
          </a:p>
          <a:p>
            <a:pPr lvl="1"/>
            <a:r>
              <a:rPr lang="en-GB" altLang="zh-CN" sz="2000" dirty="0">
                <a:solidFill>
                  <a:srgbClr val="FF0000"/>
                </a:solidFill>
              </a:rPr>
              <a:t>Calculation of PRS sample duration</a:t>
            </a:r>
            <a:r>
              <a:rPr lang="en-GB" altLang="zh-CN" sz="2000" strike="sngStrike" dirty="0">
                <a:solidFill>
                  <a:srgbClr val="FF0000"/>
                </a:solidFill>
              </a:rPr>
              <a:t> </a:t>
            </a:r>
            <a:r>
              <a:rPr lang="en-GB" altLang="zh-CN" sz="2000" strike="sngStrike" dirty="0" err="1">
                <a:solidFill>
                  <a:srgbClr val="FF0000"/>
                </a:solidFill>
              </a:rPr>
              <a:t>Lprs</a:t>
            </a:r>
            <a:endParaRPr lang="en-GB" altLang="zh-CN" sz="2000" strike="sngStrike" dirty="0">
              <a:solidFill>
                <a:srgbClr val="FF0000"/>
              </a:solidFill>
            </a:endParaRP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 (CATT, Intel, HW, QC, OPPO): The calculation of PRS sample duration should be based on the type (type 1 or type 2) as UE used to report {N,T}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2 (Ericsson): Do not agree with option 1. The sample parameters (e.g., number of repetitions, number of PRS symbols in slot, etc.) are to be defined in the accuracy requirements </a:t>
            </a: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Multiple PRS periodicities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 (Intel): Use the maximum PRS resource periodicity among all PRS resources in a single positioning frequency layer 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2 (OPPO, HW, CATT, QC): Use the least common multiple of PRS periodicities among all PRS resources in a single positioning frequency layer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3 (QC): In Rel-16, RAN4 requirements should apply only for PRS periodicities that are multiples of 5 </a:t>
            </a:r>
            <a:r>
              <a:rPr lang="en-US" altLang="zh-CN" sz="1600" dirty="0" err="1">
                <a:solidFill>
                  <a:srgbClr val="FF0000"/>
                </a:solidFill>
              </a:rPr>
              <a:t>ms</a:t>
            </a:r>
            <a:endParaRPr lang="en-US" altLang="zh-CN" sz="1600" dirty="0">
              <a:solidFill>
                <a:srgbClr val="FF0000"/>
              </a:solidFill>
            </a:endParaRP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4 (Ericsson): FFS, consider the case where e.g. not all PRS resources or resource sets are in gaps.</a:t>
            </a: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Measurement period when configured with PRS-RSRP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 (CATT, Intel, HW, QC, OPPO): RSTD measurement period shall not be impacted by PRS-RSRP measurement.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2 (Ericsson): When RSTD is configured together with PRS-RSRP and the required PRS-RSRP measurement period is longer than that for RSTD (configured without RSTD), then the RSTD measurement continues over the entire PRS-RSRP measurement period</a:t>
            </a:r>
          </a:p>
          <a:p>
            <a:pPr lvl="2"/>
            <a:r>
              <a:rPr lang="en-US" altLang="zh-CN" sz="1600" u="sng" dirty="0">
                <a:solidFill>
                  <a:srgbClr val="FF0000"/>
                </a:solidFill>
              </a:rPr>
              <a:t>Option 3 (Ericsson): PRS-RSRP measurement period is the same as that for RSTD, while the accuracy requirements are met for both PRS-RSRP and RSTD.</a:t>
            </a:r>
          </a:p>
          <a:p>
            <a:pPr lvl="2"/>
            <a:endParaRPr lang="en-US" altLang="zh-CN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406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RSTD (3)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4759" y="138947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en-GB" altLang="zh-CN" sz="2400" dirty="0">
                <a:solidFill>
                  <a:srgbClr val="FF0000"/>
                </a:solidFill>
              </a:rPr>
              <a:t>Open issues to be discussed at RAN4#98-e</a:t>
            </a: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Measurement period of multiple PRS layers – overlapping case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 (HW, Intel, QC):</a:t>
            </a:r>
          </a:p>
          <a:p>
            <a:pPr lvl="3"/>
            <a:r>
              <a:rPr lang="en-US" altLang="zh-CN" sz="1200" dirty="0">
                <a:solidFill>
                  <a:srgbClr val="FF0000"/>
                </a:solidFill>
              </a:rPr>
              <a:t>Measurement period of multiple PRS layers is defined as summation of the measurement period in each frequency layer </a:t>
            </a:r>
          </a:p>
          <a:p>
            <a:pPr lvl="3"/>
            <a:r>
              <a:rPr lang="en-US" altLang="zh-CN" sz="1200" dirty="0">
                <a:solidFill>
                  <a:srgbClr val="FF0000"/>
                </a:solidFill>
              </a:rPr>
              <a:t>CSSF is only for the MG sharing between PRS and RRM layers. Count only a single PRS layer for a gap occasion in CSSF calculation for both PRS and RRM layers.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2 (E///):</a:t>
            </a:r>
          </a:p>
          <a:p>
            <a:pPr lvl="3"/>
            <a:r>
              <a:rPr lang="en-US" altLang="zh-CN" sz="1200" u="sng" dirty="0">
                <a:solidFill>
                  <a:srgbClr val="FF0000"/>
                </a:solidFill>
              </a:rPr>
              <a:t>CSSF is used for PRS measurements as for other NR measurements. </a:t>
            </a:r>
          </a:p>
          <a:p>
            <a:pPr lvl="3"/>
            <a:r>
              <a:rPr lang="en-US" altLang="zh-CN" sz="1200" u="sng" dirty="0">
                <a:solidFill>
                  <a:srgbClr val="FF0000"/>
                </a:solidFill>
              </a:rPr>
              <a:t>Measurement period:</a:t>
            </a:r>
          </a:p>
          <a:p>
            <a:pPr lvl="2" algn="ctr"/>
            <a:r>
              <a:rPr lang="en-US" altLang="zh-CN" sz="1600" dirty="0">
                <a:solidFill>
                  <a:srgbClr val="FF0000"/>
                </a:solidFill>
              </a:rPr>
              <a:t>T</a:t>
            </a:r>
            <a:r>
              <a:rPr lang="en-US" altLang="zh-CN" sz="1600" baseline="-25000" dirty="0">
                <a:solidFill>
                  <a:srgbClr val="FF0000"/>
                </a:solidFill>
              </a:rPr>
              <a:t>RSTD, Total </a:t>
            </a:r>
            <a:r>
              <a:rPr lang="en-US" altLang="zh-CN" sz="1600" dirty="0">
                <a:solidFill>
                  <a:srgbClr val="FF0000"/>
                </a:solidFill>
              </a:rPr>
              <a:t>= </a:t>
            </a:r>
            <a:r>
              <a:rPr lang="en-US" altLang="zh-CN" sz="1600" dirty="0" err="1">
                <a:solidFill>
                  <a:srgbClr val="FF0000"/>
                </a:solidFill>
              </a:rPr>
              <a:t>max_i</a:t>
            </a:r>
            <a:r>
              <a:rPr lang="en-US" altLang="zh-CN" sz="1600" dirty="0">
                <a:solidFill>
                  <a:srgbClr val="FF0000"/>
                </a:solidFill>
              </a:rPr>
              <a:t> (</a:t>
            </a:r>
            <a:r>
              <a:rPr lang="en-US" altLang="zh-CN" sz="1600" dirty="0" err="1">
                <a:solidFill>
                  <a:srgbClr val="FF0000"/>
                </a:solidFill>
              </a:rPr>
              <a:t>T</a:t>
            </a:r>
            <a:r>
              <a:rPr lang="en-US" altLang="zh-CN" sz="1600" baseline="-25000" dirty="0" err="1">
                <a:solidFill>
                  <a:srgbClr val="FF0000"/>
                </a:solidFill>
              </a:rPr>
              <a:t>RSTD,i</a:t>
            </a:r>
            <a:r>
              <a:rPr lang="en-US" altLang="zh-CN" sz="1600" dirty="0">
                <a:solidFill>
                  <a:srgbClr val="FF0000"/>
                </a:solidFill>
              </a:rPr>
              <a:t>).</a:t>
            </a: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Measurement period of multiple PRS layers – non-overlapping case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 (OPPO): If such scenario is considered as a rare case, then adopt the sum approach; If such scenario is considered as a typical case, then adopt the max approach to reduce the measurement delay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2 (HW, CATT, Intel, QC, OPPO): Same requirements as for overlapping case (sum approach)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3 (Ericsson): </a:t>
            </a:r>
            <a:r>
              <a:rPr lang="en-US" altLang="zh-CN" sz="1600" u="sng" dirty="0">
                <a:solidFill>
                  <a:srgbClr val="FF0000"/>
                </a:solidFill>
              </a:rPr>
              <a:t>CSSF is used for PRS measurements as for other NR measurements. Measurement period for the non-sharing case shall be:</a:t>
            </a:r>
          </a:p>
          <a:p>
            <a:pPr lvl="2" algn="ctr"/>
            <a:r>
              <a:rPr lang="en-US" altLang="zh-CN" sz="1600" dirty="0">
                <a:solidFill>
                  <a:srgbClr val="FF0000"/>
                </a:solidFill>
              </a:rPr>
              <a:t>T</a:t>
            </a:r>
            <a:r>
              <a:rPr lang="en-US" altLang="zh-CN" sz="1600" baseline="-25000" dirty="0">
                <a:solidFill>
                  <a:srgbClr val="FF0000"/>
                </a:solidFill>
              </a:rPr>
              <a:t>RSTD, Total </a:t>
            </a:r>
            <a:r>
              <a:rPr lang="en-US" altLang="zh-CN" sz="1600" dirty="0">
                <a:solidFill>
                  <a:srgbClr val="FF0000"/>
                </a:solidFill>
              </a:rPr>
              <a:t>= </a:t>
            </a:r>
            <a:r>
              <a:rPr lang="en-US" altLang="zh-CN" sz="1600" dirty="0" err="1">
                <a:solidFill>
                  <a:srgbClr val="FF0000"/>
                </a:solidFill>
              </a:rPr>
              <a:t>max_i</a:t>
            </a:r>
            <a:r>
              <a:rPr lang="en-US" altLang="zh-CN" sz="1600" dirty="0">
                <a:solidFill>
                  <a:srgbClr val="FF0000"/>
                </a:solidFill>
              </a:rPr>
              <a:t> (</a:t>
            </a:r>
            <a:r>
              <a:rPr lang="en-US" altLang="zh-CN" sz="1600" dirty="0" err="1">
                <a:solidFill>
                  <a:srgbClr val="FF0000"/>
                </a:solidFill>
              </a:rPr>
              <a:t>T</a:t>
            </a:r>
            <a:r>
              <a:rPr lang="en-US" altLang="zh-CN" sz="1600" baseline="-25000" dirty="0" err="1">
                <a:solidFill>
                  <a:srgbClr val="FF0000"/>
                </a:solidFill>
              </a:rPr>
              <a:t>RSTD,i</a:t>
            </a:r>
            <a:r>
              <a:rPr lang="en-US" altLang="zh-CN" sz="1600" dirty="0">
                <a:solidFill>
                  <a:srgbClr val="FF0000"/>
                </a:solidFill>
              </a:rPr>
              <a:t>)</a:t>
            </a:r>
          </a:p>
          <a:p>
            <a:pPr lvl="2"/>
            <a:endParaRPr lang="en-US" altLang="zh-CN" sz="1600" dirty="0">
              <a:solidFill>
                <a:srgbClr val="FF0000"/>
              </a:solidFill>
            </a:endParaRPr>
          </a:p>
          <a:p>
            <a:pPr lvl="2"/>
            <a:endParaRPr lang="en-US" altLang="zh-CN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530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PRS-RSRP (1)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>
                <a:solidFill>
                  <a:srgbClr val="00B050"/>
                </a:solidFill>
              </a:rPr>
              <a:t>Measurement period extension due to SSB collision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 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of multiple PRS layers – overlapping case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RSTD. 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of multiple PRS layers – non-overlapping case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RSTD. </a:t>
            </a:r>
          </a:p>
          <a:p>
            <a:endParaRPr lang="en-GB" altLang="zh-CN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878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PRS-RSRP (2)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4759" y="1389470"/>
            <a:ext cx="8229600" cy="4997152"/>
          </a:xfrm>
        </p:spPr>
        <p:txBody>
          <a:bodyPr>
            <a:normAutofit/>
          </a:bodyPr>
          <a:lstStyle/>
          <a:p>
            <a:r>
              <a:rPr lang="en-GB" altLang="zh-CN" sz="2400" dirty="0">
                <a:solidFill>
                  <a:srgbClr val="FF0000"/>
                </a:solidFill>
              </a:rPr>
              <a:t>Open issues to be discussed at RAN4#98-e</a:t>
            </a: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Measurement period of PRS-RSRP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Option 1 (Ericsson): When PRS-RSRP is configured together with RSTD/UE Rx-</a:t>
            </a:r>
            <a:r>
              <a:rPr lang="en-US" altLang="zh-CN" sz="1600" dirty="0" err="1">
                <a:solidFill>
                  <a:srgbClr val="FF0000"/>
                </a:solidFill>
              </a:rPr>
              <a:t>Tx</a:t>
            </a:r>
            <a:r>
              <a:rPr lang="en-US" altLang="zh-CN" sz="1600" dirty="0">
                <a:solidFill>
                  <a:srgbClr val="FF0000"/>
                </a:solidFill>
              </a:rPr>
              <a:t> and the required PRS-RSRP measurement period is shorter than that for RSTD/UE Rx-</a:t>
            </a:r>
            <a:r>
              <a:rPr lang="en-US" altLang="zh-CN" sz="1600" dirty="0" err="1">
                <a:solidFill>
                  <a:srgbClr val="FF0000"/>
                </a:solidFill>
              </a:rPr>
              <a:t>Tx</a:t>
            </a:r>
            <a:r>
              <a:rPr lang="en-US" altLang="zh-CN" sz="1600" dirty="0">
                <a:solidFill>
                  <a:srgbClr val="FF0000"/>
                </a:solidFill>
              </a:rPr>
              <a:t> (configured without PRS-RSRP), then the PRS-RSRP measurement continues over the entire RSTD/UE Rx-</a:t>
            </a:r>
            <a:r>
              <a:rPr lang="en-US" altLang="zh-CN" sz="1600" dirty="0" err="1">
                <a:solidFill>
                  <a:srgbClr val="FF0000"/>
                </a:solidFill>
              </a:rPr>
              <a:t>Tx</a:t>
            </a:r>
            <a:r>
              <a:rPr lang="en-US" altLang="zh-CN" sz="1600" dirty="0">
                <a:solidFill>
                  <a:srgbClr val="FF0000"/>
                </a:solidFill>
              </a:rPr>
              <a:t> measurement period</a:t>
            </a:r>
          </a:p>
          <a:p>
            <a:pPr lvl="2"/>
            <a:r>
              <a:rPr lang="en-US" altLang="zh-CN" sz="1600" dirty="0">
                <a:solidFill>
                  <a:srgbClr val="FF0000"/>
                </a:solidFill>
              </a:rPr>
              <a:t>Other options not precluded</a:t>
            </a:r>
          </a:p>
        </p:txBody>
      </p:sp>
    </p:spTree>
    <p:extLst>
      <p:ext uri="{BB962C8B-B14F-4D97-AF65-F5344CB8AC3E}">
        <p14:creationId xmlns:p14="http://schemas.microsoft.com/office/powerpoint/2010/main" val="3937658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UE Rx-</a:t>
            </a:r>
            <a:r>
              <a:rPr lang="en-US" altLang="zh-CN" sz="3200" dirty="0" err="1"/>
              <a:t>Tx</a:t>
            </a:r>
            <a:r>
              <a:rPr lang="en-US" altLang="zh-CN" sz="3200" dirty="0"/>
              <a:t> time difference (1)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>
                <a:solidFill>
                  <a:srgbClr val="00B050"/>
                </a:solidFill>
              </a:rPr>
              <a:t>Measurement period extension due to SSB collision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 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when configured with PRS-RSRP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 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of multiple PRS layers – overlapping case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RSTD. </a:t>
            </a:r>
          </a:p>
          <a:p>
            <a:r>
              <a:rPr lang="en-US" altLang="zh-CN" sz="2400" dirty="0">
                <a:solidFill>
                  <a:srgbClr val="00B050"/>
                </a:solidFill>
              </a:rPr>
              <a:t>Measurement period of multiple PRS layers – non-overlapping case</a:t>
            </a:r>
          </a:p>
          <a:p>
            <a:pPr lvl="1"/>
            <a:r>
              <a:rPr lang="en-US" altLang="zh-CN" sz="2000" dirty="0">
                <a:solidFill>
                  <a:srgbClr val="00B050"/>
                </a:solidFill>
              </a:rPr>
              <a:t>Follow the same conclusion for RSTD. </a:t>
            </a:r>
          </a:p>
          <a:p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076784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UE Rx-</a:t>
            </a:r>
            <a:r>
              <a:rPr lang="en-US" altLang="zh-CN" sz="3200" dirty="0" err="1"/>
              <a:t>Tx</a:t>
            </a:r>
            <a:r>
              <a:rPr lang="en-US" altLang="zh-CN" sz="3200" dirty="0"/>
              <a:t> time difference (2)</a:t>
            </a:r>
            <a:endParaRPr lang="zh-CN" alt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8"/>
                <a:ext cx="8229600" cy="5323730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n-GB" altLang="zh-CN" dirty="0">
                    <a:solidFill>
                      <a:srgbClr val="FF0000"/>
                    </a:solidFill>
                  </a:rPr>
                  <a:t>Open issues to be discussed at RAN4#97-e</a:t>
                </a:r>
                <a:endParaRPr lang="en-US" altLang="zh-CN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zh-CN" sz="2400" dirty="0">
                    <a:solidFill>
                      <a:srgbClr val="FF0000"/>
                    </a:solidFill>
                  </a:rPr>
                  <a:t>Whether SRS periodicity should be accounted in measurement period</a:t>
                </a:r>
              </a:p>
              <a:p>
                <a:pPr lvl="2"/>
                <a:r>
                  <a:rPr lang="en-US" altLang="zh-CN" sz="2000" dirty="0">
                    <a:solidFill>
                      <a:srgbClr val="FF0000"/>
                    </a:solidFill>
                  </a:rPr>
                  <a:t>Option 1 (CATT, HW, QC, Intel, OPPO): No</a:t>
                </a:r>
              </a:p>
              <a:p>
                <a:pPr lvl="2"/>
                <a:r>
                  <a:rPr lang="en-US" altLang="zh-CN" sz="2000" dirty="0">
                    <a:solidFill>
                      <a:srgbClr val="FF0000"/>
                    </a:solidFill>
                  </a:rPr>
                  <a:t>Option 2 (Ericsson): Yes,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UERxTx</m:t>
                        </m:r>
                        <m: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Total</m:t>
                        </m:r>
                      </m:sub>
                    </m:sSub>
                  </m:oMath>
                </a14:m>
                <a:r>
                  <a:rPr lang="en-US" altLang="zh-CN" sz="2000" dirty="0">
                    <a:solidFill>
                      <a:srgbClr val="FF0000"/>
                    </a:solidFill>
                  </a:rPr>
                  <a:t> can be extended if the SRS periodicity is longer than </a:t>
                </a:r>
                <a:r>
                  <a:rPr lang="en-GB" altLang="zh-CN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max(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16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PRS</m:t>
                        </m:r>
                        <m: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n-GB" altLang="zh-CN" sz="20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</m:sub>
                    </m:sSub>
                  </m:oMath>
                </a14:m>
                <a:r>
                  <a:rPr lang="en-GB" altLang="zh-CN" sz="2000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)</a:t>
                </a:r>
                <a:endParaRPr lang="zh-CN" altLang="zh-CN" sz="20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zh-CN" sz="2400" dirty="0">
                    <a:solidFill>
                      <a:srgbClr val="FF0000"/>
                    </a:solidFill>
                  </a:rPr>
                  <a:t>Whether SRS dropping should be accounted in measurement period</a:t>
                </a:r>
              </a:p>
              <a:p>
                <a:pPr lvl="2"/>
                <a:r>
                  <a:rPr lang="en-US" altLang="zh-CN" sz="2000" dirty="0">
                    <a:solidFill>
                      <a:srgbClr val="FF0000"/>
                    </a:solidFill>
                  </a:rPr>
                  <a:t>Option 1 (CATT, HW, QC, Intel, OPPO): No</a:t>
                </a:r>
              </a:p>
              <a:p>
                <a:pPr lvl="2"/>
                <a:r>
                  <a:rPr lang="en-US" altLang="zh-CN" sz="2000" dirty="0">
                    <a:solidFill>
                      <a:srgbClr val="FF0000"/>
                    </a:solidFill>
                  </a:rPr>
                  <a:t>Option 3b (Ericsson, CATT): UE is allowed to extend the UE Rx-</a:t>
                </a:r>
                <a:r>
                  <a:rPr lang="en-US" altLang="zh-CN" sz="2000" dirty="0" err="1">
                    <a:solidFill>
                      <a:srgbClr val="FF0000"/>
                    </a:solidFill>
                  </a:rPr>
                  <a:t>Tx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 measurement period (clarified in the requirements), but the exact value is not specified.</a:t>
                </a:r>
              </a:p>
              <a:p>
                <a:pPr lvl="2"/>
                <a:r>
                  <a:rPr lang="en-US" altLang="zh-CN" sz="2000" dirty="0">
                    <a:solidFill>
                      <a:srgbClr val="FF0000"/>
                    </a:solidFill>
                  </a:rPr>
                  <a:t>Option 3c (Ericsson): The UE Rx-</a:t>
                </a:r>
                <a:r>
                  <a:rPr lang="en-US" altLang="zh-CN" sz="2000" dirty="0" err="1">
                    <a:solidFill>
                      <a:srgbClr val="FF0000"/>
                    </a:solidFill>
                  </a:rPr>
                  <a:t>Tx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 requirements apply, regardless of how many SRS are dropped.</a:t>
                </a:r>
                <a:endParaRPr lang="zh-CN" altLang="zh-CN" sz="2000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US" altLang="zh-CN" sz="2400" dirty="0">
                    <a:solidFill>
                      <a:srgbClr val="FF0000"/>
                    </a:solidFill>
                  </a:rPr>
                  <a:t>SRS/PRS proximity</a:t>
                </a:r>
              </a:p>
              <a:p>
                <a:pPr lvl="2"/>
                <a:r>
                  <a:rPr lang="en-US" altLang="zh-CN" sz="2000" dirty="0">
                    <a:solidFill>
                      <a:srgbClr val="FF0000"/>
                    </a:solidFill>
                  </a:rPr>
                  <a:t>Option 1 (ZTE, CATT, HW, QC, Intel, OPPO): The measurement requirements are applicable only if any SRS transmission is within [-X, X] </a:t>
                </a:r>
                <a:r>
                  <a:rPr lang="en-US" altLang="zh-CN" sz="2000" dirty="0" err="1">
                    <a:solidFill>
                      <a:srgbClr val="FF0000"/>
                    </a:solidFill>
                  </a:rPr>
                  <a:t>msec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 of at least one DL PRS resource of each of the TRPs in the assistance data. Accuracy requirements is independent of PRS and SRS separation. </a:t>
                </a:r>
              </a:p>
              <a:p>
                <a:pPr lvl="3"/>
                <a:r>
                  <a:rPr lang="en-US" altLang="zh-CN" sz="1600" dirty="0">
                    <a:solidFill>
                      <a:srgbClr val="FF0000"/>
                    </a:solidFill>
                  </a:rPr>
                  <a:t>Option 1a (ZTE, Intel): X=50ms</a:t>
                </a:r>
              </a:p>
              <a:p>
                <a:pPr lvl="3"/>
                <a:r>
                  <a:rPr lang="en-US" altLang="zh-CN" sz="1600" dirty="0">
                    <a:solidFill>
                      <a:srgbClr val="FF0000"/>
                    </a:solidFill>
                  </a:rPr>
                  <a:t>Option 1b (CATT, HW, Intel): X=160ms</a:t>
                </a:r>
              </a:p>
              <a:p>
                <a:pPr lvl="3"/>
                <a:r>
                  <a:rPr lang="en-US" altLang="zh-CN" sz="1600" dirty="0">
                    <a:solidFill>
                      <a:srgbClr val="FF0000"/>
                    </a:solidFill>
                  </a:rPr>
                  <a:t>Option 1c (QC, Intel): X=25ms</a:t>
                </a:r>
              </a:p>
              <a:p>
                <a:pPr lvl="2"/>
                <a:r>
                  <a:rPr lang="en-US" altLang="zh-CN" sz="2000" dirty="0">
                    <a:solidFill>
                      <a:srgbClr val="FF0000"/>
                    </a:solidFill>
                  </a:rPr>
                  <a:t>Option 2 (Ericsson): The requirements for UE Rx-</a:t>
                </a:r>
                <a:r>
                  <a:rPr lang="en-US" altLang="zh-CN" sz="2000" dirty="0" err="1">
                    <a:solidFill>
                      <a:srgbClr val="FF0000"/>
                    </a:solidFill>
                  </a:rPr>
                  <a:t>Tx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 apply regardless of the time separation between SRS and PRS (LTE approach)</a:t>
                </a:r>
              </a:p>
              <a:p>
                <a:pPr lvl="2"/>
                <a:r>
                  <a:rPr lang="en-US" altLang="zh-CN" sz="2000" dirty="0">
                    <a:solidFill>
                      <a:srgbClr val="FF0000"/>
                    </a:solidFill>
                  </a:rPr>
                  <a:t>Option 3 (compromise proposal from Ericsson): The requirements for UE Rx-</a:t>
                </a:r>
                <a:r>
                  <a:rPr lang="en-US" altLang="zh-CN" sz="2000" dirty="0" err="1">
                    <a:solidFill>
                      <a:srgbClr val="FF0000"/>
                    </a:solidFill>
                  </a:rPr>
                  <a:t>Tx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 apply provided MIN(</a:t>
                </a:r>
                <a:r>
                  <a:rPr lang="en-US" altLang="zh-CN" sz="2000" dirty="0" err="1">
                    <a:solidFill>
                      <a:srgbClr val="FF0000"/>
                    </a:solidFill>
                  </a:rPr>
                  <a:t>Tsrs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, </a:t>
                </a:r>
                <a:r>
                  <a:rPr lang="en-US" altLang="zh-CN" sz="2000" dirty="0" err="1">
                    <a:solidFill>
                      <a:srgbClr val="FF0000"/>
                    </a:solidFill>
                  </a:rPr>
                  <a:t>Tprs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) ≤ 2*X; X = FFS (we can accept X = 160 </a:t>
                </a:r>
                <a:r>
                  <a:rPr lang="en-US" altLang="zh-CN" sz="2000" dirty="0" err="1">
                    <a:solidFill>
                      <a:srgbClr val="FF0000"/>
                    </a:solidFill>
                  </a:rPr>
                  <a:t>ms</a:t>
                </a:r>
                <a:r>
                  <a:rPr lang="en-US" altLang="zh-CN" sz="2000" dirty="0">
                    <a:solidFill>
                      <a:srgbClr val="FF0000"/>
                    </a:solidFill>
                  </a:rPr>
                  <a:t>).</a:t>
                </a:r>
              </a:p>
              <a:p>
                <a:pPr lvl="2"/>
                <a:endParaRPr lang="en-US" altLang="zh-CN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8"/>
                <a:ext cx="8229600" cy="5323730"/>
              </a:xfrm>
              <a:blipFill rotWithShape="0">
                <a:blip r:embed="rId2"/>
                <a:stretch>
                  <a:fillRect l="-815" t="-1947" r="-4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1625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Measurement period for UE Rx-</a:t>
            </a:r>
            <a:r>
              <a:rPr lang="en-US" altLang="zh-CN" sz="3200" dirty="0" err="1"/>
              <a:t>Tx</a:t>
            </a:r>
            <a:r>
              <a:rPr lang="en-US" altLang="zh-CN" sz="3200" dirty="0"/>
              <a:t> time difference (3)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r>
              <a:rPr lang="en-GB" altLang="zh-CN" dirty="0">
                <a:solidFill>
                  <a:srgbClr val="FF0000"/>
                </a:solidFill>
              </a:rPr>
              <a:t>Open issues to be discussed at RAN4#97-e</a:t>
            </a:r>
            <a:endParaRPr lang="en-US" altLang="zh-CN" dirty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>
                <a:solidFill>
                  <a:srgbClr val="FF0000"/>
                </a:solidFill>
              </a:rPr>
              <a:t>SRS/PRS being in same band</a:t>
            </a:r>
          </a:p>
          <a:p>
            <a:pPr lvl="2"/>
            <a:r>
              <a:rPr lang="en-US" altLang="zh-CN" sz="2100" dirty="0">
                <a:solidFill>
                  <a:srgbClr val="FF0000"/>
                </a:solidFill>
              </a:rPr>
              <a:t>Option 1 (HW, Intel, QC, OPPO): RAN4 to define Rx-</a:t>
            </a:r>
            <a:r>
              <a:rPr lang="en-US" altLang="zh-CN" sz="2100" dirty="0" err="1">
                <a:solidFill>
                  <a:srgbClr val="FF0000"/>
                </a:solidFill>
              </a:rPr>
              <a:t>Tx</a:t>
            </a:r>
            <a:r>
              <a:rPr lang="en-US" altLang="zh-CN" sz="2100" dirty="0">
                <a:solidFill>
                  <a:srgbClr val="FF0000"/>
                </a:solidFill>
              </a:rPr>
              <a:t> time difference requirements only for the case where SRS resource is in the same band as PRS resource</a:t>
            </a:r>
          </a:p>
          <a:p>
            <a:pPr lvl="2"/>
            <a:r>
              <a:rPr lang="en-US" altLang="zh-CN" sz="2100" dirty="0">
                <a:solidFill>
                  <a:srgbClr val="FF0000"/>
                </a:solidFill>
              </a:rPr>
              <a:t>Option 2 (QC, CATT, Ericsson, Intel): Basic requirements for UE Rx-</a:t>
            </a:r>
            <a:r>
              <a:rPr lang="en-US" altLang="zh-CN" sz="2100" dirty="0" err="1">
                <a:solidFill>
                  <a:srgbClr val="FF0000"/>
                </a:solidFill>
              </a:rPr>
              <a:t>Tx</a:t>
            </a:r>
            <a:r>
              <a:rPr lang="en-US" altLang="zh-CN" sz="2100" dirty="0">
                <a:solidFill>
                  <a:srgbClr val="FF0000"/>
                </a:solidFill>
              </a:rPr>
              <a:t> time difference measurements shall be based on the assumption that positioning SRS resources are in the same band as PRS frequency layer</a:t>
            </a:r>
            <a:endParaRPr lang="zh-CN" altLang="zh-CN" sz="2100" dirty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>
                <a:solidFill>
                  <a:srgbClr val="FF0000"/>
                </a:solidFill>
              </a:rPr>
              <a:t>Measurement period in case of TA change (due to TA command)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1 (HW, Intel): UE should continue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(existing requirements are applicable)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2a (Ericsson, Intel): UE shall discard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if the uplink transmission timing (autonomous or based on network-configured TA) changes during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period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2b (QC, CATT):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requirements are not applicable if TA change is received during the measurement period.</a:t>
            </a:r>
            <a:endParaRPr lang="zh-CN" altLang="zh-CN" sz="2000" dirty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>
                <a:solidFill>
                  <a:srgbClr val="FF0000"/>
                </a:solidFill>
              </a:rPr>
              <a:t>Measurement period in case of TA change (due to UE autonomous adjustment)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1 (HW, Intel, QC): UE should continue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(existing requirements are applicable)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2 (Ericsson): UE shall discard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if the uplink transmission timing (autonomous or based on network-configured TA) changes during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period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3 (CATT, HW): follow the same conclusion from sub-topic 3-10.</a:t>
            </a:r>
            <a:endParaRPr lang="zh-CN" altLang="zh-CN" sz="2000" dirty="0">
              <a:solidFill>
                <a:srgbClr val="FF0000"/>
              </a:solidFill>
            </a:endParaRPr>
          </a:p>
          <a:p>
            <a:pPr lvl="1"/>
            <a:r>
              <a:rPr lang="en-US" altLang="zh-CN" sz="2400" dirty="0">
                <a:solidFill>
                  <a:srgbClr val="FF0000"/>
                </a:solidFill>
              </a:rPr>
              <a:t>Measurement period in case of </a:t>
            </a:r>
            <a:r>
              <a:rPr lang="en-US" altLang="zh-CN" sz="2400" dirty="0" err="1">
                <a:solidFill>
                  <a:srgbClr val="FF0000"/>
                </a:solidFill>
              </a:rPr>
              <a:t>N</a:t>
            </a:r>
            <a:r>
              <a:rPr lang="en-US" altLang="zh-CN" sz="2400" baseline="-25000" dirty="0" err="1">
                <a:solidFill>
                  <a:srgbClr val="FF0000"/>
                </a:solidFill>
              </a:rPr>
              <a:t>TA_offset</a:t>
            </a:r>
            <a:r>
              <a:rPr lang="en-US" altLang="zh-CN" sz="2400" dirty="0">
                <a:solidFill>
                  <a:srgbClr val="FF0000"/>
                </a:solidFill>
              </a:rPr>
              <a:t> change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1 (CATT, HW, QC, Intel): No need to clarify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requirements in case of </a:t>
            </a:r>
            <a:r>
              <a:rPr lang="en-US" altLang="zh-CN" sz="2000" dirty="0" err="1">
                <a:solidFill>
                  <a:srgbClr val="FF0000"/>
                </a:solidFill>
              </a:rPr>
              <a:t>N</a:t>
            </a:r>
            <a:r>
              <a:rPr lang="en-US" altLang="zh-CN" sz="2000" baseline="-25000" dirty="0" err="1">
                <a:solidFill>
                  <a:srgbClr val="FF0000"/>
                </a:solidFill>
              </a:rPr>
              <a:t>TA_offset</a:t>
            </a:r>
            <a:r>
              <a:rPr lang="en-US" altLang="zh-CN" sz="2000" dirty="0">
                <a:solidFill>
                  <a:srgbClr val="FF0000"/>
                </a:solidFill>
              </a:rPr>
              <a:t> change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2 (Ericsson, Intel, QC): It is clarified in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requirements (section 9.9.4 in TS 38.133) that the UE shall discard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measurement if the </a:t>
            </a:r>
            <a:r>
              <a:rPr lang="en-US" altLang="zh-CN" sz="2000" dirty="0" err="1">
                <a:solidFill>
                  <a:srgbClr val="FF0000"/>
                </a:solidFill>
              </a:rPr>
              <a:t>N</a:t>
            </a:r>
            <a:r>
              <a:rPr lang="en-US" altLang="zh-CN" sz="2000" baseline="-25000" dirty="0" err="1">
                <a:solidFill>
                  <a:srgbClr val="FF0000"/>
                </a:solidFill>
              </a:rPr>
              <a:t>TA_offset</a:t>
            </a:r>
            <a:r>
              <a:rPr lang="en-US" altLang="zh-CN" sz="2000" dirty="0">
                <a:solidFill>
                  <a:srgbClr val="FF0000"/>
                </a:solidFill>
              </a:rPr>
              <a:t> changes during the measurement period.</a:t>
            </a:r>
          </a:p>
          <a:p>
            <a:pPr lvl="1"/>
            <a:r>
              <a:rPr lang="en-US" altLang="zh-CN" sz="2400" dirty="0">
                <a:solidFill>
                  <a:srgbClr val="FF0000"/>
                </a:solidFill>
              </a:rPr>
              <a:t>UE Rx-</a:t>
            </a:r>
            <a:r>
              <a:rPr lang="en-US" altLang="zh-CN" sz="2400" dirty="0" err="1">
                <a:solidFill>
                  <a:srgbClr val="FF0000"/>
                </a:solidFill>
              </a:rPr>
              <a:t>Tx</a:t>
            </a:r>
            <a:r>
              <a:rPr lang="en-US" altLang="zh-CN" sz="2400" dirty="0">
                <a:solidFill>
                  <a:srgbClr val="FF0000"/>
                </a:solidFill>
              </a:rPr>
              <a:t> at cell change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Option 1 (Ericsson):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is restarted if the serving cell (</a:t>
            </a:r>
            <a:r>
              <a:rPr lang="en-US" altLang="zh-CN" sz="2000" dirty="0" err="1">
                <a:solidFill>
                  <a:srgbClr val="FF0000"/>
                </a:solidFill>
              </a:rPr>
              <a:t>PCell</a:t>
            </a:r>
            <a:r>
              <a:rPr lang="en-US" altLang="zh-CN" sz="2000" dirty="0">
                <a:solidFill>
                  <a:srgbClr val="FF0000"/>
                </a:solidFill>
              </a:rPr>
              <a:t>, </a:t>
            </a:r>
            <a:r>
              <a:rPr lang="en-US" altLang="zh-CN" sz="2000" dirty="0" err="1">
                <a:solidFill>
                  <a:srgbClr val="FF0000"/>
                </a:solidFill>
              </a:rPr>
              <a:t>PSCell</a:t>
            </a:r>
            <a:r>
              <a:rPr lang="en-US" altLang="zh-CN" sz="2000" dirty="0">
                <a:solidFill>
                  <a:srgbClr val="FF0000"/>
                </a:solidFill>
              </a:rPr>
              <a:t>, or </a:t>
            </a:r>
            <a:r>
              <a:rPr lang="en-US" altLang="zh-CN" sz="2000" dirty="0" err="1">
                <a:solidFill>
                  <a:srgbClr val="FF0000"/>
                </a:solidFill>
              </a:rPr>
              <a:t>SCell</a:t>
            </a:r>
            <a:r>
              <a:rPr lang="en-US" altLang="zh-CN" sz="2000" dirty="0">
                <a:solidFill>
                  <a:srgbClr val="FF0000"/>
                </a:solidFill>
              </a:rPr>
              <a:t>) configured with the SRS for positioning changes during the measurement period. In this case, the UE shall restart the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after the SRS reconfiguration on the target cell is complete. Otherwise, the UE shall continue the on-going UE Rx-</a:t>
            </a:r>
            <a:r>
              <a:rPr lang="en-US" altLang="zh-CN" sz="2000" dirty="0" err="1">
                <a:solidFill>
                  <a:srgbClr val="FF0000"/>
                </a:solidFill>
              </a:rPr>
              <a:t>Tx</a:t>
            </a:r>
            <a:r>
              <a:rPr lang="en-US" altLang="zh-CN" sz="2000" dirty="0">
                <a:solidFill>
                  <a:srgbClr val="FF0000"/>
                </a:solidFill>
              </a:rPr>
              <a:t> time difference measurement after the serving cell change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Other options not precluded</a:t>
            </a:r>
          </a:p>
          <a:p>
            <a:pPr lvl="2"/>
            <a:endParaRPr lang="en-US" altLang="zh-CN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76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1" ma:contentTypeDescription="Create a new document." ma:contentTypeScope="" ma:versionID="99f6751dbc8f6c9db939c24aed21b85c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97a570d36a9bfe7447b480bcbafe877e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67E680D-AC5B-4E66-8A1E-AB2F09A6ED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C8B4B51-588A-4193-AB4E-12963BE166E2}">
  <ds:schemaRefs>
    <ds:schemaRef ds:uri="db33437f-65a5-48c5-b537-19efd290f967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116A6EE-9C71-4CA8-B83C-FAA2FE0E539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6091</TotalTime>
  <Words>1953</Words>
  <Application>Microsoft Office PowerPoint</Application>
  <PresentationFormat>On-screen Show (4:3)</PresentationFormat>
  <Paragraphs>118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Unicode MS</vt:lpstr>
      <vt:lpstr>Calibri</vt:lpstr>
      <vt:lpstr>Cambria Math</vt:lpstr>
      <vt:lpstr>Times New Roman</vt:lpstr>
      <vt:lpstr>Office 主题</vt:lpstr>
      <vt:lpstr>3GPP TSG-RAN WG4 Meeting #97-e Electronic Meeting, 2–  13 Nov, 2020</vt:lpstr>
      <vt:lpstr>Measurement period for RSTD (1)</vt:lpstr>
      <vt:lpstr>Measurement period for RSTD (2)</vt:lpstr>
      <vt:lpstr>Measurement period for RSTD (3)</vt:lpstr>
      <vt:lpstr>Measurement period for PRS-RSRP (1)</vt:lpstr>
      <vt:lpstr>Measurement period for PRS-RSRP (2)</vt:lpstr>
      <vt:lpstr>Measurement period for UE Rx-Tx time difference (1)</vt:lpstr>
      <vt:lpstr>Measurement period for UE Rx-Tx time difference (2)</vt:lpstr>
      <vt:lpstr>Measurement period for UE Rx-Tx time difference (3)</vt:lpstr>
      <vt:lpstr>Measurement capability (1)</vt:lpstr>
      <vt:lpstr>CSSF when configured with PRS measurement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lastModifiedBy>I. Siomina</cp:lastModifiedBy>
  <cp:revision>326</cp:revision>
  <dcterms:created xsi:type="dcterms:W3CDTF">2016-01-12T08:39:50Z</dcterms:created>
  <dcterms:modified xsi:type="dcterms:W3CDTF">2020-11-11T21:54:36Z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(3)NoMI5GcddMAUQpA2bISaIowrS/0NKhC/d+jsHxkKMKwQHxLrO0agqXZ0O6jRvOIJO7u6Bq1I
y7+gpCTOM1OrBHYzdc2LKndmXXjUkuH+KXdJw+2TZWEH8MZ6VBWNvjgWYQEwuqPkvk4R7FTt
kVDKGl5e6CYdI/FArEI+62C/vgUtzrT1OHc2+91NH/cOCVsRQN+qP0ze4q42Tflmm/OT9BVy
ywNAI6pEPMjJs6OCON</vt:lpwstr>
  </property>
  <property fmtid="{D5CDD505-2E9C-101B-9397-08002B2CF9AE}" pid="3" name="_2015_ms_pID_7253431">
    <vt:lpwstr>joPpWrdrTxzPKG4iZMkrfaX6hNC2DGL6MMOwWUYfYL5ex7Eb1nY01p
vjIZ96nygL7+AUSfAWbS3Ou0lUgrtNnWmp4zFmsFajtuzaNobgGlJnmoB86I3wqRC9Fz6DHf
vkXdXDeajIDJgYvaAy8GzbPod2ImWyrDTFHiawdUUcVJr/qMckVikNwfObCqsepYO7yvPCWC
QNJw6c1RLL1yZ3BEBZ+X1NHE05TyhvyFhvo0</vt:lpwstr>
  </property>
  <property fmtid="{D5CDD505-2E9C-101B-9397-08002B2CF9AE}" pid="4" name="_2015_ms_pID_7253432">
    <vt:lpwstr>Mih+jlz7WfxIMz5sP+4M9Zt/Go7COznbbyHJ
/gbkHgVWFy8UAAGJOZdpXklGVdsjG311p9TJu0RFjqVdO77rHtc=</vt:lpwstr>
  </property>
  <property fmtid="{D5CDD505-2E9C-101B-9397-08002B2CF9AE}" pid="5" name="ContentTypeId">
    <vt:lpwstr>0x0101003AA7AC0C743A294CADF60F661720E3E6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1597927634</vt:lpwstr>
  </property>
</Properties>
</file>