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13" r:id="rId7"/>
    <p:sldId id="320" r:id="rId8"/>
    <p:sldId id="321" r:id="rId9"/>
    <p:sldId id="322" r:id="rId10"/>
    <p:sldId id="312" r:id="rId11"/>
    <p:sldId id="314" r:id="rId12"/>
    <p:sldId id="318" r:id="rId13"/>
    <p:sldId id="315" r:id="rId14"/>
    <p:sldId id="323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#97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2–  13 Nov,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/>
              <a:t>R4-201</a:t>
            </a:r>
            <a:r>
              <a:rPr lang="en-US" altLang="zh-CN" dirty="0"/>
              <a:t>7143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capability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(HW, QC, CATT, Intel, OPPO): 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(QC, HW, CATT, OPPO): 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 (HW, Intel, OPPO): 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 (Ericsson): none of option 1~3 is needed. </a:t>
            </a:r>
            <a:r>
              <a:rPr lang="en-US" altLang="zh-CN" sz="1600" u="sng" dirty="0">
                <a:solidFill>
                  <a:srgbClr val="FF0000"/>
                </a:solidFill>
              </a:rPr>
              <a:t>It’s already clear from 38.133 that the measurements are performed within the UE capability.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Note: option 1~3 are not exclusive with each other</a:t>
            </a:r>
          </a:p>
          <a:p>
            <a:pPr lvl="1"/>
            <a:endParaRPr lang="en-US" altLang="zh-CN" sz="20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CSSF when configured with PRS measurement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Condition of long periodicity PRS measurement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1a (HW, OPPO): </a:t>
            </a:r>
            <a:r>
              <a:rPr lang="en-US" altLang="zh-CN" sz="1600" dirty="0" err="1">
                <a:solidFill>
                  <a:srgbClr val="FF0000"/>
                </a:solidFill>
              </a:rPr>
              <a:t>Tprs</a:t>
            </a:r>
            <a:r>
              <a:rPr lang="en-US" altLang="zh-CN" sz="1600" dirty="0">
                <a:solidFill>
                  <a:srgbClr val="FF0000"/>
                </a:solidFill>
              </a:rPr>
              <a:t> * X * dl-</a:t>
            </a:r>
            <a:r>
              <a:rPr lang="en-US" altLang="zh-CN" sz="1600" dirty="0" err="1">
                <a:solidFill>
                  <a:srgbClr val="FF0000"/>
                </a:solidFill>
              </a:rPr>
              <a:t>prs</a:t>
            </a:r>
            <a:r>
              <a:rPr lang="en-US" altLang="zh-CN" sz="1600" dirty="0">
                <a:solidFill>
                  <a:srgbClr val="FF0000"/>
                </a:solidFill>
              </a:rPr>
              <a:t>-</a:t>
            </a:r>
            <a:r>
              <a:rPr lang="en-US" altLang="zh-CN" sz="1600" dirty="0" err="1">
                <a:solidFill>
                  <a:srgbClr val="FF0000"/>
                </a:solidFill>
              </a:rPr>
              <a:t>MutingBitRepetitionFactor</a:t>
            </a:r>
            <a:r>
              <a:rPr lang="en-US" altLang="zh-CN" sz="1600" dirty="0">
                <a:solidFill>
                  <a:srgbClr val="FF0000"/>
                </a:solidFill>
              </a:rPr>
              <a:t> &gt;=160ms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X is the number of consecutive zeros in NR-MutingPattern-r16 for mutingOption1-r16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1b (QC, OPPO): max(</a:t>
            </a:r>
            <a:r>
              <a:rPr lang="en-US" altLang="zh-CN" sz="1600" dirty="0" err="1">
                <a:solidFill>
                  <a:srgbClr val="FF0000"/>
                </a:solidFill>
              </a:rPr>
              <a:t>Tprs</a:t>
            </a:r>
            <a:r>
              <a:rPr lang="en-US" altLang="zh-CN" sz="1600" dirty="0">
                <a:solidFill>
                  <a:srgbClr val="FF0000"/>
                </a:solidFill>
              </a:rPr>
              <a:t> * X * dl-</a:t>
            </a:r>
            <a:r>
              <a:rPr lang="en-US" altLang="zh-CN" sz="1600" dirty="0" err="1">
                <a:solidFill>
                  <a:srgbClr val="FF0000"/>
                </a:solidFill>
              </a:rPr>
              <a:t>prs</a:t>
            </a:r>
            <a:r>
              <a:rPr lang="en-US" altLang="zh-CN" sz="1600" dirty="0">
                <a:solidFill>
                  <a:srgbClr val="FF0000"/>
                </a:solidFill>
              </a:rPr>
              <a:t>-</a:t>
            </a:r>
            <a:r>
              <a:rPr lang="en-US" altLang="zh-CN" sz="1600" dirty="0" err="1">
                <a:solidFill>
                  <a:srgbClr val="FF0000"/>
                </a:solidFill>
              </a:rPr>
              <a:t>MutingBitRepetitionFactor</a:t>
            </a:r>
            <a:r>
              <a:rPr lang="en-US" altLang="zh-CN" sz="1600" dirty="0">
                <a:solidFill>
                  <a:srgbClr val="FF0000"/>
                </a:solidFill>
              </a:rPr>
              <a:t>) &gt;=320ms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X is the length of NR-MutingPattern-r16 for mutingOption1-r16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1c (Nokia): </a:t>
            </a:r>
            <a:r>
              <a:rPr lang="en-US" altLang="zh-CN" sz="1600" dirty="0" err="1">
                <a:solidFill>
                  <a:srgbClr val="FF0000"/>
                </a:solidFill>
              </a:rPr>
              <a:t>Tprs</a:t>
            </a:r>
            <a:r>
              <a:rPr lang="en-US" altLang="zh-CN" sz="1600" dirty="0">
                <a:solidFill>
                  <a:srgbClr val="FF0000"/>
                </a:solidFill>
              </a:rPr>
              <a:t> * X &gt;=320ms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X is the size of </a:t>
            </a:r>
            <a:r>
              <a:rPr lang="en-US" altLang="zh-CN" sz="1200" dirty="0" err="1">
                <a:solidFill>
                  <a:srgbClr val="FF0000"/>
                </a:solidFill>
              </a:rPr>
              <a:t>MutingPattern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1d (Ericsson): Long-periodicity NR measurements are the measurements with PRS periodicity &gt;160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r>
              <a:rPr lang="en-US" altLang="zh-CN" sz="1600" dirty="0">
                <a:solidFill>
                  <a:srgbClr val="FF0000"/>
                </a:solidFill>
              </a:rPr>
              <a:t> (with or without muting) or equal 160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r>
              <a:rPr lang="en-US" altLang="zh-CN" sz="1600" dirty="0">
                <a:solidFill>
                  <a:srgbClr val="FF0000"/>
                </a:solidFill>
              </a:rPr>
              <a:t> (with muting)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(CATT): Long-periodicity PRS means the PRS periodicity in each frequency layer defined in sub-topic 1-2 is larger than or equal to [320]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 (Intel): FFS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Different resource periodicities in a PRS layer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(QC, Intel): For position frequency layers, calculate 〖CSSF〗_(</a:t>
            </a:r>
            <a:r>
              <a:rPr lang="en-US" altLang="zh-CN" sz="1600" dirty="0" err="1">
                <a:solidFill>
                  <a:srgbClr val="FF0000"/>
                </a:solidFill>
              </a:rPr>
              <a:t>PRS,i</a:t>
            </a:r>
            <a:r>
              <a:rPr lang="en-US" altLang="zh-CN" sz="1600" dirty="0">
                <a:solidFill>
                  <a:srgbClr val="FF0000"/>
                </a:solidFill>
              </a:rPr>
              <a:t>) based on the maximum periodicity across all the PRS resources within each layer and taking into account type1 (inter-period) muting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1a (CATT): Follow the same conclusion of sub-topic 1-2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(Ericsson): Not needed. We should take the per-gap approach, as it is in Rel-15.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 (ZTE, HW, OPPO): FFS</a:t>
            </a:r>
          </a:p>
          <a:p>
            <a:pPr lvl="1"/>
            <a:endParaRPr lang="en-US" altLang="zh-CN" sz="20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Existing 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</a:t>
            </a:r>
            <a:r>
              <a:rPr lang="en-GB" altLang="zh-CN" sz="2000" strike="sngStrike" dirty="0">
                <a:solidFill>
                  <a:srgbClr val="FF0000"/>
                </a:solidFill>
              </a:rPr>
              <a:t> </a:t>
            </a:r>
            <a:r>
              <a:rPr lang="en-GB" altLang="zh-CN" sz="2000" strike="sngStrike" dirty="0" err="1">
                <a:solidFill>
                  <a:srgbClr val="FF0000"/>
                </a:solidFill>
              </a:rPr>
              <a:t>Lprs</a:t>
            </a:r>
            <a:endParaRPr lang="en-GB" altLang="zh-CN" sz="2000" strike="sngStrike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(CATT, Intel, HW, QC, OPPO): 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(Ericsson): Do not agree with option 1. The sample parameters (e.g., number of repetitions, number of PRS symbols in slot, etc.) are to be defined in the accuracy requirements 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Multiple PRS periodicities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(Intel): Use the maximum PRS resource periodicity among all PRS resources in a single positioning frequency layer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(OPPO, HW, CATT, QC): 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 (QC): 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 (Ericsson): FFS, consider the case where e.g. not all PRS resources or resource sets are in gaps.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when configured with PRS-RSRP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(CATT, Intel, HW, QC, OPPO): RSTD measurement period shall not be impacted by PRS-RSRP measurement.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(Ericsson): When RSTD is configured together with PRS-RSRP and the required PRS-RSRP measurement period is longer than that for RSTD (configured without RSTD), then the RSTD measurement continues over the entire PRS-RSRP measurement period</a:t>
            </a:r>
          </a:p>
          <a:p>
            <a:pPr lvl="2"/>
            <a:r>
              <a:rPr lang="en-US" altLang="zh-CN" sz="1600" u="sng" dirty="0">
                <a:solidFill>
                  <a:srgbClr val="FF0000"/>
                </a:solidFill>
              </a:rPr>
              <a:t>Option 3 (Ericsson): PRS-RSRP measurement period is the same as that for RSTD, while the accuracy requirements are met for both PRS-RSRP and RSTD.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multiple PRS layers – 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(HW, Intel, QC):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Measurement period of multiple PRS layers is defined as summation of the measurement period in each frequency layer 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CSSF is only for the MG sharing between PRS and RRM layers. Count only a single PRS layer for a gap occasion in CSSF calculation for both PRS and RRM layers.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(E///):</a:t>
            </a:r>
          </a:p>
          <a:p>
            <a:pPr lvl="3"/>
            <a:r>
              <a:rPr lang="en-US" altLang="zh-CN" sz="1200" u="sng" dirty="0">
                <a:solidFill>
                  <a:srgbClr val="FF0000"/>
                </a:solidFill>
              </a:rPr>
              <a:t>CSSF is used for PRS measurements as for other NR measurements. </a:t>
            </a:r>
          </a:p>
          <a:p>
            <a:pPr lvl="3"/>
            <a:r>
              <a:rPr lang="en-US" altLang="zh-CN" sz="1200" u="sng" dirty="0">
                <a:solidFill>
                  <a:srgbClr val="FF0000"/>
                </a:solidFill>
              </a:rPr>
              <a:t>Measurement period: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</a:t>
            </a:r>
            <a:r>
              <a:rPr lang="en-US" altLang="zh-CN" sz="1600" dirty="0" err="1">
                <a:solidFill>
                  <a:srgbClr val="FF0000"/>
                </a:solidFill>
              </a:rPr>
              <a:t>max_i</a:t>
            </a:r>
            <a:r>
              <a:rPr lang="en-US" altLang="zh-CN" sz="1600" dirty="0">
                <a:solidFill>
                  <a:srgbClr val="FF0000"/>
                </a:solidFill>
              </a:rPr>
              <a:t>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multiple PRS layers – non-overlapping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(OPPO): 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 (HW, CATT, Intel, QC, OPPO): Same requirements as for overlapping case (sum approach)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 (Ericsson): </a:t>
            </a:r>
            <a:r>
              <a:rPr lang="en-US" altLang="zh-CN" sz="1600" u="sng" dirty="0">
                <a:solidFill>
                  <a:srgbClr val="FF0000"/>
                </a:solidFill>
              </a:rPr>
              <a:t>CSSF is used for PRS measurements as for other NR measurements. Measurement period for the non-sharing case shall be: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</a:t>
            </a:r>
            <a:r>
              <a:rPr lang="en-US" altLang="zh-CN" sz="1600" dirty="0" err="1">
                <a:solidFill>
                  <a:srgbClr val="FF0000"/>
                </a:solidFill>
              </a:rPr>
              <a:t>max_i</a:t>
            </a:r>
            <a:r>
              <a:rPr lang="en-US" altLang="zh-CN" sz="1600" dirty="0">
                <a:solidFill>
                  <a:srgbClr val="FF0000"/>
                </a:solidFill>
              </a:rPr>
              <a:t>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PRS-RSRP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PRS-RSRP (2)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PRS-RSRP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 (Ericsson): When PRS-RSRP is configured together with RSTD/UE Rx-</a:t>
            </a:r>
            <a:r>
              <a:rPr lang="en-US" altLang="zh-CN" sz="1600" dirty="0" err="1">
                <a:solidFill>
                  <a:srgbClr val="FF0000"/>
                </a:solidFill>
              </a:rPr>
              <a:t>Tx</a:t>
            </a:r>
            <a:r>
              <a:rPr lang="en-US" altLang="zh-CN" sz="1600" dirty="0">
                <a:solidFill>
                  <a:srgbClr val="FF0000"/>
                </a:solidFill>
              </a:rPr>
              <a:t> and the required PRS-RSRP measurement period is shorter than that for RSTD/UE Rx-</a:t>
            </a:r>
            <a:r>
              <a:rPr lang="en-US" altLang="zh-CN" sz="1600" dirty="0" err="1">
                <a:solidFill>
                  <a:srgbClr val="FF0000"/>
                </a:solidFill>
              </a:rPr>
              <a:t>Tx</a:t>
            </a:r>
            <a:r>
              <a:rPr lang="en-US" altLang="zh-CN" sz="1600" dirty="0">
                <a:solidFill>
                  <a:srgbClr val="FF0000"/>
                </a:solidFill>
              </a:rPr>
              <a:t> (configured without PRS-RSRP), then the PRS-RSRP measurement continues over the entire RSTD/UE Rx-</a:t>
            </a:r>
            <a:r>
              <a:rPr lang="en-US" altLang="zh-CN" sz="1600" dirty="0" err="1">
                <a:solidFill>
                  <a:srgbClr val="FF0000"/>
                </a:solidFill>
              </a:rPr>
              <a:t>Tx</a:t>
            </a:r>
            <a:r>
              <a:rPr lang="en-US" altLang="zh-CN" sz="16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Other options not precluded</a:t>
            </a:r>
          </a:p>
        </p:txBody>
      </p:sp>
    </p:spTree>
    <p:extLst>
      <p:ext uri="{BB962C8B-B14F-4D97-AF65-F5344CB8AC3E}">
        <p14:creationId xmlns:p14="http://schemas.microsoft.com/office/powerpoint/2010/main" val="3937658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8229600" cy="532373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RAN4#97-e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 (CATT, HW, QC, Intel, OPPO):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2 (Ericsson): 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FF0000"/>
                    </a:solidFill>
                  </a:rPr>
                  <a:t> can 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dropping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 (CATT, HW, QC, Intel, OPPO):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3b (Ericsson, CATT): 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3c (Ericsson):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dropped.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SRS/PRS proximity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 (ZTE, CATT, HW, QC, Intel, OPPO): The measurement requirements are applicable only if any SRS transmission is within [-X, X]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msec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of at least one DL PRS resource of each of the TRPs in the assistance data. Accuracy requirements is independent of PRS and SRS separation. </a:t>
                </a:r>
              </a:p>
              <a:p>
                <a:pPr lvl="3"/>
                <a:r>
                  <a:rPr lang="en-US" altLang="zh-CN" sz="1600" dirty="0">
                    <a:solidFill>
                      <a:srgbClr val="FF0000"/>
                    </a:solidFill>
                  </a:rPr>
                  <a:t>Option 1a (ZTE, Intel): X=50ms</a:t>
                </a:r>
              </a:p>
              <a:p>
                <a:pPr lvl="3"/>
                <a:r>
                  <a:rPr lang="en-US" altLang="zh-CN" sz="1600" dirty="0">
                    <a:solidFill>
                      <a:srgbClr val="FF0000"/>
                    </a:solidFill>
                  </a:rPr>
                  <a:t>Option 1b (CATT, HW, Intel): X=160ms</a:t>
                </a:r>
              </a:p>
              <a:p>
                <a:pPr lvl="3"/>
                <a:r>
                  <a:rPr lang="en-US" altLang="zh-CN" sz="1600" dirty="0">
                    <a:solidFill>
                      <a:srgbClr val="FF0000"/>
                    </a:solidFill>
                  </a:rPr>
                  <a:t>Option 1c (QC, Intel): X=25ms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2 (Ericsson): The requirements for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apply regardless of the time separation between SRS and PRS (LTE approach)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 (compromise proposal from Ericsson): The requirements for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apply provided MIN(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Tsrs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,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) ≤ 2*X; X = FFS (we can accept X = 160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).</a:t>
                </a:r>
              </a:p>
              <a:p>
                <a:pPr lvl="2"/>
                <a:endParaRPr lang="en-US" altLang="zh-CN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8229600" cy="5323730"/>
              </a:xfrm>
              <a:blipFill rotWithShape="0">
                <a:blip r:embed="rId2"/>
                <a:stretch>
                  <a:fillRect l="-815" t="-1947" r="-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RAN4#97-e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SRS/PRS being in same band</a:t>
            </a:r>
          </a:p>
          <a:p>
            <a:pPr lvl="2"/>
            <a:r>
              <a:rPr lang="en-US" altLang="zh-CN" sz="2100" dirty="0">
                <a:solidFill>
                  <a:srgbClr val="FF0000"/>
                </a:solidFill>
              </a:rPr>
              <a:t>Option 1 (HW, Intel, QC, OPPO): RAN4 to define Rx-</a:t>
            </a:r>
            <a:r>
              <a:rPr lang="en-US" altLang="zh-CN" sz="2100" dirty="0" err="1">
                <a:solidFill>
                  <a:srgbClr val="FF0000"/>
                </a:solidFill>
              </a:rPr>
              <a:t>Tx</a:t>
            </a:r>
            <a:r>
              <a:rPr lang="en-US" altLang="zh-CN" sz="2100" dirty="0">
                <a:solidFill>
                  <a:srgbClr val="FF0000"/>
                </a:solidFill>
              </a:rPr>
              <a:t> time difference requirements only for the case where SRS resource is in the same band as PRS resource</a:t>
            </a:r>
          </a:p>
          <a:p>
            <a:pPr lvl="2"/>
            <a:r>
              <a:rPr lang="en-US" altLang="zh-CN" sz="2100" dirty="0">
                <a:solidFill>
                  <a:srgbClr val="FF0000"/>
                </a:solidFill>
              </a:rPr>
              <a:t>Option 2 (QC, CATT, Ericsson, Intel): Basic requirements for UE Rx-</a:t>
            </a:r>
            <a:r>
              <a:rPr lang="en-US" altLang="zh-CN" sz="2100" dirty="0" err="1">
                <a:solidFill>
                  <a:srgbClr val="FF0000"/>
                </a:solidFill>
              </a:rPr>
              <a:t>Tx</a:t>
            </a:r>
            <a:r>
              <a:rPr lang="en-US" altLang="zh-CN" sz="2100" dirty="0">
                <a:solidFill>
                  <a:srgbClr val="FF000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1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TA command)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 (HW, Intel):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2a (Ericsson, Intel):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2b (QC, CATT):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UE autonomous adjustment)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 (HW, Intel, QC):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 (Ericsson):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 (CATT, HW): follow the same conclusion from sub-topic 3-10.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 (CATT, HW, QC, Intel): 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 (Ericsson, Intel, QC): 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changes during the measurement period.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 (Ericsson):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6091</TotalTime>
  <Words>1953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PRS-RSRP (1)</vt:lpstr>
      <vt:lpstr>Measurement period for PRS-RSRP (2)</vt:lpstr>
      <vt:lpstr>Measurement period for UE Rx-Tx time difference (1)</vt:lpstr>
      <vt:lpstr>Measurement period for UE Rx-Tx time difference (2)</vt:lpstr>
      <vt:lpstr>Measurement period for UE Rx-Tx time difference (3)</vt:lpstr>
      <vt:lpstr>Measurement capability (1)</vt:lpstr>
      <vt:lpstr>CSSF when configured with PRS measurement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I. Siomina</cp:lastModifiedBy>
  <cp:revision>326</cp:revision>
  <dcterms:created xsi:type="dcterms:W3CDTF">2016-01-12T08:39:50Z</dcterms:created>
  <dcterms:modified xsi:type="dcterms:W3CDTF">2020-11-11T21:54:36Z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(3)NoMI5GcddMAUQpA2bISaIowrS/0NKhC/d+jsHxkKMKwQHxLrO0agqXZ0O6jRvOIJO7u6Bq1I
y7+gpCTOM1OrBHYzdc2LKndmXXjUkuH+KXdJw+2TZWEH8MZ6VBWNvjgWYQEwuqPkvk4R7FTt
kVDKGl5e6CYdI/FArEI+62C/vgUtzrT1OHc2+91NH/cOCVsRQN+qP0ze4q42Tflmm/OT9BVy
ywNAI6pEPMjJs6OCON</vt:lpwstr>
  </property>
  <property fmtid="{D5CDD505-2E9C-101B-9397-08002B2CF9AE}" pid="3" name="_2015_ms_pID_7253431">
    <vt:lpwstr>joPpWrdrTxzPKG4iZMkrfaX6hNC2DGL6MMOwWUYfYL5ex7Eb1nY01p
vjIZ96nygL7+AUSfAWbS3Ou0lUgrtNnWmp4zFmsFajtuzaNobgGlJnmoB86I3wqRC9Fz6DHf
vkXdXDeajIDJgYvaAy8GzbPod2ImWyrDTFHiawdUUcVJr/qMckVikNwfObCqsepYO7yvPCWC
QNJw6c1RLL1yZ3BEBZ+X1NHE05TyhvyFhvo0</vt:lpwstr>
  </property>
  <property fmtid="{D5CDD505-2E9C-101B-9397-08002B2CF9AE}" pid="4" name="_2015_ms_pID_7253432">
    <vt:lpwstr>Mih+jlz7WfxIMz5sP+4M9Zt/Go7COznbbyHJ
/gbkHgVWFy8UAAGJOZdpXklGVdsjG311p9TJu0RFjqVdO77rHtc=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