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02" r:id="rId6"/>
    <p:sldId id="313" r:id="rId7"/>
    <p:sldId id="320" r:id="rId8"/>
    <p:sldId id="321" r:id="rId9"/>
    <p:sldId id="322" r:id="rId10"/>
    <p:sldId id="312" r:id="rId11"/>
    <p:sldId id="314" r:id="rId12"/>
    <p:sldId id="318" r:id="rId13"/>
    <p:sldId id="315" r:id="rId14"/>
    <p:sldId id="323"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B110C47F-6B89-4DF5-8EBB-9C96B35D80E5}"/>
              </a:ext>
            </a:extLst>
          </p:cNvPr>
          <p:cNvSpPr>
            <a:spLocks noGrp="1"/>
          </p:cNvSpPr>
          <p:nvPr>
            <p:ph type="dt" sz="half" idx="10"/>
          </p:nvPr>
        </p:nvSpPr>
        <p:spPr/>
        <p:txBody>
          <a:bodyPr/>
          <a:lstStyle>
            <a:lvl1pPr>
              <a:defRPr/>
            </a:lvl1pPr>
          </a:lstStyle>
          <a:p>
            <a:pPr>
              <a:defRPr/>
            </a:pPr>
            <a:fld id="{732B9B2E-3987-4FEE-81E0-C361E4B49EEC}"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74E8F973-A40D-4E10-959A-6C3F2DA653D9}"/>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 xmlns:a16="http://schemas.microsoft.com/office/drawing/2014/main" id="{DE5CD3E8-B9CB-48D0-B62C-97CB63664703}"/>
              </a:ext>
            </a:extLst>
          </p:cNvPr>
          <p:cNvSpPr>
            <a:spLocks noGrp="1"/>
          </p:cNvSpPr>
          <p:nvPr>
            <p:ph type="sldNum" sz="quarter" idx="12"/>
          </p:nvPr>
        </p:nvSpPr>
        <p:spPr/>
        <p:txBody>
          <a:bodyPr/>
          <a:lstStyle>
            <a:lvl1pPr>
              <a:defRPr/>
            </a:lvl1pPr>
          </a:lstStyle>
          <a:p>
            <a:fld id="{C30D6D3F-FF66-480D-A3BF-A8C6018B9A39}" type="slidenum">
              <a:rPr lang="zh-CN" altLang="en-US"/>
              <a:pPr/>
              <a:t>‹#›</a:t>
            </a:fld>
            <a:endParaRPr lang="zh-CN" altLang="en-US"/>
          </a:p>
        </p:txBody>
      </p:sp>
    </p:spTree>
    <p:extLst>
      <p:ext uri="{BB962C8B-B14F-4D97-AF65-F5344CB8AC3E}">
        <p14:creationId xmlns:p14="http://schemas.microsoft.com/office/powerpoint/2010/main" val="374474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0CF88EC4-3500-42F3-A844-36626FA83129}"/>
              </a:ext>
            </a:extLst>
          </p:cNvPr>
          <p:cNvSpPr>
            <a:spLocks noGrp="1"/>
          </p:cNvSpPr>
          <p:nvPr>
            <p:ph type="dt" sz="half" idx="10"/>
          </p:nvPr>
        </p:nvSpPr>
        <p:spPr/>
        <p:txBody>
          <a:bodyPr/>
          <a:lstStyle>
            <a:lvl1pPr>
              <a:defRPr/>
            </a:lvl1pPr>
          </a:lstStyle>
          <a:p>
            <a:pPr>
              <a:defRPr/>
            </a:pPr>
            <a:fld id="{355E1D3F-F635-43B1-81C4-FEB8953885B7}"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903CE3B2-3742-4133-80E3-7DC0EDB478B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 xmlns:a16="http://schemas.microsoft.com/office/drawing/2014/main" id="{BDE4CE46-C667-4988-B6F7-3212A494DB36}"/>
              </a:ext>
            </a:extLst>
          </p:cNvPr>
          <p:cNvSpPr>
            <a:spLocks noGrp="1"/>
          </p:cNvSpPr>
          <p:nvPr>
            <p:ph type="sldNum" sz="quarter" idx="12"/>
          </p:nvPr>
        </p:nvSpPr>
        <p:spPr/>
        <p:txBody>
          <a:bodyPr/>
          <a:lstStyle>
            <a:lvl1pPr>
              <a:defRPr/>
            </a:lvl1pPr>
          </a:lstStyle>
          <a:p>
            <a:fld id="{C2F20634-0294-4019-ADC2-4C61E3641544}" type="slidenum">
              <a:rPr lang="zh-CN" altLang="en-US"/>
              <a:pPr/>
              <a:t>‹#›</a:t>
            </a:fld>
            <a:endParaRPr lang="zh-CN" altLang="en-US"/>
          </a:p>
        </p:txBody>
      </p:sp>
    </p:spTree>
    <p:extLst>
      <p:ext uri="{BB962C8B-B14F-4D97-AF65-F5344CB8AC3E}">
        <p14:creationId xmlns:p14="http://schemas.microsoft.com/office/powerpoint/2010/main" val="11641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798BE700-990F-42F3-89F9-184040EFAAEB}"/>
              </a:ext>
            </a:extLst>
          </p:cNvPr>
          <p:cNvSpPr>
            <a:spLocks noGrp="1"/>
          </p:cNvSpPr>
          <p:nvPr>
            <p:ph type="dt" sz="half" idx="10"/>
          </p:nvPr>
        </p:nvSpPr>
        <p:spPr/>
        <p:txBody>
          <a:bodyPr/>
          <a:lstStyle>
            <a:lvl1pPr>
              <a:defRPr/>
            </a:lvl1pPr>
          </a:lstStyle>
          <a:p>
            <a:pPr>
              <a:defRPr/>
            </a:pPr>
            <a:fld id="{31237AE4-1CA1-4BD6-A59C-267D2926DB8B}"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ABBB8A06-2E51-49FC-975A-3AB0711A322E}"/>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 xmlns:a16="http://schemas.microsoft.com/office/drawing/2014/main" id="{5FB5C3BE-9303-4B29-8F4F-F5EE92436802}"/>
              </a:ext>
            </a:extLst>
          </p:cNvPr>
          <p:cNvSpPr>
            <a:spLocks noGrp="1"/>
          </p:cNvSpPr>
          <p:nvPr>
            <p:ph type="sldNum" sz="quarter" idx="12"/>
          </p:nvPr>
        </p:nvSpPr>
        <p:spPr/>
        <p:txBody>
          <a:bodyPr/>
          <a:lstStyle>
            <a:lvl1pPr>
              <a:defRPr/>
            </a:lvl1pPr>
          </a:lstStyle>
          <a:p>
            <a:fld id="{4AD5D381-9090-4739-BCF9-463136357550}" type="slidenum">
              <a:rPr lang="zh-CN" altLang="en-US"/>
              <a:pPr/>
              <a:t>‹#›</a:t>
            </a:fld>
            <a:endParaRPr lang="zh-CN" altLang="en-US"/>
          </a:p>
        </p:txBody>
      </p:sp>
    </p:spTree>
    <p:extLst>
      <p:ext uri="{BB962C8B-B14F-4D97-AF65-F5344CB8AC3E}">
        <p14:creationId xmlns:p14="http://schemas.microsoft.com/office/powerpoint/2010/main" val="3390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EE48FF52-939E-4FDE-87E5-385503F5E8D6}"/>
              </a:ext>
            </a:extLst>
          </p:cNvPr>
          <p:cNvSpPr>
            <a:spLocks noGrp="1"/>
          </p:cNvSpPr>
          <p:nvPr>
            <p:ph type="dt" sz="half" idx="10"/>
          </p:nvPr>
        </p:nvSpPr>
        <p:spPr/>
        <p:txBody>
          <a:bodyPr/>
          <a:lstStyle>
            <a:lvl1pPr>
              <a:defRPr/>
            </a:lvl1pPr>
          </a:lstStyle>
          <a:p>
            <a:pPr>
              <a:defRPr/>
            </a:pPr>
            <a:fld id="{0E741B97-ED81-43E9-ACB5-5664A230F179}"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BE5B6FFF-79BC-41BB-9B5E-C8C94A49A1F7}"/>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 xmlns:a16="http://schemas.microsoft.com/office/drawing/2014/main" id="{E326A589-0B22-49E2-8782-C645123F9DA8}"/>
              </a:ext>
            </a:extLst>
          </p:cNvPr>
          <p:cNvSpPr>
            <a:spLocks noGrp="1"/>
          </p:cNvSpPr>
          <p:nvPr>
            <p:ph type="sldNum" sz="quarter" idx="12"/>
          </p:nvPr>
        </p:nvSpPr>
        <p:spPr/>
        <p:txBody>
          <a:bodyPr/>
          <a:lstStyle>
            <a:lvl1pPr>
              <a:defRPr/>
            </a:lvl1pPr>
          </a:lstStyle>
          <a:p>
            <a:fld id="{305634E1-2BBA-45E4-B419-BF61D4D9820A}" type="slidenum">
              <a:rPr lang="zh-CN" altLang="en-US"/>
              <a:pPr/>
              <a:t>‹#›</a:t>
            </a:fld>
            <a:endParaRPr lang="zh-CN" altLang="en-US"/>
          </a:p>
        </p:txBody>
      </p:sp>
    </p:spTree>
    <p:extLst>
      <p:ext uri="{BB962C8B-B14F-4D97-AF65-F5344CB8AC3E}">
        <p14:creationId xmlns:p14="http://schemas.microsoft.com/office/powerpoint/2010/main" val="16180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F1D4CDA8-2757-48C2-95F0-1D5190EF500A}"/>
              </a:ext>
            </a:extLst>
          </p:cNvPr>
          <p:cNvSpPr>
            <a:spLocks noGrp="1"/>
          </p:cNvSpPr>
          <p:nvPr>
            <p:ph type="dt" sz="half" idx="10"/>
          </p:nvPr>
        </p:nvSpPr>
        <p:spPr/>
        <p:txBody>
          <a:bodyPr/>
          <a:lstStyle>
            <a:lvl1pPr>
              <a:defRPr/>
            </a:lvl1pPr>
          </a:lstStyle>
          <a:p>
            <a:pPr>
              <a:defRPr/>
            </a:pPr>
            <a:fld id="{6CD62417-7233-43F4-BB20-4D0B60A088B7}"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76A75B80-ECA5-4777-BA5C-69790BBD364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 xmlns:a16="http://schemas.microsoft.com/office/drawing/2014/main" id="{4B69A2F5-5FF9-44D8-8E08-3889E92EED4F}"/>
              </a:ext>
            </a:extLst>
          </p:cNvPr>
          <p:cNvSpPr>
            <a:spLocks noGrp="1"/>
          </p:cNvSpPr>
          <p:nvPr>
            <p:ph type="sldNum" sz="quarter" idx="12"/>
          </p:nvPr>
        </p:nvSpPr>
        <p:spPr/>
        <p:txBody>
          <a:bodyPr/>
          <a:lstStyle>
            <a:lvl1pPr>
              <a:defRPr/>
            </a:lvl1pPr>
          </a:lstStyle>
          <a:p>
            <a:fld id="{C98BC5DB-2B68-42A7-A2A0-BDE4FDFDDF1A}" type="slidenum">
              <a:rPr lang="zh-CN" altLang="en-US"/>
              <a:pPr/>
              <a:t>‹#›</a:t>
            </a:fld>
            <a:endParaRPr lang="zh-CN" altLang="en-US"/>
          </a:p>
        </p:txBody>
      </p:sp>
    </p:spTree>
    <p:extLst>
      <p:ext uri="{BB962C8B-B14F-4D97-AF65-F5344CB8AC3E}">
        <p14:creationId xmlns:p14="http://schemas.microsoft.com/office/powerpoint/2010/main" val="35783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 xmlns:a16="http://schemas.microsoft.com/office/drawing/2014/main" id="{55AFB8B6-6228-4341-BDE0-92DEF6B56ED3}"/>
              </a:ext>
            </a:extLst>
          </p:cNvPr>
          <p:cNvSpPr>
            <a:spLocks noGrp="1"/>
          </p:cNvSpPr>
          <p:nvPr>
            <p:ph type="dt" sz="half" idx="10"/>
          </p:nvPr>
        </p:nvSpPr>
        <p:spPr/>
        <p:txBody>
          <a:bodyPr/>
          <a:lstStyle>
            <a:lvl1pPr>
              <a:defRPr/>
            </a:lvl1pPr>
          </a:lstStyle>
          <a:p>
            <a:pPr>
              <a:defRPr/>
            </a:pPr>
            <a:fld id="{D3667BB0-58C9-40A8-B91F-2FCACC913A05}" type="datetimeFigureOut">
              <a:rPr lang="zh-CN" altLang="en-US"/>
              <a:pPr>
                <a:defRPr/>
              </a:pPr>
              <a:t>2020/11/10</a:t>
            </a:fld>
            <a:endParaRPr lang="zh-CN" altLang="en-US"/>
          </a:p>
        </p:txBody>
      </p:sp>
      <p:sp>
        <p:nvSpPr>
          <p:cNvPr id="6" name="页脚占位符 4">
            <a:extLst>
              <a:ext uri="{FF2B5EF4-FFF2-40B4-BE49-F238E27FC236}">
                <a16:creationId xmlns="" xmlns:a16="http://schemas.microsoft.com/office/drawing/2014/main" id="{6650B4C7-FA69-4214-B683-DF6ABDC9EBDB}"/>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 xmlns:a16="http://schemas.microsoft.com/office/drawing/2014/main" id="{6CE33585-FC11-4D5C-9A97-D6B5BFD81E50}"/>
              </a:ext>
            </a:extLst>
          </p:cNvPr>
          <p:cNvSpPr>
            <a:spLocks noGrp="1"/>
          </p:cNvSpPr>
          <p:nvPr>
            <p:ph type="sldNum" sz="quarter" idx="12"/>
          </p:nvPr>
        </p:nvSpPr>
        <p:spPr/>
        <p:txBody>
          <a:bodyPr/>
          <a:lstStyle>
            <a:lvl1pPr>
              <a:defRPr/>
            </a:lvl1pPr>
          </a:lstStyle>
          <a:p>
            <a:fld id="{46642D0E-0329-4C61-AB61-9F7C652527EE}" type="slidenum">
              <a:rPr lang="zh-CN" altLang="en-US"/>
              <a:pPr/>
              <a:t>‹#›</a:t>
            </a:fld>
            <a:endParaRPr lang="zh-CN" altLang="en-US"/>
          </a:p>
        </p:txBody>
      </p:sp>
    </p:spTree>
    <p:extLst>
      <p:ext uri="{BB962C8B-B14F-4D97-AF65-F5344CB8AC3E}">
        <p14:creationId xmlns:p14="http://schemas.microsoft.com/office/powerpoint/2010/main" val="1912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 xmlns:a16="http://schemas.microsoft.com/office/drawing/2014/main" id="{1C9E93F1-9619-43E0-9EE8-E552100788D0}"/>
              </a:ext>
            </a:extLst>
          </p:cNvPr>
          <p:cNvSpPr>
            <a:spLocks noGrp="1"/>
          </p:cNvSpPr>
          <p:nvPr>
            <p:ph type="dt" sz="half" idx="10"/>
          </p:nvPr>
        </p:nvSpPr>
        <p:spPr/>
        <p:txBody>
          <a:bodyPr/>
          <a:lstStyle>
            <a:lvl1pPr>
              <a:defRPr/>
            </a:lvl1pPr>
          </a:lstStyle>
          <a:p>
            <a:pPr>
              <a:defRPr/>
            </a:pPr>
            <a:fld id="{D778409C-FF29-436B-8BCE-F8235D04BFCA}" type="datetimeFigureOut">
              <a:rPr lang="zh-CN" altLang="en-US"/>
              <a:pPr>
                <a:defRPr/>
              </a:pPr>
              <a:t>2020/11/10</a:t>
            </a:fld>
            <a:endParaRPr lang="zh-CN" altLang="en-US"/>
          </a:p>
        </p:txBody>
      </p:sp>
      <p:sp>
        <p:nvSpPr>
          <p:cNvPr id="8" name="页脚占位符 4">
            <a:extLst>
              <a:ext uri="{FF2B5EF4-FFF2-40B4-BE49-F238E27FC236}">
                <a16:creationId xmlns="" xmlns:a16="http://schemas.microsoft.com/office/drawing/2014/main" id="{EC13D8FA-7E85-488D-B3DA-83DB742526C0}"/>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 xmlns:a16="http://schemas.microsoft.com/office/drawing/2014/main" id="{C3304DE7-FB67-4CD9-B5E2-25561BB1F324}"/>
              </a:ext>
            </a:extLst>
          </p:cNvPr>
          <p:cNvSpPr>
            <a:spLocks noGrp="1"/>
          </p:cNvSpPr>
          <p:nvPr>
            <p:ph type="sldNum" sz="quarter" idx="12"/>
          </p:nvPr>
        </p:nvSpPr>
        <p:spPr/>
        <p:txBody>
          <a:bodyPr/>
          <a:lstStyle>
            <a:lvl1pPr>
              <a:defRPr/>
            </a:lvl1pPr>
          </a:lstStyle>
          <a:p>
            <a:fld id="{342552FB-1F24-42BB-8002-3231BD2C1798}" type="slidenum">
              <a:rPr lang="zh-CN" altLang="en-US"/>
              <a:pPr/>
              <a:t>‹#›</a:t>
            </a:fld>
            <a:endParaRPr lang="zh-CN" altLang="en-US"/>
          </a:p>
        </p:txBody>
      </p:sp>
    </p:spTree>
    <p:extLst>
      <p:ext uri="{BB962C8B-B14F-4D97-AF65-F5344CB8AC3E}">
        <p14:creationId xmlns:p14="http://schemas.microsoft.com/office/powerpoint/2010/main" val="57368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 xmlns:a16="http://schemas.microsoft.com/office/drawing/2014/main" id="{D0626586-46C0-435B-B20D-98DBFA92858D}"/>
              </a:ext>
            </a:extLst>
          </p:cNvPr>
          <p:cNvSpPr>
            <a:spLocks noGrp="1"/>
          </p:cNvSpPr>
          <p:nvPr>
            <p:ph type="dt" sz="half" idx="10"/>
          </p:nvPr>
        </p:nvSpPr>
        <p:spPr/>
        <p:txBody>
          <a:bodyPr/>
          <a:lstStyle>
            <a:lvl1pPr>
              <a:defRPr/>
            </a:lvl1pPr>
          </a:lstStyle>
          <a:p>
            <a:pPr>
              <a:defRPr/>
            </a:pPr>
            <a:fld id="{0BD92976-D0FA-4980-B07A-53946168ACE7}" type="datetimeFigureOut">
              <a:rPr lang="zh-CN" altLang="en-US"/>
              <a:pPr>
                <a:defRPr/>
              </a:pPr>
              <a:t>2020/11/10</a:t>
            </a:fld>
            <a:endParaRPr lang="zh-CN" altLang="en-US"/>
          </a:p>
        </p:txBody>
      </p:sp>
      <p:sp>
        <p:nvSpPr>
          <p:cNvPr id="4" name="页脚占位符 4">
            <a:extLst>
              <a:ext uri="{FF2B5EF4-FFF2-40B4-BE49-F238E27FC236}">
                <a16:creationId xmlns="" xmlns:a16="http://schemas.microsoft.com/office/drawing/2014/main" id="{7553E3D6-B8B3-4926-A44B-53660BA1A043}"/>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 xmlns:a16="http://schemas.microsoft.com/office/drawing/2014/main" id="{FAF66CFC-A553-426E-9CBE-D346BF9ABE13}"/>
              </a:ext>
            </a:extLst>
          </p:cNvPr>
          <p:cNvSpPr>
            <a:spLocks noGrp="1"/>
          </p:cNvSpPr>
          <p:nvPr>
            <p:ph type="sldNum" sz="quarter" idx="12"/>
          </p:nvPr>
        </p:nvSpPr>
        <p:spPr/>
        <p:txBody>
          <a:bodyPr/>
          <a:lstStyle>
            <a:lvl1pPr>
              <a:defRPr/>
            </a:lvl1pPr>
          </a:lstStyle>
          <a:p>
            <a:fld id="{58CDE1D4-373C-4E03-857A-2F630CAF20E0}" type="slidenum">
              <a:rPr lang="zh-CN" altLang="en-US"/>
              <a:pPr/>
              <a:t>‹#›</a:t>
            </a:fld>
            <a:endParaRPr lang="zh-CN" altLang="en-US"/>
          </a:p>
        </p:txBody>
      </p:sp>
    </p:spTree>
    <p:extLst>
      <p:ext uri="{BB962C8B-B14F-4D97-AF65-F5344CB8AC3E}">
        <p14:creationId xmlns:p14="http://schemas.microsoft.com/office/powerpoint/2010/main" val="285294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 xmlns:a16="http://schemas.microsoft.com/office/drawing/2014/main" id="{6412B74E-AC65-4E7B-A77C-BD3FEEB464BD}"/>
              </a:ext>
            </a:extLst>
          </p:cNvPr>
          <p:cNvSpPr>
            <a:spLocks noGrp="1"/>
          </p:cNvSpPr>
          <p:nvPr>
            <p:ph type="dt" sz="half" idx="10"/>
          </p:nvPr>
        </p:nvSpPr>
        <p:spPr/>
        <p:txBody>
          <a:bodyPr/>
          <a:lstStyle>
            <a:lvl1pPr>
              <a:defRPr/>
            </a:lvl1pPr>
          </a:lstStyle>
          <a:p>
            <a:pPr>
              <a:defRPr/>
            </a:pPr>
            <a:fld id="{EB44AFDE-743D-4267-9A24-51E5AD85971A}" type="datetimeFigureOut">
              <a:rPr lang="zh-CN" altLang="en-US"/>
              <a:pPr>
                <a:defRPr/>
              </a:pPr>
              <a:t>2020/11/10</a:t>
            </a:fld>
            <a:endParaRPr lang="zh-CN" altLang="en-US"/>
          </a:p>
        </p:txBody>
      </p:sp>
      <p:sp>
        <p:nvSpPr>
          <p:cNvPr id="3" name="页脚占位符 4">
            <a:extLst>
              <a:ext uri="{FF2B5EF4-FFF2-40B4-BE49-F238E27FC236}">
                <a16:creationId xmlns="" xmlns:a16="http://schemas.microsoft.com/office/drawing/2014/main" id="{6E1A172B-B8C2-4CF6-BC3A-0387B0A27F1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 xmlns:a16="http://schemas.microsoft.com/office/drawing/2014/main" id="{E726501F-26A6-4DFC-9D66-493D37A0DA11}"/>
              </a:ext>
            </a:extLst>
          </p:cNvPr>
          <p:cNvSpPr>
            <a:spLocks noGrp="1"/>
          </p:cNvSpPr>
          <p:nvPr>
            <p:ph type="sldNum" sz="quarter" idx="12"/>
          </p:nvPr>
        </p:nvSpPr>
        <p:spPr/>
        <p:txBody>
          <a:bodyPr/>
          <a:lstStyle>
            <a:lvl1pPr>
              <a:defRPr/>
            </a:lvl1pPr>
          </a:lstStyle>
          <a:p>
            <a:fld id="{363F9452-ED8B-4FBC-BE5D-AE6765361420}" type="slidenum">
              <a:rPr lang="zh-CN" altLang="en-US"/>
              <a:pPr/>
              <a:t>‹#›</a:t>
            </a:fld>
            <a:endParaRPr lang="zh-CN" altLang="en-US"/>
          </a:p>
        </p:txBody>
      </p:sp>
    </p:spTree>
    <p:extLst>
      <p:ext uri="{BB962C8B-B14F-4D97-AF65-F5344CB8AC3E}">
        <p14:creationId xmlns:p14="http://schemas.microsoft.com/office/powerpoint/2010/main" val="291850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 xmlns:a16="http://schemas.microsoft.com/office/drawing/2014/main" id="{335B0C30-19E8-4A46-A2B1-DAC1D4CB99EC}"/>
              </a:ext>
            </a:extLst>
          </p:cNvPr>
          <p:cNvSpPr>
            <a:spLocks noGrp="1"/>
          </p:cNvSpPr>
          <p:nvPr>
            <p:ph type="dt" sz="half" idx="10"/>
          </p:nvPr>
        </p:nvSpPr>
        <p:spPr/>
        <p:txBody>
          <a:bodyPr/>
          <a:lstStyle>
            <a:lvl1pPr>
              <a:defRPr/>
            </a:lvl1pPr>
          </a:lstStyle>
          <a:p>
            <a:pPr>
              <a:defRPr/>
            </a:pPr>
            <a:fld id="{98DDFD58-08B9-4441-A6DC-9A63B079C63A}" type="datetimeFigureOut">
              <a:rPr lang="zh-CN" altLang="en-US"/>
              <a:pPr>
                <a:defRPr/>
              </a:pPr>
              <a:t>2020/11/10</a:t>
            </a:fld>
            <a:endParaRPr lang="zh-CN" altLang="en-US"/>
          </a:p>
        </p:txBody>
      </p:sp>
      <p:sp>
        <p:nvSpPr>
          <p:cNvPr id="6" name="页脚占位符 4">
            <a:extLst>
              <a:ext uri="{FF2B5EF4-FFF2-40B4-BE49-F238E27FC236}">
                <a16:creationId xmlns="" xmlns:a16="http://schemas.microsoft.com/office/drawing/2014/main" id="{C37BC43F-9A76-4E8F-B72C-230F3DD19E5F}"/>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 xmlns:a16="http://schemas.microsoft.com/office/drawing/2014/main" id="{CAECBE87-3337-4369-B99D-ABBCE7CCD33C}"/>
              </a:ext>
            </a:extLst>
          </p:cNvPr>
          <p:cNvSpPr>
            <a:spLocks noGrp="1"/>
          </p:cNvSpPr>
          <p:nvPr>
            <p:ph type="sldNum" sz="quarter" idx="12"/>
          </p:nvPr>
        </p:nvSpPr>
        <p:spPr/>
        <p:txBody>
          <a:bodyPr/>
          <a:lstStyle>
            <a:lvl1pPr>
              <a:defRPr/>
            </a:lvl1pPr>
          </a:lstStyle>
          <a:p>
            <a:fld id="{373DA415-34A7-4A7B-AB8C-A5631C745CD8}" type="slidenum">
              <a:rPr lang="zh-CN" altLang="en-US"/>
              <a:pPr/>
              <a:t>‹#›</a:t>
            </a:fld>
            <a:endParaRPr lang="zh-CN" altLang="en-US"/>
          </a:p>
        </p:txBody>
      </p:sp>
    </p:spTree>
    <p:extLst>
      <p:ext uri="{BB962C8B-B14F-4D97-AF65-F5344CB8AC3E}">
        <p14:creationId xmlns:p14="http://schemas.microsoft.com/office/powerpoint/2010/main" val="189260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 xmlns:a16="http://schemas.microsoft.com/office/drawing/2014/main" id="{4026F3CC-DE42-440B-9438-85661B0E7147}"/>
              </a:ext>
            </a:extLst>
          </p:cNvPr>
          <p:cNvSpPr>
            <a:spLocks noGrp="1"/>
          </p:cNvSpPr>
          <p:nvPr>
            <p:ph type="dt" sz="half" idx="10"/>
          </p:nvPr>
        </p:nvSpPr>
        <p:spPr/>
        <p:txBody>
          <a:bodyPr/>
          <a:lstStyle>
            <a:lvl1pPr>
              <a:defRPr/>
            </a:lvl1pPr>
          </a:lstStyle>
          <a:p>
            <a:pPr>
              <a:defRPr/>
            </a:pPr>
            <a:fld id="{399108CB-7855-4E9D-9FB7-7D6EA3D916FF}" type="datetimeFigureOut">
              <a:rPr lang="zh-CN" altLang="en-US"/>
              <a:pPr>
                <a:defRPr/>
              </a:pPr>
              <a:t>2020/11/10</a:t>
            </a:fld>
            <a:endParaRPr lang="zh-CN" altLang="en-US"/>
          </a:p>
        </p:txBody>
      </p:sp>
      <p:sp>
        <p:nvSpPr>
          <p:cNvPr id="6" name="页脚占位符 4">
            <a:extLst>
              <a:ext uri="{FF2B5EF4-FFF2-40B4-BE49-F238E27FC236}">
                <a16:creationId xmlns="" xmlns:a16="http://schemas.microsoft.com/office/drawing/2014/main" id="{FB276A53-61D0-4C42-A886-27AB1244A74E}"/>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 xmlns:a16="http://schemas.microsoft.com/office/drawing/2014/main" id="{2E0B979F-84E2-48CA-94C0-728A7C79A3B8}"/>
              </a:ext>
            </a:extLst>
          </p:cNvPr>
          <p:cNvSpPr>
            <a:spLocks noGrp="1"/>
          </p:cNvSpPr>
          <p:nvPr>
            <p:ph type="sldNum" sz="quarter" idx="12"/>
          </p:nvPr>
        </p:nvSpPr>
        <p:spPr/>
        <p:txBody>
          <a:bodyPr/>
          <a:lstStyle>
            <a:lvl1pPr>
              <a:defRPr/>
            </a:lvl1pPr>
          </a:lstStyle>
          <a:p>
            <a:fld id="{82E71615-5787-4E5D-8E4C-FE9B7FE4222F}" type="slidenum">
              <a:rPr lang="zh-CN" altLang="en-US"/>
              <a:pPr/>
              <a:t>‹#›</a:t>
            </a:fld>
            <a:endParaRPr lang="zh-CN" altLang="en-US"/>
          </a:p>
        </p:txBody>
      </p:sp>
    </p:spTree>
    <p:extLst>
      <p:ext uri="{BB962C8B-B14F-4D97-AF65-F5344CB8AC3E}">
        <p14:creationId xmlns:p14="http://schemas.microsoft.com/office/powerpoint/2010/main" val="351686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 xmlns:a16="http://schemas.microsoft.com/office/drawing/2014/main" id="{C6067352-EBC0-4314-B2F7-BD78E16AEB4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 xmlns:a16="http://schemas.microsoft.com/office/drawing/2014/main" id="{68E4C134-0C2B-4F63-8C8B-E141694A2C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ACB4897F-276A-4AA1-A7E7-F999F714325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F5AC724-7819-442F-BD1E-76C4EAD63087}" type="datetimeFigureOut">
              <a:rPr lang="zh-CN" altLang="en-US"/>
              <a:pPr>
                <a:defRPr/>
              </a:pPr>
              <a:t>2020/11/10</a:t>
            </a:fld>
            <a:endParaRPr lang="zh-CN" altLang="en-US"/>
          </a:p>
        </p:txBody>
      </p:sp>
      <p:sp>
        <p:nvSpPr>
          <p:cNvPr id="5" name="页脚占位符 4">
            <a:extLst>
              <a:ext uri="{FF2B5EF4-FFF2-40B4-BE49-F238E27FC236}">
                <a16:creationId xmlns="" xmlns:a16="http://schemas.microsoft.com/office/drawing/2014/main" id="{4D1F7188-AA10-4EB5-B408-0CA61450C2C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a:extLst>
              <a:ext uri="{FF2B5EF4-FFF2-40B4-BE49-F238E27FC236}">
                <a16:creationId xmlns="" xmlns:a16="http://schemas.microsoft.com/office/drawing/2014/main" id="{A52AF63E-D503-40C0-AB0B-693F3375063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17E9CD2-D266-496F-A23B-65DDCBC48B98}"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a:extLst>
              <a:ext uri="{FF2B5EF4-FFF2-40B4-BE49-F238E27FC236}">
                <a16:creationId xmlns="" xmlns:a16="http://schemas.microsoft.com/office/drawing/2014/main" id="{B4E3CC63-70F9-46A6-91D9-ABDCD9CE0BE6}"/>
              </a:ext>
            </a:extLst>
          </p:cNvPr>
          <p:cNvSpPr>
            <a:spLocks noGrp="1"/>
          </p:cNvSpPr>
          <p:nvPr>
            <p:ph type="ctrTitle"/>
          </p:nvPr>
        </p:nvSpPr>
        <p:spPr>
          <a:xfrm>
            <a:off x="250825" y="188913"/>
            <a:ext cx="5616575" cy="1470025"/>
          </a:xfrm>
        </p:spPr>
        <p:txBody>
          <a:bodyPr/>
          <a:lstStyle/>
          <a:p>
            <a:pPr algn="l" eaLnBrk="1" hangingPunct="1"/>
            <a:r>
              <a:rPr lang="en-GB"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3GPP TSG-RAN WG4 Meeting #</a:t>
            </a:r>
            <a:r>
              <a:rPr lang="en-GB"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97</a:t>
            </a:r>
            <a:r>
              <a:rPr lang="en-US"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-e</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Electronic Meeting, </a:t>
            </a:r>
            <a:r>
              <a:rPr lang="en-US"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2–  13 Nov, </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2020</a:t>
            </a:r>
          </a:p>
        </p:txBody>
      </p:sp>
      <p:sp>
        <p:nvSpPr>
          <p:cNvPr id="2051" name="副标题 2">
            <a:extLst>
              <a:ext uri="{FF2B5EF4-FFF2-40B4-BE49-F238E27FC236}">
                <a16:creationId xmlns="" xmlns:a16="http://schemas.microsoft.com/office/drawing/2014/main" id="{732DF2D5-9D9A-4862-9C8A-329725393EEC}"/>
              </a:ext>
            </a:extLst>
          </p:cNvPr>
          <p:cNvSpPr>
            <a:spLocks noGrp="1"/>
          </p:cNvSpPr>
          <p:nvPr>
            <p:ph type="subTitle" idx="1"/>
          </p:nvPr>
        </p:nvSpPr>
        <p:spPr>
          <a:xfrm>
            <a:off x="1331640" y="4725144"/>
            <a:ext cx="6400800" cy="1752600"/>
          </a:xfrm>
        </p:spPr>
        <p:txBody>
          <a:bodyPr/>
          <a:lstStyle/>
          <a:p>
            <a:pPr eaLnBrk="1" hangingPunct="1"/>
            <a:r>
              <a:rPr lang="en-US" altLang="zh-CN" dirty="0">
                <a:solidFill>
                  <a:schemeClr val="tx1"/>
                </a:solidFill>
              </a:rPr>
              <a:t>Huawei, </a:t>
            </a:r>
            <a:r>
              <a:rPr lang="en-US" altLang="zh-CN" dirty="0" err="1">
                <a:solidFill>
                  <a:schemeClr val="tx1"/>
                </a:solidFill>
              </a:rPr>
              <a:t>HiSilicon</a:t>
            </a:r>
            <a:endParaRPr lang="zh-CN" altLang="en-US" dirty="0">
              <a:solidFill>
                <a:schemeClr val="tx1"/>
              </a:solidFill>
            </a:endParaRPr>
          </a:p>
        </p:txBody>
      </p:sp>
      <p:sp>
        <p:nvSpPr>
          <p:cNvPr id="2052" name="TextBox 3">
            <a:extLst>
              <a:ext uri="{FF2B5EF4-FFF2-40B4-BE49-F238E27FC236}">
                <a16:creationId xmlns="" xmlns:a16="http://schemas.microsoft.com/office/drawing/2014/main" id="{52CDA161-FCDD-40C1-983C-4E86B038B191}"/>
              </a:ext>
            </a:extLst>
          </p:cNvPr>
          <p:cNvSpPr txBox="1">
            <a:spLocks noChangeArrowheads="1"/>
          </p:cNvSpPr>
          <p:nvPr/>
        </p:nvSpPr>
        <p:spPr bwMode="auto">
          <a:xfrm>
            <a:off x="395288" y="2420938"/>
            <a:ext cx="8640762"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4400"/>
              <a:t>WF on UE PRS measurement requirements</a:t>
            </a:r>
            <a:endParaRPr lang="zh-CN" altLang="en-US" sz="4400" dirty="0">
              <a:latin typeface="Calibri" panose="020F0502020204030204" pitchFamily="34" charset="0"/>
            </a:endParaRPr>
          </a:p>
        </p:txBody>
      </p:sp>
      <p:sp>
        <p:nvSpPr>
          <p:cNvPr id="2053" name="TextBox 4">
            <a:extLst>
              <a:ext uri="{FF2B5EF4-FFF2-40B4-BE49-F238E27FC236}">
                <a16:creationId xmlns="" xmlns:a16="http://schemas.microsoft.com/office/drawing/2014/main" id="{C98DB138-7BC0-49B7-8DBA-0325C5B1AB4C}"/>
              </a:ext>
            </a:extLst>
          </p:cNvPr>
          <p:cNvSpPr txBox="1">
            <a:spLocks noChangeArrowheads="1"/>
          </p:cNvSpPr>
          <p:nvPr/>
        </p:nvSpPr>
        <p:spPr bwMode="auto">
          <a:xfrm>
            <a:off x="7236296" y="554593"/>
            <a:ext cx="1511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GB" altLang="zh-CN" dirty="0" smtClean="0"/>
              <a:t>R4-201</a:t>
            </a:r>
            <a:r>
              <a:rPr lang="en-US" altLang="zh-CN" dirty="0" smtClean="0"/>
              <a:t>7143</a:t>
            </a:r>
            <a:endParaRPr lang="zh-CN"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capability </a:t>
            </a:r>
            <a:r>
              <a:rPr lang="en-US" altLang="zh-CN" sz="3200" dirty="0" smtClean="0"/>
              <a:t>(1)</a:t>
            </a:r>
            <a:endParaRPr lang="zh-CN" altLang="en-US" sz="3200" dirty="0"/>
          </a:p>
        </p:txBody>
      </p:sp>
      <p:sp>
        <p:nvSpPr>
          <p:cNvPr id="3" name="内容占位符 2"/>
          <p:cNvSpPr>
            <a:spLocks noGrp="1"/>
          </p:cNvSpPr>
          <p:nvPr>
            <p:ph idx="1"/>
          </p:nvPr>
        </p:nvSpPr>
        <p:spPr/>
        <p:txBody>
          <a:bodyPr>
            <a:normAutofit/>
          </a:bodyPr>
          <a:lstStyle/>
          <a:p>
            <a:r>
              <a:rPr lang="en-GB" altLang="zh-CN" sz="2400" dirty="0">
                <a:solidFill>
                  <a:srgbClr val="FF0000"/>
                </a:solidFill>
              </a:rPr>
              <a:t>Open issues to be discussed at </a:t>
            </a:r>
            <a:r>
              <a:rPr lang="en-GB" altLang="zh-CN" sz="2400" dirty="0" smtClean="0">
                <a:solidFill>
                  <a:srgbClr val="FF0000"/>
                </a:solidFill>
              </a:rPr>
              <a:t>RAN4#98-e</a:t>
            </a:r>
          </a:p>
          <a:p>
            <a:pPr lvl="1"/>
            <a:r>
              <a:rPr lang="en-GB" altLang="zh-CN" sz="2000" dirty="0" smtClean="0">
                <a:solidFill>
                  <a:srgbClr val="FF0000"/>
                </a:solidFill>
              </a:rPr>
              <a:t>Applicability conditions related to measurement capability </a:t>
            </a:r>
            <a:endParaRPr lang="en-US" altLang="zh-CN" sz="2000" dirty="0">
              <a:solidFill>
                <a:srgbClr val="FF0000"/>
              </a:solidFill>
            </a:endParaRPr>
          </a:p>
          <a:p>
            <a:pPr lvl="2"/>
            <a:r>
              <a:rPr lang="en-US" altLang="zh-CN" sz="1600" dirty="0" smtClean="0">
                <a:solidFill>
                  <a:srgbClr val="FF0000"/>
                </a:solidFill>
              </a:rPr>
              <a:t>Option </a:t>
            </a:r>
            <a:r>
              <a:rPr lang="en-US" altLang="zh-CN" sz="1600" dirty="0">
                <a:solidFill>
                  <a:srgbClr val="FF0000"/>
                </a:solidFill>
              </a:rPr>
              <a:t>1 (HW, QC, CATT, Intel, OPPO): The measurement requirements do not apply for a PRS resource, if time span of the PRS resource instance is greater than UE reported capability N.</a:t>
            </a:r>
          </a:p>
          <a:p>
            <a:pPr lvl="2"/>
            <a:r>
              <a:rPr lang="en-US" altLang="zh-CN" sz="1600" dirty="0" smtClean="0">
                <a:solidFill>
                  <a:srgbClr val="FF0000"/>
                </a:solidFill>
              </a:rPr>
              <a:t>Option </a:t>
            </a:r>
            <a:r>
              <a:rPr lang="en-US" altLang="zh-CN" sz="1600" dirty="0">
                <a:solidFill>
                  <a:srgbClr val="FF0000"/>
                </a:solidFill>
              </a:rPr>
              <a:t>2 (QC, HW, CATT, OPPO): The measurement requirements do not apply for a PRS resource, if the time span of a DL PRS resource instance is greater than the configured measurement gap length</a:t>
            </a:r>
          </a:p>
          <a:p>
            <a:pPr lvl="2"/>
            <a:r>
              <a:rPr lang="en-US" altLang="zh-CN" sz="1600" dirty="0" smtClean="0">
                <a:solidFill>
                  <a:srgbClr val="FF0000"/>
                </a:solidFill>
              </a:rPr>
              <a:t>Option </a:t>
            </a:r>
            <a:r>
              <a:rPr lang="en-US" altLang="zh-CN" sz="1600" dirty="0">
                <a:solidFill>
                  <a:srgbClr val="FF0000"/>
                </a:solidFill>
              </a:rPr>
              <a:t>3 (HW, Intel, OPPO): The measurement requirements do not apply for a PRS resource, if the PRS resource is across two sampling duration of N within duration </a:t>
            </a:r>
            <a:r>
              <a:rPr lang="en-US" altLang="zh-CN" sz="1600" dirty="0" err="1">
                <a:solidFill>
                  <a:srgbClr val="FF0000"/>
                </a:solidFill>
              </a:rPr>
              <a:t>Lprs</a:t>
            </a:r>
            <a:r>
              <a:rPr lang="en-US" altLang="zh-CN" sz="1600" dirty="0">
                <a:solidFill>
                  <a:srgbClr val="FF0000"/>
                </a:solidFill>
              </a:rPr>
              <a:t> </a:t>
            </a:r>
          </a:p>
          <a:p>
            <a:pPr lvl="2"/>
            <a:r>
              <a:rPr lang="en-US" altLang="zh-CN" sz="1600" dirty="0" smtClean="0">
                <a:solidFill>
                  <a:srgbClr val="FF0000"/>
                </a:solidFill>
              </a:rPr>
              <a:t>Option </a:t>
            </a:r>
            <a:r>
              <a:rPr lang="en-US" altLang="zh-CN" sz="1600" dirty="0">
                <a:solidFill>
                  <a:srgbClr val="FF0000"/>
                </a:solidFill>
              </a:rPr>
              <a:t>4 (Ericsson): none of option 1~3 is needed</a:t>
            </a:r>
            <a:r>
              <a:rPr lang="en-US" altLang="zh-CN" sz="1600" dirty="0" smtClean="0">
                <a:solidFill>
                  <a:srgbClr val="FF0000"/>
                </a:solidFill>
              </a:rPr>
              <a:t>.</a:t>
            </a:r>
          </a:p>
          <a:p>
            <a:pPr lvl="2"/>
            <a:r>
              <a:rPr lang="en-US" altLang="zh-CN" sz="1600" dirty="0" smtClean="0">
                <a:solidFill>
                  <a:srgbClr val="FF0000"/>
                </a:solidFill>
              </a:rPr>
              <a:t>Note: option 1~3 are not exclusive with each other</a:t>
            </a:r>
            <a:endParaRPr lang="en-US" altLang="zh-CN" sz="1600" dirty="0">
              <a:solidFill>
                <a:srgbClr val="FF0000"/>
              </a:solidFill>
            </a:endParaRPr>
          </a:p>
          <a:p>
            <a:pPr lvl="1"/>
            <a:endParaRPr lang="en-US" altLang="zh-CN" sz="2000" dirty="0" smtClean="0">
              <a:solidFill>
                <a:srgbClr val="FF0000"/>
              </a:solidFill>
            </a:endParaRPr>
          </a:p>
          <a:p>
            <a:endParaRPr lang="en-US" altLang="zh-CN" sz="2400" dirty="0">
              <a:solidFill>
                <a:srgbClr val="92D050"/>
              </a:solidFill>
            </a:endParaRPr>
          </a:p>
        </p:txBody>
      </p:sp>
    </p:spTree>
    <p:extLst>
      <p:ext uri="{BB962C8B-B14F-4D97-AF65-F5344CB8AC3E}">
        <p14:creationId xmlns:p14="http://schemas.microsoft.com/office/powerpoint/2010/main" val="141325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CSSF when configured with PRS measurement</a:t>
            </a:r>
            <a:endParaRPr lang="zh-CN" altLang="en-US" sz="3200" dirty="0"/>
          </a:p>
        </p:txBody>
      </p:sp>
      <p:sp>
        <p:nvSpPr>
          <p:cNvPr id="3" name="内容占位符 2"/>
          <p:cNvSpPr>
            <a:spLocks noGrp="1"/>
          </p:cNvSpPr>
          <p:nvPr>
            <p:ph idx="1"/>
          </p:nvPr>
        </p:nvSpPr>
        <p:spPr/>
        <p:txBody>
          <a:bodyPr>
            <a:normAutofit fontScale="85000" lnSpcReduction="20000"/>
          </a:bodyPr>
          <a:lstStyle/>
          <a:p>
            <a:r>
              <a:rPr lang="en-GB" altLang="zh-CN" sz="2400" dirty="0">
                <a:solidFill>
                  <a:srgbClr val="FF0000"/>
                </a:solidFill>
              </a:rPr>
              <a:t>Open issues to be discussed at </a:t>
            </a:r>
            <a:r>
              <a:rPr lang="en-GB" altLang="zh-CN" sz="2400" dirty="0" smtClean="0">
                <a:solidFill>
                  <a:srgbClr val="FF0000"/>
                </a:solidFill>
              </a:rPr>
              <a:t>RAN4#98-e</a:t>
            </a:r>
            <a:endParaRPr lang="en-US" altLang="zh-CN" sz="2400" dirty="0">
              <a:solidFill>
                <a:srgbClr val="FF0000"/>
              </a:solidFill>
            </a:endParaRPr>
          </a:p>
          <a:p>
            <a:pPr lvl="1"/>
            <a:r>
              <a:rPr lang="en-US" altLang="zh-CN" sz="2000" dirty="0">
                <a:solidFill>
                  <a:srgbClr val="FF0000"/>
                </a:solidFill>
              </a:rPr>
              <a:t>Condition of long periodicity PRS </a:t>
            </a:r>
            <a:r>
              <a:rPr lang="en-US" altLang="zh-CN" sz="2000" dirty="0" smtClean="0">
                <a:solidFill>
                  <a:srgbClr val="FF0000"/>
                </a:solidFill>
              </a:rPr>
              <a:t>measurement</a:t>
            </a:r>
          </a:p>
          <a:p>
            <a:pPr lvl="2"/>
            <a:r>
              <a:rPr lang="en-US" altLang="zh-CN" sz="1600" dirty="0" smtClean="0">
                <a:solidFill>
                  <a:srgbClr val="FF0000"/>
                </a:solidFill>
              </a:rPr>
              <a:t>Option </a:t>
            </a:r>
            <a:r>
              <a:rPr lang="en-US" altLang="zh-CN" sz="1600" dirty="0">
                <a:solidFill>
                  <a:srgbClr val="FF0000"/>
                </a:solidFill>
              </a:rPr>
              <a:t>1a (HW, OPPO): </a:t>
            </a:r>
            <a:r>
              <a:rPr lang="en-US" altLang="zh-CN" sz="1600" dirty="0" err="1">
                <a:solidFill>
                  <a:srgbClr val="FF0000"/>
                </a:solidFill>
              </a:rPr>
              <a:t>Tprs</a:t>
            </a:r>
            <a:r>
              <a:rPr lang="en-US" altLang="zh-CN" sz="1600" dirty="0">
                <a:solidFill>
                  <a:srgbClr val="FF0000"/>
                </a:solidFill>
              </a:rPr>
              <a:t> * X * dl-</a:t>
            </a:r>
            <a:r>
              <a:rPr lang="en-US" altLang="zh-CN" sz="1600" dirty="0" err="1">
                <a:solidFill>
                  <a:srgbClr val="FF0000"/>
                </a:solidFill>
              </a:rPr>
              <a:t>prs</a:t>
            </a:r>
            <a:r>
              <a:rPr lang="en-US" altLang="zh-CN" sz="1600" dirty="0">
                <a:solidFill>
                  <a:srgbClr val="FF0000"/>
                </a:solidFill>
              </a:rPr>
              <a:t>-</a:t>
            </a:r>
            <a:r>
              <a:rPr lang="en-US" altLang="zh-CN" sz="1600" dirty="0" err="1">
                <a:solidFill>
                  <a:srgbClr val="FF0000"/>
                </a:solidFill>
              </a:rPr>
              <a:t>MutingBitRepetitionFactor</a:t>
            </a:r>
            <a:r>
              <a:rPr lang="en-US" altLang="zh-CN" sz="1600" dirty="0">
                <a:solidFill>
                  <a:srgbClr val="FF0000"/>
                </a:solidFill>
              </a:rPr>
              <a:t> &gt;=160ms</a:t>
            </a:r>
          </a:p>
          <a:p>
            <a:pPr lvl="3"/>
            <a:r>
              <a:rPr lang="en-US" altLang="zh-CN" sz="1200" dirty="0" smtClean="0">
                <a:solidFill>
                  <a:srgbClr val="FF0000"/>
                </a:solidFill>
              </a:rPr>
              <a:t>X </a:t>
            </a:r>
            <a:r>
              <a:rPr lang="en-US" altLang="zh-CN" sz="1200" dirty="0">
                <a:solidFill>
                  <a:srgbClr val="FF0000"/>
                </a:solidFill>
              </a:rPr>
              <a:t>is the number of consecutive zeros in NR-MutingPattern-r16 for mutingOption1-r16</a:t>
            </a:r>
          </a:p>
          <a:p>
            <a:pPr lvl="2"/>
            <a:r>
              <a:rPr lang="en-US" altLang="zh-CN" sz="1600" dirty="0" smtClean="0">
                <a:solidFill>
                  <a:srgbClr val="FF0000"/>
                </a:solidFill>
              </a:rPr>
              <a:t>Option </a:t>
            </a:r>
            <a:r>
              <a:rPr lang="en-US" altLang="zh-CN" sz="1600" dirty="0">
                <a:solidFill>
                  <a:srgbClr val="FF0000"/>
                </a:solidFill>
              </a:rPr>
              <a:t>1b (QC, OPPO): max(</a:t>
            </a:r>
            <a:r>
              <a:rPr lang="en-US" altLang="zh-CN" sz="1600" dirty="0" err="1">
                <a:solidFill>
                  <a:srgbClr val="FF0000"/>
                </a:solidFill>
              </a:rPr>
              <a:t>Tprs</a:t>
            </a:r>
            <a:r>
              <a:rPr lang="en-US" altLang="zh-CN" sz="1600" dirty="0">
                <a:solidFill>
                  <a:srgbClr val="FF0000"/>
                </a:solidFill>
              </a:rPr>
              <a:t> * X * dl-</a:t>
            </a:r>
            <a:r>
              <a:rPr lang="en-US" altLang="zh-CN" sz="1600" dirty="0" err="1">
                <a:solidFill>
                  <a:srgbClr val="FF0000"/>
                </a:solidFill>
              </a:rPr>
              <a:t>prs</a:t>
            </a:r>
            <a:r>
              <a:rPr lang="en-US" altLang="zh-CN" sz="1600" dirty="0">
                <a:solidFill>
                  <a:srgbClr val="FF0000"/>
                </a:solidFill>
              </a:rPr>
              <a:t>-</a:t>
            </a:r>
            <a:r>
              <a:rPr lang="en-US" altLang="zh-CN" sz="1600" dirty="0" err="1">
                <a:solidFill>
                  <a:srgbClr val="FF0000"/>
                </a:solidFill>
              </a:rPr>
              <a:t>MutingBitRepetitionFactor</a:t>
            </a:r>
            <a:r>
              <a:rPr lang="en-US" altLang="zh-CN" sz="1600" dirty="0">
                <a:solidFill>
                  <a:srgbClr val="FF0000"/>
                </a:solidFill>
              </a:rPr>
              <a:t>) &gt;=320ms</a:t>
            </a:r>
          </a:p>
          <a:p>
            <a:pPr lvl="3"/>
            <a:r>
              <a:rPr lang="en-US" altLang="zh-CN" sz="1200" dirty="0" smtClean="0">
                <a:solidFill>
                  <a:srgbClr val="FF0000"/>
                </a:solidFill>
              </a:rPr>
              <a:t>X </a:t>
            </a:r>
            <a:r>
              <a:rPr lang="en-US" altLang="zh-CN" sz="1200" dirty="0">
                <a:solidFill>
                  <a:srgbClr val="FF0000"/>
                </a:solidFill>
              </a:rPr>
              <a:t>is the length of NR-MutingPattern-r16 for mutingOption1-r16</a:t>
            </a:r>
          </a:p>
          <a:p>
            <a:pPr lvl="2"/>
            <a:r>
              <a:rPr lang="en-US" altLang="zh-CN" sz="1600" dirty="0" smtClean="0">
                <a:solidFill>
                  <a:srgbClr val="FF0000"/>
                </a:solidFill>
              </a:rPr>
              <a:t>Option </a:t>
            </a:r>
            <a:r>
              <a:rPr lang="en-US" altLang="zh-CN" sz="1600" dirty="0">
                <a:solidFill>
                  <a:srgbClr val="FF0000"/>
                </a:solidFill>
              </a:rPr>
              <a:t>1c (Nokia): </a:t>
            </a:r>
            <a:r>
              <a:rPr lang="en-US" altLang="zh-CN" sz="1600" dirty="0" err="1">
                <a:solidFill>
                  <a:srgbClr val="FF0000"/>
                </a:solidFill>
              </a:rPr>
              <a:t>Tprs</a:t>
            </a:r>
            <a:r>
              <a:rPr lang="en-US" altLang="zh-CN" sz="1600" dirty="0">
                <a:solidFill>
                  <a:srgbClr val="FF0000"/>
                </a:solidFill>
              </a:rPr>
              <a:t> * X &gt;=320ms</a:t>
            </a:r>
          </a:p>
          <a:p>
            <a:pPr lvl="3"/>
            <a:r>
              <a:rPr lang="en-US" altLang="zh-CN" sz="1200" dirty="0" smtClean="0">
                <a:solidFill>
                  <a:srgbClr val="FF0000"/>
                </a:solidFill>
              </a:rPr>
              <a:t>X </a:t>
            </a:r>
            <a:r>
              <a:rPr lang="en-US" altLang="zh-CN" sz="1200" dirty="0">
                <a:solidFill>
                  <a:srgbClr val="FF0000"/>
                </a:solidFill>
              </a:rPr>
              <a:t>is the size of </a:t>
            </a:r>
            <a:r>
              <a:rPr lang="en-US" altLang="zh-CN" sz="1200" dirty="0" err="1">
                <a:solidFill>
                  <a:srgbClr val="FF0000"/>
                </a:solidFill>
              </a:rPr>
              <a:t>MutingPattern</a:t>
            </a:r>
            <a:endParaRPr lang="en-US" altLang="zh-CN" sz="1200" dirty="0">
              <a:solidFill>
                <a:srgbClr val="FF0000"/>
              </a:solidFill>
            </a:endParaRPr>
          </a:p>
          <a:p>
            <a:pPr lvl="2"/>
            <a:r>
              <a:rPr lang="en-US" altLang="zh-CN" sz="1600" dirty="0" smtClean="0">
                <a:solidFill>
                  <a:srgbClr val="FF0000"/>
                </a:solidFill>
              </a:rPr>
              <a:t>Option </a:t>
            </a:r>
            <a:r>
              <a:rPr lang="en-US" altLang="zh-CN" sz="1600" dirty="0">
                <a:solidFill>
                  <a:srgbClr val="FF0000"/>
                </a:solidFill>
              </a:rPr>
              <a:t>1d (Ericsson): Long-periodicity NR measurements are the measurements with PRS periodicity &gt;160 </a:t>
            </a:r>
            <a:r>
              <a:rPr lang="en-US" altLang="zh-CN" sz="1600" dirty="0" err="1">
                <a:solidFill>
                  <a:srgbClr val="FF0000"/>
                </a:solidFill>
              </a:rPr>
              <a:t>ms</a:t>
            </a:r>
            <a:r>
              <a:rPr lang="en-US" altLang="zh-CN" sz="1600" dirty="0">
                <a:solidFill>
                  <a:srgbClr val="FF0000"/>
                </a:solidFill>
              </a:rPr>
              <a:t> (with or without muting) or equal 160 </a:t>
            </a:r>
            <a:r>
              <a:rPr lang="en-US" altLang="zh-CN" sz="1600" dirty="0" err="1">
                <a:solidFill>
                  <a:srgbClr val="FF0000"/>
                </a:solidFill>
              </a:rPr>
              <a:t>ms</a:t>
            </a:r>
            <a:r>
              <a:rPr lang="en-US" altLang="zh-CN" sz="1600" dirty="0">
                <a:solidFill>
                  <a:srgbClr val="FF0000"/>
                </a:solidFill>
              </a:rPr>
              <a:t> (with muting)</a:t>
            </a:r>
          </a:p>
          <a:p>
            <a:pPr lvl="2"/>
            <a:r>
              <a:rPr lang="en-US" altLang="zh-CN" sz="1600" dirty="0" smtClean="0">
                <a:solidFill>
                  <a:srgbClr val="FF0000"/>
                </a:solidFill>
              </a:rPr>
              <a:t>Option </a:t>
            </a:r>
            <a:r>
              <a:rPr lang="en-US" altLang="zh-CN" sz="1600" dirty="0">
                <a:solidFill>
                  <a:srgbClr val="FF0000"/>
                </a:solidFill>
              </a:rPr>
              <a:t>2 (CATT): Long-periodicity PRS means the PRS periodicity in each frequency layer defined in sub-topic 1-2 is larger than or equal to [320]</a:t>
            </a:r>
            <a:r>
              <a:rPr lang="en-US" altLang="zh-CN" sz="1600" dirty="0" err="1">
                <a:solidFill>
                  <a:srgbClr val="FF0000"/>
                </a:solidFill>
              </a:rPr>
              <a:t>ms</a:t>
            </a:r>
            <a:endParaRPr lang="en-US" altLang="zh-CN" sz="1600" dirty="0">
              <a:solidFill>
                <a:srgbClr val="FF0000"/>
              </a:solidFill>
            </a:endParaRPr>
          </a:p>
          <a:p>
            <a:pPr lvl="2"/>
            <a:r>
              <a:rPr lang="en-US" altLang="zh-CN" sz="1600" dirty="0" smtClean="0">
                <a:solidFill>
                  <a:srgbClr val="FF0000"/>
                </a:solidFill>
              </a:rPr>
              <a:t>Option </a:t>
            </a:r>
            <a:r>
              <a:rPr lang="en-US" altLang="zh-CN" sz="1600" dirty="0">
                <a:solidFill>
                  <a:srgbClr val="FF0000"/>
                </a:solidFill>
              </a:rPr>
              <a:t>3 (Intel): </a:t>
            </a:r>
            <a:r>
              <a:rPr lang="en-US" altLang="zh-CN" sz="1600" dirty="0" smtClean="0">
                <a:solidFill>
                  <a:srgbClr val="FF0000"/>
                </a:solidFill>
              </a:rPr>
              <a:t>FFS</a:t>
            </a:r>
          </a:p>
          <a:p>
            <a:pPr lvl="1"/>
            <a:r>
              <a:rPr lang="en-US" altLang="zh-CN" sz="2000" dirty="0">
                <a:solidFill>
                  <a:srgbClr val="FF0000"/>
                </a:solidFill>
              </a:rPr>
              <a:t>Different resource periodicities in a PRS </a:t>
            </a:r>
            <a:r>
              <a:rPr lang="en-US" altLang="zh-CN" sz="2000" dirty="0" smtClean="0">
                <a:solidFill>
                  <a:srgbClr val="FF0000"/>
                </a:solidFill>
              </a:rPr>
              <a:t>layer</a:t>
            </a:r>
          </a:p>
          <a:p>
            <a:pPr lvl="2"/>
            <a:r>
              <a:rPr lang="en-US" altLang="zh-CN" sz="1600" dirty="0" smtClean="0">
                <a:solidFill>
                  <a:srgbClr val="FF0000"/>
                </a:solidFill>
              </a:rPr>
              <a:t>Option </a:t>
            </a:r>
            <a:r>
              <a:rPr lang="en-US" altLang="zh-CN" sz="1600" dirty="0">
                <a:solidFill>
                  <a:srgbClr val="FF0000"/>
                </a:solidFill>
              </a:rPr>
              <a:t>1 (QC, Intel): For position frequency layers, calculate 〖CSSF〗_(</a:t>
            </a:r>
            <a:r>
              <a:rPr lang="en-US" altLang="zh-CN" sz="1600" dirty="0" err="1">
                <a:solidFill>
                  <a:srgbClr val="FF0000"/>
                </a:solidFill>
              </a:rPr>
              <a:t>PRS,i</a:t>
            </a:r>
            <a:r>
              <a:rPr lang="en-US" altLang="zh-CN" sz="1600" dirty="0">
                <a:solidFill>
                  <a:srgbClr val="FF0000"/>
                </a:solidFill>
              </a:rPr>
              <a:t>) based on the maximum periodicity across all the PRS resources within each layer and taking into account type1 (inter-period) muting</a:t>
            </a:r>
          </a:p>
          <a:p>
            <a:pPr lvl="2"/>
            <a:r>
              <a:rPr lang="en-US" altLang="zh-CN" sz="1600" dirty="0" smtClean="0">
                <a:solidFill>
                  <a:srgbClr val="FF0000"/>
                </a:solidFill>
              </a:rPr>
              <a:t>Option </a:t>
            </a:r>
            <a:r>
              <a:rPr lang="en-US" altLang="zh-CN" sz="1600" dirty="0">
                <a:solidFill>
                  <a:srgbClr val="FF0000"/>
                </a:solidFill>
              </a:rPr>
              <a:t>1a (CATT): Follow the same conclusion of sub-topic 1-2</a:t>
            </a:r>
          </a:p>
          <a:p>
            <a:pPr lvl="2"/>
            <a:r>
              <a:rPr lang="en-US" altLang="zh-CN" sz="1600" dirty="0" smtClean="0">
                <a:solidFill>
                  <a:srgbClr val="FF0000"/>
                </a:solidFill>
              </a:rPr>
              <a:t>Option </a:t>
            </a:r>
            <a:r>
              <a:rPr lang="en-US" altLang="zh-CN" sz="1600" dirty="0">
                <a:solidFill>
                  <a:srgbClr val="FF0000"/>
                </a:solidFill>
              </a:rPr>
              <a:t>2 (Ericsson): Not needed. We should take the per-gap approach, as it is in Rel-15.</a:t>
            </a:r>
          </a:p>
          <a:p>
            <a:pPr lvl="2"/>
            <a:r>
              <a:rPr lang="en-US" altLang="zh-CN" sz="1600" dirty="0" smtClean="0">
                <a:solidFill>
                  <a:srgbClr val="FF0000"/>
                </a:solidFill>
              </a:rPr>
              <a:t>Option </a:t>
            </a:r>
            <a:r>
              <a:rPr lang="en-US" altLang="zh-CN" sz="1600" dirty="0">
                <a:solidFill>
                  <a:srgbClr val="FF0000"/>
                </a:solidFill>
              </a:rPr>
              <a:t>3 (ZTE, HW, OPPO): </a:t>
            </a:r>
            <a:r>
              <a:rPr lang="en-US" altLang="zh-CN" sz="1600" dirty="0" smtClean="0">
                <a:solidFill>
                  <a:srgbClr val="FF0000"/>
                </a:solidFill>
              </a:rPr>
              <a:t>FFS</a:t>
            </a:r>
            <a:endParaRPr lang="en-US" altLang="zh-CN" sz="1600" dirty="0">
              <a:solidFill>
                <a:srgbClr val="FF0000"/>
              </a:solidFill>
            </a:endParaRPr>
          </a:p>
          <a:p>
            <a:pPr lvl="1"/>
            <a:endParaRPr lang="en-US" altLang="zh-CN" sz="2000" dirty="0" smtClean="0">
              <a:solidFill>
                <a:srgbClr val="FF0000"/>
              </a:solidFill>
            </a:endParaRPr>
          </a:p>
          <a:p>
            <a:endParaRPr lang="en-US" altLang="zh-CN" sz="2400" dirty="0">
              <a:solidFill>
                <a:srgbClr val="92D050"/>
              </a:solidFill>
            </a:endParaRPr>
          </a:p>
        </p:txBody>
      </p:sp>
    </p:spTree>
    <p:extLst>
      <p:ext uri="{BB962C8B-B14F-4D97-AF65-F5344CB8AC3E}">
        <p14:creationId xmlns:p14="http://schemas.microsoft.com/office/powerpoint/2010/main" val="3509289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(1)</a:t>
            </a:r>
            <a:endParaRPr lang="zh-CN" altLang="en-US" sz="3200" dirty="0"/>
          </a:p>
        </p:txBody>
      </p:sp>
      <p:sp>
        <p:nvSpPr>
          <p:cNvPr id="3" name="内容占位符 2"/>
          <p:cNvSpPr>
            <a:spLocks noGrp="1"/>
          </p:cNvSpPr>
          <p:nvPr>
            <p:ph idx="1"/>
          </p:nvPr>
        </p:nvSpPr>
        <p:spPr/>
        <p:txBody>
          <a:bodyPr>
            <a:normAutofit/>
          </a:bodyPr>
          <a:lstStyle/>
          <a:p>
            <a:r>
              <a:rPr lang="en-US" altLang="zh-CN" sz="2400" dirty="0" smtClean="0">
                <a:solidFill>
                  <a:srgbClr val="00B050"/>
                </a:solidFill>
              </a:rPr>
              <a:t>Measurement </a:t>
            </a:r>
            <a:r>
              <a:rPr lang="en-US" altLang="zh-CN" sz="2400" dirty="0">
                <a:solidFill>
                  <a:srgbClr val="00B050"/>
                </a:solidFill>
              </a:rPr>
              <a:t>period extension due to SSB collision</a:t>
            </a:r>
            <a:endParaRPr lang="zh-CN" altLang="zh-CN" sz="2400" dirty="0">
              <a:solidFill>
                <a:srgbClr val="00B050"/>
              </a:solidFill>
            </a:endParaRPr>
          </a:p>
          <a:p>
            <a:pPr lvl="1"/>
            <a:r>
              <a:rPr lang="en-GB" altLang="zh-CN" sz="2000" dirty="0" smtClean="0">
                <a:solidFill>
                  <a:srgbClr val="00B050"/>
                </a:solidFill>
              </a:rPr>
              <a:t>Existing </a:t>
            </a:r>
            <a:r>
              <a:rPr lang="en-GB" altLang="zh-CN" sz="2000" dirty="0">
                <a:solidFill>
                  <a:srgbClr val="00B050"/>
                </a:solidFill>
              </a:rPr>
              <a:t>RSTD measurement period is defined for cases when PRS samples are not dropped.</a:t>
            </a:r>
            <a:endParaRPr lang="zh-CN" altLang="zh-CN" sz="2000" dirty="0">
              <a:solidFill>
                <a:srgbClr val="00B050"/>
              </a:solidFill>
            </a:endParaRPr>
          </a:p>
          <a:p>
            <a:pPr lvl="1"/>
            <a:r>
              <a:rPr lang="en-GB" altLang="zh-CN" sz="2000" dirty="0">
                <a:solidFill>
                  <a:srgbClr val="00B050"/>
                </a:solidFill>
              </a:rPr>
              <a:t>UE is allowed to extend the RSTD measurement period if one or more PRS samples are dropped due to SSB collision, but the exact value is not specified.</a:t>
            </a:r>
            <a:endParaRPr lang="zh-CN" altLang="zh-CN" sz="2000" dirty="0">
              <a:solidFill>
                <a:srgbClr val="00B050"/>
              </a:solidFill>
            </a:endParaRPr>
          </a:p>
          <a:p>
            <a:endParaRPr lang="en-GB" altLang="zh-CN" sz="2400" dirty="0">
              <a:solidFill>
                <a:srgbClr val="00B050"/>
              </a:solidFill>
            </a:endParaRPr>
          </a:p>
        </p:txBody>
      </p:sp>
    </p:spTree>
    <p:extLst>
      <p:ext uri="{BB962C8B-B14F-4D97-AF65-F5344CB8AC3E}">
        <p14:creationId xmlns:p14="http://schemas.microsoft.com/office/powerpoint/2010/main" val="164528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(2)</a:t>
            </a:r>
            <a:endParaRPr lang="zh-CN" altLang="en-US" sz="3200" dirty="0"/>
          </a:p>
        </p:txBody>
      </p:sp>
      <p:sp>
        <p:nvSpPr>
          <p:cNvPr id="3" name="内容占位符 2"/>
          <p:cNvSpPr>
            <a:spLocks noGrp="1"/>
          </p:cNvSpPr>
          <p:nvPr>
            <p:ph idx="1"/>
          </p:nvPr>
        </p:nvSpPr>
        <p:spPr>
          <a:xfrm>
            <a:off x="484759" y="1389470"/>
            <a:ext cx="8229600" cy="4997152"/>
          </a:xfrm>
        </p:spPr>
        <p:txBody>
          <a:bodyPr>
            <a:normAutofit fontScale="92500" lnSpcReduction="20000"/>
          </a:bodyPr>
          <a:lstStyle/>
          <a:p>
            <a:r>
              <a:rPr lang="en-GB" altLang="zh-CN" sz="2400" dirty="0">
                <a:solidFill>
                  <a:srgbClr val="FF0000"/>
                </a:solidFill>
              </a:rPr>
              <a:t>Open issues to be discussed at </a:t>
            </a:r>
            <a:r>
              <a:rPr lang="en-GB" altLang="zh-CN" sz="2400" dirty="0" smtClean="0">
                <a:solidFill>
                  <a:srgbClr val="FF0000"/>
                </a:solidFill>
              </a:rPr>
              <a:t>RAN4#98-e</a:t>
            </a:r>
            <a:endParaRPr lang="en-GB" altLang="zh-CN" sz="2400" dirty="0">
              <a:solidFill>
                <a:srgbClr val="FF0000"/>
              </a:solidFill>
            </a:endParaRPr>
          </a:p>
          <a:p>
            <a:pPr lvl="1"/>
            <a:r>
              <a:rPr lang="en-GB" altLang="zh-CN" sz="2000" dirty="0">
                <a:solidFill>
                  <a:srgbClr val="FF0000"/>
                </a:solidFill>
              </a:rPr>
              <a:t>Calculation of PRS sample duration </a:t>
            </a:r>
            <a:r>
              <a:rPr lang="en-GB" altLang="zh-CN" sz="2000" dirty="0" err="1" smtClean="0">
                <a:solidFill>
                  <a:srgbClr val="FF0000"/>
                </a:solidFill>
              </a:rPr>
              <a:t>Lprs</a:t>
            </a:r>
            <a:endParaRPr lang="en-GB" altLang="zh-CN" sz="2000" dirty="0" smtClean="0">
              <a:solidFill>
                <a:srgbClr val="FF0000"/>
              </a:solidFill>
            </a:endParaRPr>
          </a:p>
          <a:p>
            <a:pPr lvl="2"/>
            <a:r>
              <a:rPr lang="en-US" altLang="zh-CN" sz="1600" dirty="0" smtClean="0">
                <a:solidFill>
                  <a:srgbClr val="FF0000"/>
                </a:solidFill>
              </a:rPr>
              <a:t>Option 1 (CATT, Intel, HW, QC, OPPO): The calculation of PRS sample duration should be based on the type (type 1 or type 2) as UE used to report {N,T}</a:t>
            </a:r>
          </a:p>
          <a:p>
            <a:pPr lvl="2"/>
            <a:r>
              <a:rPr lang="en-US" altLang="zh-CN" sz="1600" dirty="0" smtClean="0">
                <a:solidFill>
                  <a:srgbClr val="FF0000"/>
                </a:solidFill>
              </a:rPr>
              <a:t>Option </a:t>
            </a:r>
            <a:r>
              <a:rPr lang="en-US" altLang="zh-CN" sz="1600" dirty="0">
                <a:solidFill>
                  <a:srgbClr val="FF0000"/>
                </a:solidFill>
              </a:rPr>
              <a:t>2 (Ericsson): Do not agree with option 1. The sample parameters (e.g., number of repetitions, number of PRS symbols in slot, etc.) are to be defined in the accuracy requirements </a:t>
            </a:r>
            <a:endParaRPr lang="en-US" altLang="zh-CN" sz="1600" dirty="0" smtClean="0">
              <a:solidFill>
                <a:srgbClr val="FF0000"/>
              </a:solidFill>
            </a:endParaRPr>
          </a:p>
          <a:p>
            <a:pPr lvl="1"/>
            <a:r>
              <a:rPr lang="en-US" altLang="zh-CN" sz="2000" dirty="0" smtClean="0">
                <a:solidFill>
                  <a:srgbClr val="FF0000"/>
                </a:solidFill>
              </a:rPr>
              <a:t>Multiple </a:t>
            </a:r>
            <a:r>
              <a:rPr lang="en-US" altLang="zh-CN" sz="2000" dirty="0">
                <a:solidFill>
                  <a:srgbClr val="FF0000"/>
                </a:solidFill>
              </a:rPr>
              <a:t>PRS periodicities</a:t>
            </a:r>
          </a:p>
          <a:p>
            <a:pPr lvl="2"/>
            <a:r>
              <a:rPr lang="en-US" altLang="zh-CN" sz="1600" dirty="0" smtClean="0">
                <a:solidFill>
                  <a:srgbClr val="FF0000"/>
                </a:solidFill>
              </a:rPr>
              <a:t>Option </a:t>
            </a:r>
            <a:r>
              <a:rPr lang="en-US" altLang="zh-CN" sz="1600" dirty="0">
                <a:solidFill>
                  <a:srgbClr val="FF0000"/>
                </a:solidFill>
              </a:rPr>
              <a:t>1 (Intel): Use the maximum PRS resource periodicity among all PRS resources in a single positioning frequency layer </a:t>
            </a:r>
          </a:p>
          <a:p>
            <a:pPr lvl="2"/>
            <a:r>
              <a:rPr lang="en-US" altLang="zh-CN" sz="1600" dirty="0" smtClean="0">
                <a:solidFill>
                  <a:srgbClr val="FF0000"/>
                </a:solidFill>
              </a:rPr>
              <a:t>Option </a:t>
            </a:r>
            <a:r>
              <a:rPr lang="en-US" altLang="zh-CN" sz="1600" dirty="0">
                <a:solidFill>
                  <a:srgbClr val="FF0000"/>
                </a:solidFill>
              </a:rPr>
              <a:t>2 (OPPO, HW, CATT, QC): Use the least common multiple of PRS periodicities among all PRS resources in a single positioning frequency layer</a:t>
            </a:r>
          </a:p>
          <a:p>
            <a:pPr lvl="2"/>
            <a:r>
              <a:rPr lang="en-US" altLang="zh-CN" sz="1600" dirty="0" smtClean="0">
                <a:solidFill>
                  <a:srgbClr val="FF0000"/>
                </a:solidFill>
              </a:rPr>
              <a:t>Option </a:t>
            </a:r>
            <a:r>
              <a:rPr lang="en-US" altLang="zh-CN" sz="1600" dirty="0">
                <a:solidFill>
                  <a:srgbClr val="FF0000"/>
                </a:solidFill>
              </a:rPr>
              <a:t>3 (QC): In Rel-16, RAN4 requirements should apply only for PRS periodicities that are multiples of 5 </a:t>
            </a:r>
            <a:r>
              <a:rPr lang="en-US" altLang="zh-CN" sz="1600" dirty="0" err="1">
                <a:solidFill>
                  <a:srgbClr val="FF0000"/>
                </a:solidFill>
              </a:rPr>
              <a:t>ms</a:t>
            </a:r>
            <a:endParaRPr lang="en-US" altLang="zh-CN" sz="1600" dirty="0">
              <a:solidFill>
                <a:srgbClr val="FF0000"/>
              </a:solidFill>
            </a:endParaRPr>
          </a:p>
          <a:p>
            <a:pPr lvl="2"/>
            <a:r>
              <a:rPr lang="en-US" altLang="zh-CN" sz="1600" dirty="0" smtClean="0">
                <a:solidFill>
                  <a:srgbClr val="FF0000"/>
                </a:solidFill>
              </a:rPr>
              <a:t>Option </a:t>
            </a:r>
            <a:r>
              <a:rPr lang="en-US" altLang="zh-CN" sz="1600" dirty="0">
                <a:solidFill>
                  <a:srgbClr val="FF0000"/>
                </a:solidFill>
              </a:rPr>
              <a:t>4 (Ericsson): FFS, consider the case where e.g. not all PRS resources or resource sets are in gaps</a:t>
            </a:r>
            <a:r>
              <a:rPr lang="en-US" altLang="zh-CN" sz="1600" dirty="0" smtClean="0">
                <a:solidFill>
                  <a:srgbClr val="FF0000"/>
                </a:solidFill>
              </a:rPr>
              <a:t>.</a:t>
            </a:r>
            <a:endParaRPr lang="en-US" altLang="zh-CN" sz="1600" dirty="0">
              <a:solidFill>
                <a:srgbClr val="FF0000"/>
              </a:solidFill>
            </a:endParaRPr>
          </a:p>
          <a:p>
            <a:pPr lvl="1"/>
            <a:r>
              <a:rPr lang="en-US" altLang="zh-CN" sz="2000" dirty="0" smtClean="0">
                <a:solidFill>
                  <a:srgbClr val="FF0000"/>
                </a:solidFill>
              </a:rPr>
              <a:t>Measurement </a:t>
            </a:r>
            <a:r>
              <a:rPr lang="en-US" altLang="zh-CN" sz="2000" dirty="0">
                <a:solidFill>
                  <a:srgbClr val="FF0000"/>
                </a:solidFill>
              </a:rPr>
              <a:t>period when configured with PRS-RSRP</a:t>
            </a:r>
          </a:p>
          <a:p>
            <a:pPr lvl="2"/>
            <a:r>
              <a:rPr lang="en-US" altLang="zh-CN" sz="1600" dirty="0" smtClean="0">
                <a:solidFill>
                  <a:srgbClr val="FF0000"/>
                </a:solidFill>
              </a:rPr>
              <a:t>Option </a:t>
            </a:r>
            <a:r>
              <a:rPr lang="en-US" altLang="zh-CN" sz="1600" dirty="0">
                <a:solidFill>
                  <a:srgbClr val="FF0000"/>
                </a:solidFill>
              </a:rPr>
              <a:t>1 (CATT, Intel, HW, QC, OPPO): RSTD measurement period shall not be impacted by PRS-RSRP measurement.</a:t>
            </a:r>
          </a:p>
          <a:p>
            <a:pPr lvl="2"/>
            <a:r>
              <a:rPr lang="en-US" altLang="zh-CN" sz="1600" dirty="0" smtClean="0">
                <a:solidFill>
                  <a:srgbClr val="FF0000"/>
                </a:solidFill>
              </a:rPr>
              <a:t>Option </a:t>
            </a:r>
            <a:r>
              <a:rPr lang="en-US" altLang="zh-CN" sz="1600" dirty="0">
                <a:solidFill>
                  <a:srgbClr val="FF0000"/>
                </a:solidFill>
              </a:rPr>
              <a:t>2 (Ericsson): When RSTD is configured together with PRS-RSRP and the required PRS-RSRP measurement period is longer than that for RSTD (configured without RSTD), then the RSTD measurement continues over the entire PRS-RSRP measurement period</a:t>
            </a:r>
          </a:p>
          <a:p>
            <a:pPr lvl="2"/>
            <a:endParaRPr lang="en-US" altLang="zh-CN" sz="1600" dirty="0">
              <a:solidFill>
                <a:srgbClr val="FF0000"/>
              </a:solidFill>
            </a:endParaRPr>
          </a:p>
        </p:txBody>
      </p:sp>
    </p:spTree>
    <p:extLst>
      <p:ext uri="{BB962C8B-B14F-4D97-AF65-F5344CB8AC3E}">
        <p14:creationId xmlns:p14="http://schemas.microsoft.com/office/powerpoint/2010/main" val="290840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a:t>
            </a:r>
            <a:r>
              <a:rPr lang="en-US" altLang="zh-CN" sz="3200" dirty="0" smtClean="0"/>
              <a:t>(3)</a:t>
            </a:r>
            <a:endParaRPr lang="zh-CN" altLang="en-US" sz="3200" dirty="0"/>
          </a:p>
        </p:txBody>
      </p:sp>
      <p:sp>
        <p:nvSpPr>
          <p:cNvPr id="3" name="内容占位符 2"/>
          <p:cNvSpPr>
            <a:spLocks noGrp="1"/>
          </p:cNvSpPr>
          <p:nvPr>
            <p:ph idx="1"/>
          </p:nvPr>
        </p:nvSpPr>
        <p:spPr>
          <a:xfrm>
            <a:off x="484759" y="1389470"/>
            <a:ext cx="8229600" cy="4997152"/>
          </a:xfrm>
        </p:spPr>
        <p:txBody>
          <a:bodyPr>
            <a:normAutofit fontScale="92500" lnSpcReduction="10000"/>
          </a:bodyPr>
          <a:lstStyle/>
          <a:p>
            <a:r>
              <a:rPr lang="en-GB" altLang="zh-CN" sz="2400" dirty="0">
                <a:solidFill>
                  <a:srgbClr val="FF0000"/>
                </a:solidFill>
              </a:rPr>
              <a:t>Open issues to be discussed at </a:t>
            </a:r>
            <a:r>
              <a:rPr lang="en-GB" altLang="zh-CN" sz="2400" dirty="0" smtClean="0">
                <a:solidFill>
                  <a:srgbClr val="FF0000"/>
                </a:solidFill>
              </a:rPr>
              <a:t>RAN4#98-e</a:t>
            </a:r>
            <a:endParaRPr lang="en-GB" altLang="zh-CN" sz="2400" dirty="0">
              <a:solidFill>
                <a:srgbClr val="FF0000"/>
              </a:solidFill>
            </a:endParaRPr>
          </a:p>
          <a:p>
            <a:pPr lvl="1"/>
            <a:r>
              <a:rPr lang="en-US" altLang="zh-CN" sz="2000" dirty="0" smtClean="0">
                <a:solidFill>
                  <a:srgbClr val="FF0000"/>
                </a:solidFill>
              </a:rPr>
              <a:t>Measurement </a:t>
            </a:r>
            <a:r>
              <a:rPr lang="en-US" altLang="zh-CN" sz="2000" dirty="0">
                <a:solidFill>
                  <a:srgbClr val="FF0000"/>
                </a:solidFill>
              </a:rPr>
              <a:t>period of multiple PRS layers – overlapping </a:t>
            </a:r>
            <a:r>
              <a:rPr lang="en-US" altLang="zh-CN" sz="2000" dirty="0" smtClean="0">
                <a:solidFill>
                  <a:srgbClr val="FF0000"/>
                </a:solidFill>
              </a:rPr>
              <a:t>case</a:t>
            </a:r>
          </a:p>
          <a:p>
            <a:pPr lvl="2"/>
            <a:r>
              <a:rPr lang="en-US" altLang="zh-CN" sz="1600" dirty="0" smtClean="0">
                <a:solidFill>
                  <a:srgbClr val="FF0000"/>
                </a:solidFill>
              </a:rPr>
              <a:t>Option </a:t>
            </a:r>
            <a:r>
              <a:rPr lang="en-US" altLang="zh-CN" sz="1600" dirty="0">
                <a:solidFill>
                  <a:srgbClr val="FF0000"/>
                </a:solidFill>
              </a:rPr>
              <a:t>1 (HW, Intel, QC):</a:t>
            </a:r>
          </a:p>
          <a:p>
            <a:pPr lvl="3"/>
            <a:r>
              <a:rPr lang="en-US" altLang="zh-CN" sz="1200" dirty="0" smtClean="0">
                <a:solidFill>
                  <a:srgbClr val="FF0000"/>
                </a:solidFill>
              </a:rPr>
              <a:t>Measurement </a:t>
            </a:r>
            <a:r>
              <a:rPr lang="en-US" altLang="zh-CN" sz="1200" dirty="0">
                <a:solidFill>
                  <a:srgbClr val="FF0000"/>
                </a:solidFill>
              </a:rPr>
              <a:t>period of multiple PRS layers is defined as summation of the measurement period in each frequency layer </a:t>
            </a:r>
          </a:p>
          <a:p>
            <a:pPr lvl="3"/>
            <a:r>
              <a:rPr lang="en-US" altLang="zh-CN" sz="1200" dirty="0" smtClean="0">
                <a:solidFill>
                  <a:srgbClr val="FF0000"/>
                </a:solidFill>
              </a:rPr>
              <a:t>CSSF </a:t>
            </a:r>
            <a:r>
              <a:rPr lang="en-US" altLang="zh-CN" sz="1200" dirty="0">
                <a:solidFill>
                  <a:srgbClr val="FF0000"/>
                </a:solidFill>
              </a:rPr>
              <a:t>is only for the MG sharing between PRS and RRM layers. Count only a single PRS layer for a gap occasion in CSSF calculation for both PRS and RRM layers.</a:t>
            </a:r>
          </a:p>
          <a:p>
            <a:pPr lvl="2"/>
            <a:r>
              <a:rPr lang="en-US" altLang="zh-CN" sz="1600" dirty="0" smtClean="0">
                <a:solidFill>
                  <a:srgbClr val="FF0000"/>
                </a:solidFill>
              </a:rPr>
              <a:t>Option </a:t>
            </a:r>
            <a:r>
              <a:rPr lang="en-US" altLang="zh-CN" sz="1600" dirty="0">
                <a:solidFill>
                  <a:srgbClr val="FF0000"/>
                </a:solidFill>
              </a:rPr>
              <a:t>2 (E///):</a:t>
            </a:r>
          </a:p>
          <a:p>
            <a:pPr lvl="3"/>
            <a:r>
              <a:rPr lang="en-US" altLang="zh-CN" sz="1200" dirty="0" smtClean="0">
                <a:solidFill>
                  <a:srgbClr val="FF0000"/>
                </a:solidFill>
              </a:rPr>
              <a:t>CSSF </a:t>
            </a:r>
            <a:r>
              <a:rPr lang="en-US" altLang="zh-CN" sz="1200" dirty="0">
                <a:solidFill>
                  <a:srgbClr val="FF0000"/>
                </a:solidFill>
              </a:rPr>
              <a:t>is the NR concept which is used for all types of measurements including RRM, scaling based on the number of frequency layers is the LTE concept. Hence, for the gap sharing case, CSSF shall be used in the requirements, but </a:t>
            </a:r>
            <a:r>
              <a:rPr lang="en-US" altLang="zh-CN" sz="1200" dirty="0" smtClean="0">
                <a:solidFill>
                  <a:srgbClr val="FF0000"/>
                </a:solidFill>
              </a:rPr>
              <a:t>sum over </a:t>
            </a:r>
            <a:r>
              <a:rPr lang="en-US" altLang="zh-CN" sz="1200" dirty="0">
                <a:solidFill>
                  <a:srgbClr val="FF0000"/>
                </a:solidFill>
              </a:rPr>
              <a:t>frequency layers shall be replaced with the max operator:</a:t>
            </a:r>
          </a:p>
          <a:p>
            <a:pPr lvl="2" algn="ctr"/>
            <a:r>
              <a:rPr lang="en-US" altLang="zh-CN" sz="1600" dirty="0">
                <a:solidFill>
                  <a:srgbClr val="FF0000"/>
                </a:solidFill>
              </a:rPr>
              <a:t>T</a:t>
            </a:r>
            <a:r>
              <a:rPr lang="en-US" altLang="zh-CN" sz="1600" baseline="-25000" dirty="0">
                <a:solidFill>
                  <a:srgbClr val="FF0000"/>
                </a:solidFill>
              </a:rPr>
              <a:t>RSTD, Total </a:t>
            </a:r>
            <a:r>
              <a:rPr lang="en-US" altLang="zh-CN" sz="1600" dirty="0">
                <a:solidFill>
                  <a:srgbClr val="FF0000"/>
                </a:solidFill>
              </a:rPr>
              <a:t>= maxi (</a:t>
            </a:r>
            <a:r>
              <a:rPr lang="en-US" altLang="zh-CN" sz="1600" dirty="0" err="1">
                <a:solidFill>
                  <a:srgbClr val="FF0000"/>
                </a:solidFill>
              </a:rPr>
              <a:t>T</a:t>
            </a:r>
            <a:r>
              <a:rPr lang="en-US" altLang="zh-CN" sz="1600" baseline="-25000" dirty="0" err="1">
                <a:solidFill>
                  <a:srgbClr val="FF0000"/>
                </a:solidFill>
              </a:rPr>
              <a:t>RSTD,i</a:t>
            </a:r>
            <a:r>
              <a:rPr lang="en-US" altLang="zh-CN" sz="1600" dirty="0">
                <a:solidFill>
                  <a:srgbClr val="FF0000"/>
                </a:solidFill>
              </a:rPr>
              <a:t>).</a:t>
            </a:r>
          </a:p>
          <a:p>
            <a:pPr lvl="3"/>
            <a:r>
              <a:rPr lang="en-US" altLang="zh-CN" sz="1200" dirty="0" smtClean="0">
                <a:solidFill>
                  <a:srgbClr val="FF0000"/>
                </a:solidFill>
              </a:rPr>
              <a:t>Number </a:t>
            </a:r>
            <a:r>
              <a:rPr lang="en-US" altLang="zh-CN" sz="1200" dirty="0">
                <a:solidFill>
                  <a:srgbClr val="FF0000"/>
                </a:solidFill>
              </a:rPr>
              <a:t>of PRS layers to be counted in CSSF calculation is the number of frequency layers for PRS-based positioning measurements</a:t>
            </a:r>
          </a:p>
          <a:p>
            <a:pPr lvl="1"/>
            <a:r>
              <a:rPr lang="en-US" altLang="zh-CN" sz="2000" dirty="0">
                <a:solidFill>
                  <a:srgbClr val="FF0000"/>
                </a:solidFill>
              </a:rPr>
              <a:t>Measurement period of multiple PRS layers – </a:t>
            </a:r>
            <a:r>
              <a:rPr lang="en-US" altLang="zh-CN" sz="2000" dirty="0" smtClean="0">
                <a:solidFill>
                  <a:srgbClr val="FF0000"/>
                </a:solidFill>
              </a:rPr>
              <a:t>non-overlapping </a:t>
            </a:r>
            <a:r>
              <a:rPr lang="en-US" altLang="zh-CN" sz="2000" dirty="0">
                <a:solidFill>
                  <a:srgbClr val="FF0000"/>
                </a:solidFill>
              </a:rPr>
              <a:t>case</a:t>
            </a:r>
          </a:p>
          <a:p>
            <a:pPr lvl="2"/>
            <a:r>
              <a:rPr lang="en-US" altLang="zh-CN" sz="1600" dirty="0" smtClean="0">
                <a:solidFill>
                  <a:srgbClr val="FF0000"/>
                </a:solidFill>
              </a:rPr>
              <a:t>Option </a:t>
            </a:r>
            <a:r>
              <a:rPr lang="en-US" altLang="zh-CN" sz="1600" dirty="0">
                <a:solidFill>
                  <a:srgbClr val="FF0000"/>
                </a:solidFill>
              </a:rPr>
              <a:t>1 (OPPO): If such scenario is considered as a rare case, then adopt the sum approach; If such scenario is considered as a typical case, then adopt the max approach to reduce the measurement delay</a:t>
            </a:r>
          </a:p>
          <a:p>
            <a:pPr lvl="2"/>
            <a:r>
              <a:rPr lang="en-US" altLang="zh-CN" sz="1600" dirty="0" smtClean="0">
                <a:solidFill>
                  <a:srgbClr val="FF0000"/>
                </a:solidFill>
              </a:rPr>
              <a:t>Option </a:t>
            </a:r>
            <a:r>
              <a:rPr lang="en-US" altLang="zh-CN" sz="1600" dirty="0">
                <a:solidFill>
                  <a:srgbClr val="FF0000"/>
                </a:solidFill>
              </a:rPr>
              <a:t>2 (HW, CATT, Intel, QC, OPPO): Same requirements as for overlapping case (sum approach)</a:t>
            </a:r>
          </a:p>
          <a:p>
            <a:pPr lvl="2"/>
            <a:r>
              <a:rPr lang="en-US" altLang="zh-CN" sz="1600" dirty="0" smtClean="0">
                <a:solidFill>
                  <a:srgbClr val="FF0000"/>
                </a:solidFill>
              </a:rPr>
              <a:t>Option </a:t>
            </a:r>
            <a:r>
              <a:rPr lang="en-US" altLang="zh-CN" sz="1600" dirty="0">
                <a:solidFill>
                  <a:srgbClr val="FF0000"/>
                </a:solidFill>
              </a:rPr>
              <a:t>3 (Ericsson): Measurement period for the non-sharing case shall be:</a:t>
            </a:r>
          </a:p>
          <a:p>
            <a:pPr lvl="2" algn="ctr"/>
            <a:r>
              <a:rPr lang="en-US" altLang="zh-CN" sz="1600" dirty="0" smtClean="0">
                <a:solidFill>
                  <a:srgbClr val="FF0000"/>
                </a:solidFill>
              </a:rPr>
              <a:t>T</a:t>
            </a:r>
            <a:r>
              <a:rPr lang="en-US" altLang="zh-CN" sz="1600" baseline="-25000" dirty="0" smtClean="0">
                <a:solidFill>
                  <a:srgbClr val="FF0000"/>
                </a:solidFill>
              </a:rPr>
              <a:t>RSTD</a:t>
            </a:r>
            <a:r>
              <a:rPr lang="en-US" altLang="zh-CN" sz="1600" baseline="-25000" dirty="0">
                <a:solidFill>
                  <a:srgbClr val="FF0000"/>
                </a:solidFill>
              </a:rPr>
              <a:t>, Total </a:t>
            </a:r>
            <a:r>
              <a:rPr lang="en-US" altLang="zh-CN" sz="1600" dirty="0">
                <a:solidFill>
                  <a:srgbClr val="FF0000"/>
                </a:solidFill>
              </a:rPr>
              <a:t>= maxi (</a:t>
            </a:r>
            <a:r>
              <a:rPr lang="en-US" altLang="zh-CN" sz="1600" dirty="0" err="1">
                <a:solidFill>
                  <a:srgbClr val="FF0000"/>
                </a:solidFill>
              </a:rPr>
              <a:t>T</a:t>
            </a:r>
            <a:r>
              <a:rPr lang="en-US" altLang="zh-CN" sz="1600" baseline="-25000" dirty="0" err="1">
                <a:solidFill>
                  <a:srgbClr val="FF0000"/>
                </a:solidFill>
              </a:rPr>
              <a:t>RSTD,i</a:t>
            </a:r>
            <a:r>
              <a:rPr lang="en-US" altLang="zh-CN" sz="1600" dirty="0">
                <a:solidFill>
                  <a:srgbClr val="FF0000"/>
                </a:solidFill>
              </a:rPr>
              <a:t>)</a:t>
            </a:r>
          </a:p>
          <a:p>
            <a:pPr lvl="2"/>
            <a:endParaRPr lang="en-US" altLang="zh-CN" sz="1600" dirty="0" smtClean="0">
              <a:solidFill>
                <a:srgbClr val="FF0000"/>
              </a:solidFill>
            </a:endParaRPr>
          </a:p>
          <a:p>
            <a:pPr lvl="2"/>
            <a:endParaRPr lang="en-US" altLang="zh-CN" sz="1600" dirty="0">
              <a:solidFill>
                <a:srgbClr val="FF0000"/>
              </a:solidFill>
            </a:endParaRPr>
          </a:p>
        </p:txBody>
      </p:sp>
    </p:spTree>
    <p:extLst>
      <p:ext uri="{BB962C8B-B14F-4D97-AF65-F5344CB8AC3E}">
        <p14:creationId xmlns:p14="http://schemas.microsoft.com/office/powerpoint/2010/main" val="428953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a:t>
            </a:r>
            <a:r>
              <a:rPr lang="en-US" altLang="zh-CN" sz="3200" dirty="0" smtClean="0"/>
              <a:t>PRS-RSRP </a:t>
            </a:r>
            <a:r>
              <a:rPr lang="en-US" altLang="zh-CN" sz="3200" dirty="0"/>
              <a:t>(1)</a:t>
            </a:r>
            <a:endParaRPr lang="zh-CN" altLang="en-US" sz="3200" dirty="0"/>
          </a:p>
        </p:txBody>
      </p:sp>
      <p:sp>
        <p:nvSpPr>
          <p:cNvPr id="3" name="内容占位符 2"/>
          <p:cNvSpPr>
            <a:spLocks noGrp="1"/>
          </p:cNvSpPr>
          <p:nvPr>
            <p:ph idx="1"/>
          </p:nvPr>
        </p:nvSpPr>
        <p:spPr/>
        <p:txBody>
          <a:bodyPr>
            <a:normAutofit/>
          </a:bodyPr>
          <a:lstStyle/>
          <a:p>
            <a:r>
              <a:rPr lang="en-US" altLang="zh-CN" sz="2400" dirty="0" smtClean="0">
                <a:solidFill>
                  <a:srgbClr val="00B050"/>
                </a:solidFill>
              </a:rPr>
              <a:t>Measurement </a:t>
            </a:r>
            <a:r>
              <a:rPr lang="en-US" altLang="zh-CN" sz="2400" dirty="0">
                <a:solidFill>
                  <a:srgbClr val="00B050"/>
                </a:solidFill>
              </a:rPr>
              <a:t>period extension due to SSB collision</a:t>
            </a:r>
          </a:p>
          <a:p>
            <a:pPr lvl="1"/>
            <a:r>
              <a:rPr lang="en-US" altLang="zh-CN" sz="2000" dirty="0" smtClean="0">
                <a:solidFill>
                  <a:srgbClr val="00B050"/>
                </a:solidFill>
              </a:rPr>
              <a:t>Follow </a:t>
            </a:r>
            <a:r>
              <a:rPr lang="en-US" altLang="zh-CN" sz="2000" dirty="0">
                <a:solidFill>
                  <a:srgbClr val="00B050"/>
                </a:solidFill>
              </a:rPr>
              <a:t>the same conclusion for </a:t>
            </a:r>
            <a:r>
              <a:rPr lang="en-US" altLang="zh-CN" sz="2000" dirty="0" smtClean="0">
                <a:solidFill>
                  <a:srgbClr val="00B050"/>
                </a:solidFill>
              </a:rPr>
              <a:t>RSTD </a:t>
            </a:r>
            <a:endParaRPr lang="en-US" altLang="zh-CN" sz="2000" dirty="0">
              <a:solidFill>
                <a:srgbClr val="00B050"/>
              </a:solidFill>
            </a:endParaRPr>
          </a:p>
          <a:p>
            <a:r>
              <a:rPr lang="en-US" altLang="zh-CN" sz="2400" dirty="0">
                <a:solidFill>
                  <a:srgbClr val="00B050"/>
                </a:solidFill>
              </a:rPr>
              <a:t>Measurement period of multiple PRS layers – overlapping case</a:t>
            </a:r>
          </a:p>
          <a:p>
            <a:pPr lvl="1"/>
            <a:r>
              <a:rPr lang="en-US" altLang="zh-CN" sz="2000" dirty="0" smtClean="0">
                <a:solidFill>
                  <a:srgbClr val="00B050"/>
                </a:solidFill>
              </a:rPr>
              <a:t>Follow </a:t>
            </a:r>
            <a:r>
              <a:rPr lang="en-US" altLang="zh-CN" sz="2000" dirty="0">
                <a:solidFill>
                  <a:srgbClr val="00B050"/>
                </a:solidFill>
              </a:rPr>
              <a:t>the same conclusion for </a:t>
            </a:r>
            <a:r>
              <a:rPr lang="en-US" altLang="zh-CN" sz="2000" dirty="0" smtClean="0">
                <a:solidFill>
                  <a:srgbClr val="00B050"/>
                </a:solidFill>
              </a:rPr>
              <a:t>RSTD. </a:t>
            </a:r>
            <a:endParaRPr lang="en-US" altLang="zh-CN" sz="2000" dirty="0">
              <a:solidFill>
                <a:srgbClr val="00B050"/>
              </a:solidFill>
            </a:endParaRPr>
          </a:p>
          <a:p>
            <a:r>
              <a:rPr lang="en-US" altLang="zh-CN" sz="2400" dirty="0">
                <a:solidFill>
                  <a:srgbClr val="00B050"/>
                </a:solidFill>
              </a:rPr>
              <a:t>Measurement period of multiple PRS layers – non-overlapping case</a:t>
            </a:r>
          </a:p>
          <a:p>
            <a:pPr lvl="1"/>
            <a:r>
              <a:rPr lang="en-US" altLang="zh-CN" sz="2000" dirty="0" smtClean="0">
                <a:solidFill>
                  <a:srgbClr val="00B050"/>
                </a:solidFill>
              </a:rPr>
              <a:t>Follow </a:t>
            </a:r>
            <a:r>
              <a:rPr lang="en-US" altLang="zh-CN" sz="2000" dirty="0">
                <a:solidFill>
                  <a:srgbClr val="00B050"/>
                </a:solidFill>
              </a:rPr>
              <a:t>the same conclusion for </a:t>
            </a:r>
            <a:r>
              <a:rPr lang="en-US" altLang="zh-CN" sz="2000" dirty="0" smtClean="0">
                <a:solidFill>
                  <a:srgbClr val="00B050"/>
                </a:solidFill>
              </a:rPr>
              <a:t>RSTD. </a:t>
            </a:r>
            <a:endParaRPr lang="en-US" altLang="zh-CN" sz="2000" dirty="0">
              <a:solidFill>
                <a:srgbClr val="00B050"/>
              </a:solidFill>
            </a:endParaRPr>
          </a:p>
          <a:p>
            <a:endParaRPr lang="en-GB" altLang="zh-CN" sz="2400" dirty="0">
              <a:solidFill>
                <a:srgbClr val="00B050"/>
              </a:solidFill>
            </a:endParaRPr>
          </a:p>
        </p:txBody>
      </p:sp>
    </p:spTree>
    <p:extLst>
      <p:ext uri="{BB962C8B-B14F-4D97-AF65-F5344CB8AC3E}">
        <p14:creationId xmlns:p14="http://schemas.microsoft.com/office/powerpoint/2010/main" val="327487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a:t>
            </a:r>
            <a:r>
              <a:rPr lang="en-US" altLang="zh-CN" sz="3200" dirty="0" smtClean="0"/>
              <a:t>PRS-RSRP </a:t>
            </a:r>
            <a:r>
              <a:rPr lang="en-US" altLang="zh-CN" sz="3200" dirty="0"/>
              <a:t>(2)</a:t>
            </a:r>
            <a:endParaRPr lang="zh-CN" altLang="en-US" sz="3200" dirty="0"/>
          </a:p>
        </p:txBody>
      </p:sp>
      <p:sp>
        <p:nvSpPr>
          <p:cNvPr id="3" name="内容占位符 2"/>
          <p:cNvSpPr>
            <a:spLocks noGrp="1"/>
          </p:cNvSpPr>
          <p:nvPr>
            <p:ph idx="1"/>
          </p:nvPr>
        </p:nvSpPr>
        <p:spPr>
          <a:xfrm>
            <a:off x="484759" y="1389470"/>
            <a:ext cx="8229600" cy="4997152"/>
          </a:xfrm>
        </p:spPr>
        <p:txBody>
          <a:bodyPr>
            <a:normAutofit/>
          </a:bodyPr>
          <a:lstStyle/>
          <a:p>
            <a:r>
              <a:rPr lang="en-GB" altLang="zh-CN" sz="2400" dirty="0">
                <a:solidFill>
                  <a:srgbClr val="FF0000"/>
                </a:solidFill>
              </a:rPr>
              <a:t>Open issues to be discussed at </a:t>
            </a:r>
            <a:r>
              <a:rPr lang="en-GB" altLang="zh-CN" sz="2400" dirty="0" smtClean="0">
                <a:solidFill>
                  <a:srgbClr val="FF0000"/>
                </a:solidFill>
              </a:rPr>
              <a:t>RAN4#98-e</a:t>
            </a:r>
            <a:endParaRPr lang="en-GB" altLang="zh-CN" sz="2400" dirty="0">
              <a:solidFill>
                <a:srgbClr val="FF0000"/>
              </a:solidFill>
            </a:endParaRPr>
          </a:p>
          <a:p>
            <a:pPr lvl="1"/>
            <a:r>
              <a:rPr lang="en-US" altLang="zh-CN" sz="2000" dirty="0" smtClean="0">
                <a:solidFill>
                  <a:srgbClr val="FF0000"/>
                </a:solidFill>
              </a:rPr>
              <a:t>Measurement </a:t>
            </a:r>
            <a:r>
              <a:rPr lang="en-US" altLang="zh-CN" sz="2000" dirty="0">
                <a:solidFill>
                  <a:srgbClr val="FF0000"/>
                </a:solidFill>
              </a:rPr>
              <a:t>period of </a:t>
            </a:r>
            <a:r>
              <a:rPr lang="en-US" altLang="zh-CN" sz="2000" dirty="0" smtClean="0">
                <a:solidFill>
                  <a:srgbClr val="FF0000"/>
                </a:solidFill>
              </a:rPr>
              <a:t>PRS-RSRP</a:t>
            </a:r>
          </a:p>
          <a:p>
            <a:pPr lvl="2"/>
            <a:r>
              <a:rPr lang="en-US" altLang="zh-CN" sz="1600" dirty="0" smtClean="0">
                <a:solidFill>
                  <a:srgbClr val="FF0000"/>
                </a:solidFill>
              </a:rPr>
              <a:t>Option 1 </a:t>
            </a:r>
            <a:r>
              <a:rPr lang="en-US" altLang="zh-CN" sz="1600" dirty="0">
                <a:solidFill>
                  <a:srgbClr val="FF0000"/>
                </a:solidFill>
              </a:rPr>
              <a:t>(Ericsson): When PRS-RSRP is configured together with RSTD/UE Rx-</a:t>
            </a:r>
            <a:r>
              <a:rPr lang="en-US" altLang="zh-CN" sz="1600" dirty="0" err="1">
                <a:solidFill>
                  <a:srgbClr val="FF0000"/>
                </a:solidFill>
              </a:rPr>
              <a:t>Tx</a:t>
            </a:r>
            <a:r>
              <a:rPr lang="en-US" altLang="zh-CN" sz="1600" dirty="0">
                <a:solidFill>
                  <a:srgbClr val="FF0000"/>
                </a:solidFill>
              </a:rPr>
              <a:t> and the required PRS-RSRP measurement period is shorter than that for RSTD/UE Rx-</a:t>
            </a:r>
            <a:r>
              <a:rPr lang="en-US" altLang="zh-CN" sz="1600" dirty="0" err="1">
                <a:solidFill>
                  <a:srgbClr val="FF0000"/>
                </a:solidFill>
              </a:rPr>
              <a:t>Tx</a:t>
            </a:r>
            <a:r>
              <a:rPr lang="en-US" altLang="zh-CN" sz="1600" dirty="0">
                <a:solidFill>
                  <a:srgbClr val="FF0000"/>
                </a:solidFill>
              </a:rPr>
              <a:t> (configured without PRS-RSRP), then the PRS-RSRP measurement continues over the entire RSTD/UE Rx-</a:t>
            </a:r>
            <a:r>
              <a:rPr lang="en-US" altLang="zh-CN" sz="1600" dirty="0" err="1">
                <a:solidFill>
                  <a:srgbClr val="FF0000"/>
                </a:solidFill>
              </a:rPr>
              <a:t>Tx</a:t>
            </a:r>
            <a:r>
              <a:rPr lang="en-US" altLang="zh-CN" sz="1600" dirty="0">
                <a:solidFill>
                  <a:srgbClr val="FF0000"/>
                </a:solidFill>
              </a:rPr>
              <a:t> measurement </a:t>
            </a:r>
            <a:r>
              <a:rPr lang="en-US" altLang="zh-CN" sz="1600" dirty="0" smtClean="0">
                <a:solidFill>
                  <a:srgbClr val="FF0000"/>
                </a:solidFill>
              </a:rPr>
              <a:t>period</a:t>
            </a:r>
          </a:p>
          <a:p>
            <a:pPr lvl="2"/>
            <a:r>
              <a:rPr lang="en-US" altLang="zh-CN" sz="1600" dirty="0" smtClean="0">
                <a:solidFill>
                  <a:srgbClr val="FF0000"/>
                </a:solidFill>
              </a:rPr>
              <a:t>Other options not precluded</a:t>
            </a:r>
            <a:endParaRPr lang="en-US" altLang="zh-CN" sz="1600" dirty="0">
              <a:solidFill>
                <a:srgbClr val="FF0000"/>
              </a:solidFill>
            </a:endParaRPr>
          </a:p>
        </p:txBody>
      </p:sp>
    </p:spTree>
    <p:extLst>
      <p:ext uri="{BB962C8B-B14F-4D97-AF65-F5344CB8AC3E}">
        <p14:creationId xmlns:p14="http://schemas.microsoft.com/office/powerpoint/2010/main" val="393765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time difference (1)</a:t>
            </a:r>
            <a:endParaRPr lang="zh-CN" altLang="en-US" sz="3200" dirty="0"/>
          </a:p>
        </p:txBody>
      </p:sp>
      <p:sp>
        <p:nvSpPr>
          <p:cNvPr id="3" name="内容占位符 2"/>
          <p:cNvSpPr>
            <a:spLocks noGrp="1"/>
          </p:cNvSpPr>
          <p:nvPr>
            <p:ph idx="1"/>
          </p:nvPr>
        </p:nvSpPr>
        <p:spPr/>
        <p:txBody>
          <a:bodyPr>
            <a:normAutofit/>
          </a:bodyPr>
          <a:lstStyle/>
          <a:p>
            <a:r>
              <a:rPr lang="en-US" altLang="zh-CN" sz="2400" dirty="0" smtClean="0">
                <a:solidFill>
                  <a:srgbClr val="00B050"/>
                </a:solidFill>
              </a:rPr>
              <a:t>Measurement </a:t>
            </a:r>
            <a:r>
              <a:rPr lang="en-US" altLang="zh-CN" sz="2400" dirty="0">
                <a:solidFill>
                  <a:srgbClr val="00B050"/>
                </a:solidFill>
              </a:rPr>
              <a:t>period extension due to SSB collision</a:t>
            </a:r>
          </a:p>
          <a:p>
            <a:pPr lvl="1"/>
            <a:r>
              <a:rPr lang="en-US" altLang="zh-CN" sz="2000" dirty="0">
                <a:solidFill>
                  <a:srgbClr val="00B050"/>
                </a:solidFill>
              </a:rPr>
              <a:t>Follow the same conclusion for RSTD </a:t>
            </a:r>
          </a:p>
          <a:p>
            <a:r>
              <a:rPr lang="en-US" altLang="zh-CN" sz="2400" dirty="0">
                <a:solidFill>
                  <a:srgbClr val="00B050"/>
                </a:solidFill>
              </a:rPr>
              <a:t>Measurement period when configured with </a:t>
            </a:r>
            <a:r>
              <a:rPr lang="en-US" altLang="zh-CN" sz="2400" dirty="0" smtClean="0">
                <a:solidFill>
                  <a:srgbClr val="00B050"/>
                </a:solidFill>
              </a:rPr>
              <a:t>PRS-RSRP</a:t>
            </a:r>
          </a:p>
          <a:p>
            <a:pPr lvl="1"/>
            <a:r>
              <a:rPr lang="en-US" altLang="zh-CN" sz="2000" dirty="0">
                <a:solidFill>
                  <a:srgbClr val="00B050"/>
                </a:solidFill>
              </a:rPr>
              <a:t>Follow the same conclusion for RSTD </a:t>
            </a:r>
            <a:endParaRPr lang="en-US" altLang="zh-CN" sz="2000" dirty="0" smtClean="0">
              <a:solidFill>
                <a:srgbClr val="00B050"/>
              </a:solidFill>
            </a:endParaRPr>
          </a:p>
          <a:p>
            <a:r>
              <a:rPr lang="en-US" altLang="zh-CN" sz="2400" dirty="0" smtClean="0">
                <a:solidFill>
                  <a:srgbClr val="00B050"/>
                </a:solidFill>
              </a:rPr>
              <a:t>Measurement </a:t>
            </a:r>
            <a:r>
              <a:rPr lang="en-US" altLang="zh-CN" sz="2400" dirty="0">
                <a:solidFill>
                  <a:srgbClr val="00B050"/>
                </a:solidFill>
              </a:rPr>
              <a:t>period of multiple PRS layers – overlapping case</a:t>
            </a:r>
          </a:p>
          <a:p>
            <a:pPr lvl="1"/>
            <a:r>
              <a:rPr lang="en-US" altLang="zh-CN" sz="2000" dirty="0">
                <a:solidFill>
                  <a:srgbClr val="00B050"/>
                </a:solidFill>
              </a:rPr>
              <a:t>Follow the same conclusion for RSTD. </a:t>
            </a:r>
          </a:p>
          <a:p>
            <a:r>
              <a:rPr lang="en-US" altLang="zh-CN" sz="2400" dirty="0">
                <a:solidFill>
                  <a:srgbClr val="00B050"/>
                </a:solidFill>
              </a:rPr>
              <a:t>Measurement period of multiple PRS layers – non-overlapping case</a:t>
            </a:r>
          </a:p>
          <a:p>
            <a:pPr lvl="1"/>
            <a:r>
              <a:rPr lang="en-US" altLang="zh-CN" sz="2000" dirty="0">
                <a:solidFill>
                  <a:srgbClr val="00B050"/>
                </a:solidFill>
              </a:rPr>
              <a:t>Follow the same conclusion for RSTD. </a:t>
            </a:r>
          </a:p>
          <a:p>
            <a:endParaRPr lang="zh-CN" altLang="zh-CN" sz="2400" dirty="0"/>
          </a:p>
        </p:txBody>
      </p:sp>
    </p:spTree>
    <p:extLst>
      <p:ext uri="{BB962C8B-B14F-4D97-AF65-F5344CB8AC3E}">
        <p14:creationId xmlns:p14="http://schemas.microsoft.com/office/powerpoint/2010/main" val="107678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time difference (2)</a:t>
            </a:r>
            <a:endParaRPr lang="zh-CN" altLang="en-US" sz="3200"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457200" y="1417638"/>
                <a:ext cx="8229600" cy="5323730"/>
              </a:xfrm>
            </p:spPr>
            <p:txBody>
              <a:bodyPr>
                <a:normAutofit fontScale="70000" lnSpcReduction="20000"/>
              </a:bodyPr>
              <a:lstStyle/>
              <a:p>
                <a:r>
                  <a:rPr lang="en-GB" altLang="zh-CN" dirty="0">
                    <a:solidFill>
                      <a:srgbClr val="FF0000"/>
                    </a:solidFill>
                  </a:rPr>
                  <a:t>Open issues to be discussed at RAN4#97-e</a:t>
                </a:r>
                <a:endParaRPr lang="en-US" altLang="zh-CN" dirty="0">
                  <a:solidFill>
                    <a:srgbClr val="FF0000"/>
                  </a:solidFill>
                </a:endParaRPr>
              </a:p>
              <a:p>
                <a:pPr lvl="1"/>
                <a:r>
                  <a:rPr lang="en-US" altLang="zh-CN" sz="2400" dirty="0">
                    <a:solidFill>
                      <a:srgbClr val="FF0000"/>
                    </a:solidFill>
                  </a:rPr>
                  <a:t>Whether SRS periodicity should be accounted in measurement period</a:t>
                </a:r>
              </a:p>
              <a:p>
                <a:pPr lvl="2"/>
                <a:r>
                  <a:rPr lang="en-US" altLang="zh-CN" sz="2000" dirty="0" smtClean="0">
                    <a:solidFill>
                      <a:srgbClr val="FF0000"/>
                    </a:solidFill>
                  </a:rPr>
                  <a:t>Option </a:t>
                </a:r>
                <a:r>
                  <a:rPr lang="en-US" altLang="zh-CN" sz="2000" dirty="0">
                    <a:solidFill>
                      <a:srgbClr val="FF0000"/>
                    </a:solidFill>
                  </a:rPr>
                  <a:t>1 (CATT, HW, QC, Intel, OPPO): No</a:t>
                </a:r>
              </a:p>
              <a:p>
                <a:pPr lvl="2"/>
                <a:r>
                  <a:rPr lang="en-US" altLang="zh-CN" sz="2000" dirty="0" smtClean="0">
                    <a:solidFill>
                      <a:srgbClr val="FF0000"/>
                    </a:solidFill>
                  </a:rPr>
                  <a:t>Option </a:t>
                </a:r>
                <a:r>
                  <a:rPr lang="en-US" altLang="zh-CN" sz="2000" dirty="0">
                    <a:solidFill>
                      <a:srgbClr val="FF0000"/>
                    </a:solidFill>
                  </a:rPr>
                  <a:t>2 (Ericsson): Yes, </a:t>
                </a:r>
                <a14:m>
                  <m:oMath xmlns:m="http://schemas.openxmlformats.org/officeDocument/2006/math">
                    <m:sSub>
                      <m:sSubPr>
                        <m:ctrlPr>
                          <a:rPr lang="zh-CN" altLang="zh-CN" sz="1600" i="1">
                            <a:solidFill>
                              <a:srgbClr val="FF0000"/>
                            </a:solidFill>
                            <a:latin typeface="Cambria Math" panose="02040503050406030204" pitchFamily="18" charset="0"/>
                            <a:ea typeface="Cambria Math" panose="02040503050406030204" pitchFamily="18" charset="0"/>
                          </a:rPr>
                        </m:ctrlPr>
                      </m:sSubPr>
                      <m:e>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T</m:t>
                        </m:r>
                      </m:e>
                      <m:sub>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UERxTx</m:t>
                        </m:r>
                        <m: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Total</m:t>
                        </m:r>
                      </m:sub>
                    </m:sSub>
                  </m:oMath>
                </a14:m>
                <a:r>
                  <a:rPr lang="en-US" altLang="zh-CN" sz="2000" dirty="0" smtClean="0">
                    <a:solidFill>
                      <a:srgbClr val="FF0000"/>
                    </a:solidFill>
                  </a:rPr>
                  <a:t> can </a:t>
                </a:r>
                <a:r>
                  <a:rPr lang="en-US" altLang="zh-CN" sz="2000" dirty="0">
                    <a:solidFill>
                      <a:srgbClr val="FF0000"/>
                    </a:solidFill>
                  </a:rPr>
                  <a:t>be extended if the SRS periodicity is longer than </a:t>
                </a:r>
                <a:r>
                  <a:rPr lang="en-GB" altLang="zh-CN" sz="2000" dirty="0">
                    <a:solidFill>
                      <a:srgbClr val="FF0000"/>
                    </a:solidFill>
                    <a:latin typeface="Times New Roman" panose="02020603050405020304" pitchFamily="18" charset="0"/>
                    <a:ea typeface="Times New Roman" panose="02020603050405020304" pitchFamily="18" charset="0"/>
                  </a:rPr>
                  <a:t>max(</a:t>
                </a:r>
                <a14:m>
                  <m:oMath xmlns:m="http://schemas.openxmlformats.org/officeDocument/2006/math">
                    <m:sSub>
                      <m:sSubPr>
                        <m:ctrlPr>
                          <a:rPr lang="zh-CN" altLang="zh-CN" sz="1600" i="1">
                            <a:solidFill>
                              <a:srgbClr val="FF0000"/>
                            </a:solidFill>
                            <a:effectLst/>
                            <a:latin typeface="Cambria Math" panose="02040503050406030204" pitchFamily="18" charset="0"/>
                            <a:ea typeface="Cambria Math" panose="02040503050406030204" pitchFamily="18" charset="0"/>
                          </a:rPr>
                        </m:ctrlPr>
                      </m:sSubPr>
                      <m:e>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T</m:t>
                        </m:r>
                      </m:e>
                      <m:sub>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PRS</m:t>
                        </m:r>
                        <m: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GB" altLang="zh-CN" sz="200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i</m:t>
                        </m:r>
                      </m:sub>
                    </m:sSub>
                  </m:oMath>
                </a14:m>
                <a:r>
                  <a:rPr lang="en-GB" altLang="zh-CN" sz="2000" dirty="0" smtClean="0">
                    <a:solidFill>
                      <a:srgbClr val="FF0000"/>
                    </a:solidFill>
                    <a:effectLst/>
                    <a:latin typeface="Times New Roman" panose="02020603050405020304" pitchFamily="18" charset="0"/>
                    <a:ea typeface="Times New Roman" panose="02020603050405020304" pitchFamily="18" charset="0"/>
                  </a:rPr>
                  <a:t>)</a:t>
                </a:r>
                <a:endParaRPr lang="zh-CN" altLang="zh-CN" sz="2000" dirty="0" smtClean="0">
                  <a:solidFill>
                    <a:srgbClr val="FF0000"/>
                  </a:solidFill>
                </a:endParaRPr>
              </a:p>
              <a:p>
                <a:pPr lvl="1"/>
                <a:r>
                  <a:rPr lang="en-US" altLang="zh-CN" sz="2400" dirty="0" smtClean="0">
                    <a:solidFill>
                      <a:srgbClr val="FF0000"/>
                    </a:solidFill>
                  </a:rPr>
                  <a:t>Whether </a:t>
                </a:r>
                <a:r>
                  <a:rPr lang="en-US" altLang="zh-CN" sz="2400" dirty="0">
                    <a:solidFill>
                      <a:srgbClr val="FF0000"/>
                    </a:solidFill>
                  </a:rPr>
                  <a:t>SRS dropping should be accounted in measurement period</a:t>
                </a:r>
              </a:p>
              <a:p>
                <a:pPr lvl="2"/>
                <a:r>
                  <a:rPr lang="en-US" altLang="zh-CN" sz="2000" dirty="0" smtClean="0">
                    <a:solidFill>
                      <a:srgbClr val="FF0000"/>
                    </a:solidFill>
                  </a:rPr>
                  <a:t>Option </a:t>
                </a:r>
                <a:r>
                  <a:rPr lang="en-US" altLang="zh-CN" sz="2000" dirty="0">
                    <a:solidFill>
                      <a:srgbClr val="FF0000"/>
                    </a:solidFill>
                  </a:rPr>
                  <a:t>1 (CATT, HW, QC, Intel, OPPO): No</a:t>
                </a:r>
              </a:p>
              <a:p>
                <a:pPr lvl="2"/>
                <a:r>
                  <a:rPr lang="en-US" altLang="zh-CN" sz="2000" dirty="0" smtClean="0">
                    <a:solidFill>
                      <a:srgbClr val="FF0000"/>
                    </a:solidFill>
                  </a:rPr>
                  <a:t>Option </a:t>
                </a:r>
                <a:r>
                  <a:rPr lang="en-US" altLang="zh-CN" sz="2000" dirty="0">
                    <a:solidFill>
                      <a:srgbClr val="FF0000"/>
                    </a:solidFill>
                  </a:rPr>
                  <a:t>3b (Ericsson, CATT): UE is allowed to extend the UE Rx-</a:t>
                </a:r>
                <a:r>
                  <a:rPr lang="en-US" altLang="zh-CN" sz="2000" dirty="0" err="1">
                    <a:solidFill>
                      <a:srgbClr val="FF0000"/>
                    </a:solidFill>
                  </a:rPr>
                  <a:t>Tx</a:t>
                </a:r>
                <a:r>
                  <a:rPr lang="en-US" altLang="zh-CN" sz="2000" dirty="0">
                    <a:solidFill>
                      <a:srgbClr val="FF0000"/>
                    </a:solidFill>
                  </a:rPr>
                  <a:t> measurement period (clarified in the requirements), but the exact value is not specified.</a:t>
                </a:r>
              </a:p>
              <a:p>
                <a:pPr lvl="2"/>
                <a:r>
                  <a:rPr lang="en-US" altLang="zh-CN" sz="2000" dirty="0" smtClean="0">
                    <a:solidFill>
                      <a:srgbClr val="FF0000"/>
                    </a:solidFill>
                  </a:rPr>
                  <a:t>Option </a:t>
                </a:r>
                <a:r>
                  <a:rPr lang="en-US" altLang="zh-CN" sz="2000" dirty="0">
                    <a:solidFill>
                      <a:srgbClr val="FF0000"/>
                    </a:solidFill>
                  </a:rPr>
                  <a:t>3c (Ericsson): The UE Rx-</a:t>
                </a:r>
                <a:r>
                  <a:rPr lang="en-US" altLang="zh-CN" sz="2000" dirty="0" err="1">
                    <a:solidFill>
                      <a:srgbClr val="FF0000"/>
                    </a:solidFill>
                  </a:rPr>
                  <a:t>Tx</a:t>
                </a:r>
                <a:r>
                  <a:rPr lang="en-US" altLang="zh-CN" sz="2000" dirty="0">
                    <a:solidFill>
                      <a:srgbClr val="FF0000"/>
                    </a:solidFill>
                  </a:rPr>
                  <a:t> requirements apply, regardless of how many SRS are dropped</a:t>
                </a:r>
                <a:r>
                  <a:rPr lang="en-US" altLang="zh-CN" sz="2000" dirty="0" smtClean="0">
                    <a:solidFill>
                      <a:srgbClr val="FF0000"/>
                    </a:solidFill>
                  </a:rPr>
                  <a:t>.</a:t>
                </a:r>
                <a:endParaRPr lang="zh-CN" altLang="zh-CN" sz="2000" dirty="0" smtClean="0">
                  <a:solidFill>
                    <a:srgbClr val="FF0000"/>
                  </a:solidFill>
                </a:endParaRPr>
              </a:p>
              <a:p>
                <a:pPr lvl="1"/>
                <a:r>
                  <a:rPr lang="en-US" altLang="zh-CN" sz="2400" dirty="0" smtClean="0">
                    <a:solidFill>
                      <a:srgbClr val="FF0000"/>
                    </a:solidFill>
                  </a:rPr>
                  <a:t>SRS/PRS proximity</a:t>
                </a:r>
              </a:p>
              <a:p>
                <a:pPr lvl="2"/>
                <a:r>
                  <a:rPr lang="en-US" altLang="zh-CN" sz="2000" dirty="0" smtClean="0">
                    <a:solidFill>
                      <a:srgbClr val="FF0000"/>
                    </a:solidFill>
                  </a:rPr>
                  <a:t>Option </a:t>
                </a:r>
                <a:r>
                  <a:rPr lang="en-US" altLang="zh-CN" sz="2000" dirty="0">
                    <a:solidFill>
                      <a:srgbClr val="FF0000"/>
                    </a:solidFill>
                  </a:rPr>
                  <a:t>1 (ZTE, CATT, HW, QC, Intel, OPPO): The measurement requirements are applicable only if any SRS transmission is within [-X, X] </a:t>
                </a:r>
                <a:r>
                  <a:rPr lang="en-US" altLang="zh-CN" sz="2000" dirty="0" err="1">
                    <a:solidFill>
                      <a:srgbClr val="FF0000"/>
                    </a:solidFill>
                  </a:rPr>
                  <a:t>msec</a:t>
                </a:r>
                <a:r>
                  <a:rPr lang="en-US" altLang="zh-CN" sz="2000" dirty="0">
                    <a:solidFill>
                      <a:srgbClr val="FF0000"/>
                    </a:solidFill>
                  </a:rPr>
                  <a:t> of at least one DL PRS resource of each of the TRPs in the assistance data. Accuracy requirements is independent of PRS and SRS separation. </a:t>
                </a:r>
              </a:p>
              <a:p>
                <a:pPr lvl="3"/>
                <a:r>
                  <a:rPr lang="en-US" altLang="zh-CN" sz="1600" dirty="0" smtClean="0">
                    <a:solidFill>
                      <a:srgbClr val="FF0000"/>
                    </a:solidFill>
                  </a:rPr>
                  <a:t>Option </a:t>
                </a:r>
                <a:r>
                  <a:rPr lang="en-US" altLang="zh-CN" sz="1600" dirty="0">
                    <a:solidFill>
                      <a:srgbClr val="FF0000"/>
                    </a:solidFill>
                  </a:rPr>
                  <a:t>1a (ZTE, Intel): X=50ms</a:t>
                </a:r>
              </a:p>
              <a:p>
                <a:pPr lvl="3"/>
                <a:r>
                  <a:rPr lang="en-US" altLang="zh-CN" sz="1600" dirty="0" smtClean="0">
                    <a:solidFill>
                      <a:srgbClr val="FF0000"/>
                    </a:solidFill>
                  </a:rPr>
                  <a:t>Option </a:t>
                </a:r>
                <a:r>
                  <a:rPr lang="en-US" altLang="zh-CN" sz="1600" dirty="0">
                    <a:solidFill>
                      <a:srgbClr val="FF0000"/>
                    </a:solidFill>
                  </a:rPr>
                  <a:t>1b (CATT, HW, Intel): X=160ms</a:t>
                </a:r>
              </a:p>
              <a:p>
                <a:pPr lvl="3"/>
                <a:r>
                  <a:rPr lang="en-US" altLang="zh-CN" sz="1600" dirty="0" smtClean="0">
                    <a:solidFill>
                      <a:srgbClr val="FF0000"/>
                    </a:solidFill>
                  </a:rPr>
                  <a:t>Option </a:t>
                </a:r>
                <a:r>
                  <a:rPr lang="en-US" altLang="zh-CN" sz="1600" dirty="0">
                    <a:solidFill>
                      <a:srgbClr val="FF0000"/>
                    </a:solidFill>
                  </a:rPr>
                  <a:t>1c (QC, Intel): X=25ms</a:t>
                </a:r>
              </a:p>
              <a:p>
                <a:pPr lvl="2"/>
                <a:r>
                  <a:rPr lang="en-US" altLang="zh-CN" sz="2000" dirty="0" smtClean="0">
                    <a:solidFill>
                      <a:srgbClr val="FF0000"/>
                    </a:solidFill>
                  </a:rPr>
                  <a:t>Option </a:t>
                </a:r>
                <a:r>
                  <a:rPr lang="en-US" altLang="zh-CN" sz="2000" dirty="0">
                    <a:solidFill>
                      <a:srgbClr val="FF0000"/>
                    </a:solidFill>
                  </a:rPr>
                  <a:t>2 (Ericsson): The requirements for UE Rx-</a:t>
                </a:r>
                <a:r>
                  <a:rPr lang="en-US" altLang="zh-CN" sz="2000" dirty="0" err="1">
                    <a:solidFill>
                      <a:srgbClr val="FF0000"/>
                    </a:solidFill>
                  </a:rPr>
                  <a:t>Tx</a:t>
                </a:r>
                <a:r>
                  <a:rPr lang="en-US" altLang="zh-CN" sz="2000" dirty="0">
                    <a:solidFill>
                      <a:srgbClr val="FF0000"/>
                    </a:solidFill>
                  </a:rPr>
                  <a:t> apply regardless of the time separation between SRS and PRS (LTE approach)</a:t>
                </a:r>
              </a:p>
              <a:p>
                <a:pPr lvl="2"/>
                <a:r>
                  <a:rPr lang="en-US" altLang="zh-CN" sz="2000" dirty="0" smtClean="0">
                    <a:solidFill>
                      <a:srgbClr val="FF0000"/>
                    </a:solidFill>
                  </a:rPr>
                  <a:t>Option </a:t>
                </a:r>
                <a:r>
                  <a:rPr lang="en-US" altLang="zh-CN" sz="2000" dirty="0">
                    <a:solidFill>
                      <a:srgbClr val="FF0000"/>
                    </a:solidFill>
                  </a:rPr>
                  <a:t>3 (compromise proposal from Ericsson): The requirements for UE Rx-</a:t>
                </a:r>
                <a:r>
                  <a:rPr lang="en-US" altLang="zh-CN" sz="2000" dirty="0" err="1">
                    <a:solidFill>
                      <a:srgbClr val="FF0000"/>
                    </a:solidFill>
                  </a:rPr>
                  <a:t>Tx</a:t>
                </a:r>
                <a:r>
                  <a:rPr lang="en-US" altLang="zh-CN" sz="2000" dirty="0">
                    <a:solidFill>
                      <a:srgbClr val="FF0000"/>
                    </a:solidFill>
                  </a:rPr>
                  <a:t> apply provided MIN(</a:t>
                </a:r>
                <a:r>
                  <a:rPr lang="en-US" altLang="zh-CN" sz="2000" dirty="0" err="1">
                    <a:solidFill>
                      <a:srgbClr val="FF0000"/>
                    </a:solidFill>
                  </a:rPr>
                  <a:t>Tsrs</a:t>
                </a:r>
                <a:r>
                  <a:rPr lang="en-US" altLang="zh-CN" sz="2000" dirty="0">
                    <a:solidFill>
                      <a:srgbClr val="FF0000"/>
                    </a:solidFill>
                  </a:rPr>
                  <a:t>, </a:t>
                </a:r>
                <a:r>
                  <a:rPr lang="en-US" altLang="zh-CN" sz="2000" dirty="0" err="1">
                    <a:solidFill>
                      <a:srgbClr val="FF0000"/>
                    </a:solidFill>
                  </a:rPr>
                  <a:t>Tprs</a:t>
                </a:r>
                <a:r>
                  <a:rPr lang="en-US" altLang="zh-CN" sz="2000" dirty="0">
                    <a:solidFill>
                      <a:srgbClr val="FF0000"/>
                    </a:solidFill>
                  </a:rPr>
                  <a:t>) ≤ 2*X; X = FFS (we can accept X = 160 </a:t>
                </a:r>
                <a:r>
                  <a:rPr lang="en-US" altLang="zh-CN" sz="2000" dirty="0" err="1">
                    <a:solidFill>
                      <a:srgbClr val="FF0000"/>
                    </a:solidFill>
                  </a:rPr>
                  <a:t>ms</a:t>
                </a:r>
                <a:r>
                  <a:rPr lang="en-US" altLang="zh-CN" sz="2000" dirty="0">
                    <a:solidFill>
                      <a:srgbClr val="FF0000"/>
                    </a:solidFill>
                  </a:rPr>
                  <a:t>).</a:t>
                </a:r>
              </a:p>
              <a:p>
                <a:pPr lvl="2"/>
                <a:endParaRPr lang="en-US" altLang="zh-CN" sz="2000" dirty="0">
                  <a:solidFill>
                    <a:srgbClr val="FF0000"/>
                  </a:solidFill>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457200" y="1417638"/>
                <a:ext cx="8229600" cy="5323730"/>
              </a:xfrm>
              <a:blipFill rotWithShape="0">
                <a:blip r:embed="rId2"/>
                <a:stretch>
                  <a:fillRect l="-815" t="-1947" r="-44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87162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time difference (3)</a:t>
            </a:r>
            <a:endParaRPr lang="zh-CN" altLang="en-US" sz="3200" dirty="0"/>
          </a:p>
        </p:txBody>
      </p:sp>
      <p:sp>
        <p:nvSpPr>
          <p:cNvPr id="3" name="内容占位符 2"/>
          <p:cNvSpPr>
            <a:spLocks noGrp="1"/>
          </p:cNvSpPr>
          <p:nvPr>
            <p:ph idx="1"/>
          </p:nvPr>
        </p:nvSpPr>
        <p:spPr>
          <a:xfrm>
            <a:off x="457200" y="1600200"/>
            <a:ext cx="8229600" cy="4853136"/>
          </a:xfrm>
        </p:spPr>
        <p:txBody>
          <a:bodyPr>
            <a:normAutofit fontScale="55000" lnSpcReduction="20000"/>
          </a:bodyPr>
          <a:lstStyle/>
          <a:p>
            <a:r>
              <a:rPr lang="en-GB" altLang="zh-CN" dirty="0">
                <a:solidFill>
                  <a:srgbClr val="FF0000"/>
                </a:solidFill>
              </a:rPr>
              <a:t>Open issues to be discussed at RAN4#97-e</a:t>
            </a:r>
            <a:endParaRPr lang="en-US" altLang="zh-CN" dirty="0">
              <a:solidFill>
                <a:srgbClr val="FF0000"/>
              </a:solidFill>
            </a:endParaRPr>
          </a:p>
          <a:p>
            <a:pPr lvl="1"/>
            <a:r>
              <a:rPr lang="en-US" altLang="zh-CN" sz="2400" dirty="0">
                <a:solidFill>
                  <a:srgbClr val="FF0000"/>
                </a:solidFill>
              </a:rPr>
              <a:t>SRS/PRS being in same band</a:t>
            </a:r>
          </a:p>
          <a:p>
            <a:pPr lvl="2"/>
            <a:r>
              <a:rPr lang="en-US" altLang="zh-CN" sz="2100" dirty="0" smtClean="0">
                <a:solidFill>
                  <a:srgbClr val="FF0000"/>
                </a:solidFill>
              </a:rPr>
              <a:t>Option </a:t>
            </a:r>
            <a:r>
              <a:rPr lang="en-US" altLang="zh-CN" sz="2100" dirty="0">
                <a:solidFill>
                  <a:srgbClr val="FF0000"/>
                </a:solidFill>
              </a:rPr>
              <a:t>1 (HW, Intel, QC, OPPO): RAN4 to define Rx-</a:t>
            </a:r>
            <a:r>
              <a:rPr lang="en-US" altLang="zh-CN" sz="2100" dirty="0" err="1">
                <a:solidFill>
                  <a:srgbClr val="FF0000"/>
                </a:solidFill>
              </a:rPr>
              <a:t>Tx</a:t>
            </a:r>
            <a:r>
              <a:rPr lang="en-US" altLang="zh-CN" sz="2100" dirty="0">
                <a:solidFill>
                  <a:srgbClr val="FF0000"/>
                </a:solidFill>
              </a:rPr>
              <a:t> time difference requirements only for the case where SRS resource is in the same band as PRS resource</a:t>
            </a:r>
          </a:p>
          <a:p>
            <a:pPr lvl="2"/>
            <a:r>
              <a:rPr lang="en-US" altLang="zh-CN" sz="2100" dirty="0" smtClean="0">
                <a:solidFill>
                  <a:srgbClr val="FF0000"/>
                </a:solidFill>
              </a:rPr>
              <a:t>Option </a:t>
            </a:r>
            <a:r>
              <a:rPr lang="en-US" altLang="zh-CN" sz="2100" dirty="0">
                <a:solidFill>
                  <a:srgbClr val="FF0000"/>
                </a:solidFill>
              </a:rPr>
              <a:t>2 (QC, CATT, Ericsson, Intel): Basic requirements for UE Rx-</a:t>
            </a:r>
            <a:r>
              <a:rPr lang="en-US" altLang="zh-CN" sz="2100" dirty="0" err="1">
                <a:solidFill>
                  <a:srgbClr val="FF0000"/>
                </a:solidFill>
              </a:rPr>
              <a:t>Tx</a:t>
            </a:r>
            <a:r>
              <a:rPr lang="en-US" altLang="zh-CN" sz="2100" dirty="0">
                <a:solidFill>
                  <a:srgbClr val="FF0000"/>
                </a:solidFill>
              </a:rPr>
              <a:t> time difference measurements shall be based on the assumption that positioning SRS resources are in the same band as PRS frequency </a:t>
            </a:r>
            <a:r>
              <a:rPr lang="en-US" altLang="zh-CN" sz="2100" dirty="0" smtClean="0">
                <a:solidFill>
                  <a:srgbClr val="FF0000"/>
                </a:solidFill>
              </a:rPr>
              <a:t>layer</a:t>
            </a:r>
            <a:endParaRPr lang="zh-CN" altLang="zh-CN" sz="2100" dirty="0" smtClean="0">
              <a:solidFill>
                <a:srgbClr val="FF0000"/>
              </a:solidFill>
            </a:endParaRPr>
          </a:p>
          <a:p>
            <a:pPr lvl="1"/>
            <a:r>
              <a:rPr lang="en-US" altLang="zh-CN" sz="2400" dirty="0" smtClean="0">
                <a:solidFill>
                  <a:srgbClr val="FF0000"/>
                </a:solidFill>
              </a:rPr>
              <a:t>Measurement </a:t>
            </a:r>
            <a:r>
              <a:rPr lang="en-US" altLang="zh-CN" sz="2400" dirty="0" smtClean="0">
                <a:solidFill>
                  <a:srgbClr val="FF0000"/>
                </a:solidFill>
              </a:rPr>
              <a:t>period in case of TA change (due to TA command)</a:t>
            </a:r>
          </a:p>
          <a:p>
            <a:pPr lvl="2"/>
            <a:r>
              <a:rPr lang="en-US" altLang="zh-CN" sz="2000" dirty="0" smtClean="0">
                <a:solidFill>
                  <a:srgbClr val="FF0000"/>
                </a:solidFill>
              </a:rPr>
              <a:t>Option </a:t>
            </a:r>
            <a:r>
              <a:rPr lang="en-US" altLang="zh-CN" sz="2000" dirty="0">
                <a:solidFill>
                  <a:srgbClr val="FF0000"/>
                </a:solidFill>
              </a:rPr>
              <a:t>1 (HW, Intel): UE should continue Rx-</a:t>
            </a:r>
            <a:r>
              <a:rPr lang="en-US" altLang="zh-CN" sz="2000" dirty="0" err="1">
                <a:solidFill>
                  <a:srgbClr val="FF0000"/>
                </a:solidFill>
              </a:rPr>
              <a:t>Tx</a:t>
            </a:r>
            <a:r>
              <a:rPr lang="en-US" altLang="zh-CN" sz="2000" dirty="0">
                <a:solidFill>
                  <a:srgbClr val="FF0000"/>
                </a:solidFill>
              </a:rPr>
              <a:t> time difference measurement (existing requirements are applicable)</a:t>
            </a:r>
          </a:p>
          <a:p>
            <a:pPr lvl="2"/>
            <a:r>
              <a:rPr lang="en-US" altLang="zh-CN" sz="2000" dirty="0" smtClean="0">
                <a:solidFill>
                  <a:srgbClr val="FF0000"/>
                </a:solidFill>
              </a:rPr>
              <a:t>Option </a:t>
            </a:r>
            <a:r>
              <a:rPr lang="en-US" altLang="zh-CN" sz="2000" dirty="0">
                <a:solidFill>
                  <a:srgbClr val="FF0000"/>
                </a:solidFill>
              </a:rPr>
              <a:t>2a (Ericsson, Intel): UE shall discard the UE Rx-</a:t>
            </a:r>
            <a:r>
              <a:rPr lang="en-US" altLang="zh-CN" sz="2000" dirty="0" err="1">
                <a:solidFill>
                  <a:srgbClr val="FF0000"/>
                </a:solidFill>
              </a:rPr>
              <a:t>Tx</a:t>
            </a:r>
            <a:r>
              <a:rPr lang="en-US" altLang="zh-CN" sz="2000" dirty="0">
                <a:solidFill>
                  <a:srgbClr val="FF0000"/>
                </a:solidFill>
              </a:rPr>
              <a:t> time difference measurement if the uplink transmission timing (autonomous or based on network-configured TA) changes during the UE Rx-</a:t>
            </a:r>
            <a:r>
              <a:rPr lang="en-US" altLang="zh-CN" sz="2000" dirty="0" err="1">
                <a:solidFill>
                  <a:srgbClr val="FF0000"/>
                </a:solidFill>
              </a:rPr>
              <a:t>Tx</a:t>
            </a:r>
            <a:r>
              <a:rPr lang="en-US" altLang="zh-CN" sz="2000" dirty="0">
                <a:solidFill>
                  <a:srgbClr val="FF0000"/>
                </a:solidFill>
              </a:rPr>
              <a:t> measurement period</a:t>
            </a:r>
          </a:p>
          <a:p>
            <a:pPr lvl="2"/>
            <a:r>
              <a:rPr lang="en-US" altLang="zh-CN" sz="2000" dirty="0" smtClean="0">
                <a:solidFill>
                  <a:srgbClr val="FF0000"/>
                </a:solidFill>
              </a:rPr>
              <a:t>Option </a:t>
            </a:r>
            <a:r>
              <a:rPr lang="en-US" altLang="zh-CN" sz="2000" dirty="0">
                <a:solidFill>
                  <a:srgbClr val="FF0000"/>
                </a:solidFill>
              </a:rPr>
              <a:t>2b (QC, CATT): UE Rx-</a:t>
            </a:r>
            <a:r>
              <a:rPr lang="en-US" altLang="zh-CN" sz="2000" dirty="0" err="1">
                <a:solidFill>
                  <a:srgbClr val="FF0000"/>
                </a:solidFill>
              </a:rPr>
              <a:t>Tx</a:t>
            </a:r>
            <a:r>
              <a:rPr lang="en-US" altLang="zh-CN" sz="2000" dirty="0">
                <a:solidFill>
                  <a:srgbClr val="FF0000"/>
                </a:solidFill>
              </a:rPr>
              <a:t> time difference measurement requirements are not applicable if TA change is received during the measurement period</a:t>
            </a:r>
            <a:r>
              <a:rPr lang="en-US" altLang="zh-CN" sz="2000" dirty="0" smtClean="0">
                <a:solidFill>
                  <a:srgbClr val="FF0000"/>
                </a:solidFill>
              </a:rPr>
              <a:t>.</a:t>
            </a:r>
            <a:endParaRPr lang="zh-CN" altLang="zh-CN" sz="2000" dirty="0" smtClean="0">
              <a:solidFill>
                <a:srgbClr val="FF0000"/>
              </a:solidFill>
            </a:endParaRPr>
          </a:p>
          <a:p>
            <a:pPr lvl="1"/>
            <a:r>
              <a:rPr lang="en-US" altLang="zh-CN" sz="2400" dirty="0" smtClean="0">
                <a:solidFill>
                  <a:srgbClr val="FF0000"/>
                </a:solidFill>
              </a:rPr>
              <a:t>Measurement </a:t>
            </a:r>
            <a:r>
              <a:rPr lang="en-US" altLang="zh-CN" sz="2400" dirty="0">
                <a:solidFill>
                  <a:srgbClr val="FF0000"/>
                </a:solidFill>
              </a:rPr>
              <a:t>period in case of TA change (due to UE autonomous adjustment)</a:t>
            </a:r>
          </a:p>
          <a:p>
            <a:pPr lvl="2"/>
            <a:r>
              <a:rPr lang="en-US" altLang="zh-CN" sz="2000" dirty="0" smtClean="0">
                <a:solidFill>
                  <a:srgbClr val="FF0000"/>
                </a:solidFill>
              </a:rPr>
              <a:t>Option </a:t>
            </a:r>
            <a:r>
              <a:rPr lang="en-US" altLang="zh-CN" sz="2000" dirty="0">
                <a:solidFill>
                  <a:srgbClr val="FF0000"/>
                </a:solidFill>
              </a:rPr>
              <a:t>1 (HW, Intel, QC): UE should continue Rx-</a:t>
            </a:r>
            <a:r>
              <a:rPr lang="en-US" altLang="zh-CN" sz="2000" dirty="0" err="1">
                <a:solidFill>
                  <a:srgbClr val="FF0000"/>
                </a:solidFill>
              </a:rPr>
              <a:t>Tx</a:t>
            </a:r>
            <a:r>
              <a:rPr lang="en-US" altLang="zh-CN" sz="2000" dirty="0">
                <a:solidFill>
                  <a:srgbClr val="FF0000"/>
                </a:solidFill>
              </a:rPr>
              <a:t> time difference measurement (existing requirements are applicable)</a:t>
            </a:r>
          </a:p>
          <a:p>
            <a:pPr lvl="2"/>
            <a:r>
              <a:rPr lang="en-US" altLang="zh-CN" sz="2000" dirty="0" smtClean="0">
                <a:solidFill>
                  <a:srgbClr val="FF0000"/>
                </a:solidFill>
              </a:rPr>
              <a:t>Option </a:t>
            </a:r>
            <a:r>
              <a:rPr lang="en-US" altLang="zh-CN" sz="2000" dirty="0">
                <a:solidFill>
                  <a:srgbClr val="FF0000"/>
                </a:solidFill>
              </a:rPr>
              <a:t>2 (Ericsson): UE shall discard the UE Rx-</a:t>
            </a:r>
            <a:r>
              <a:rPr lang="en-US" altLang="zh-CN" sz="2000" dirty="0" err="1">
                <a:solidFill>
                  <a:srgbClr val="FF0000"/>
                </a:solidFill>
              </a:rPr>
              <a:t>Tx</a:t>
            </a:r>
            <a:r>
              <a:rPr lang="en-US" altLang="zh-CN" sz="2000" dirty="0">
                <a:solidFill>
                  <a:srgbClr val="FF0000"/>
                </a:solidFill>
              </a:rPr>
              <a:t> time difference measurement if the uplink transmission timing (autonomous or based on network-configured TA) changes during the UE Rx-</a:t>
            </a:r>
            <a:r>
              <a:rPr lang="en-US" altLang="zh-CN" sz="2000" dirty="0" err="1">
                <a:solidFill>
                  <a:srgbClr val="FF0000"/>
                </a:solidFill>
              </a:rPr>
              <a:t>Tx</a:t>
            </a:r>
            <a:r>
              <a:rPr lang="en-US" altLang="zh-CN" sz="2000" dirty="0">
                <a:solidFill>
                  <a:srgbClr val="FF0000"/>
                </a:solidFill>
              </a:rPr>
              <a:t> measurement period</a:t>
            </a:r>
          </a:p>
          <a:p>
            <a:pPr lvl="2"/>
            <a:r>
              <a:rPr lang="en-US" altLang="zh-CN" sz="2000" dirty="0" smtClean="0">
                <a:solidFill>
                  <a:srgbClr val="FF0000"/>
                </a:solidFill>
              </a:rPr>
              <a:t>Option </a:t>
            </a:r>
            <a:r>
              <a:rPr lang="en-US" altLang="zh-CN" sz="2000" dirty="0">
                <a:solidFill>
                  <a:srgbClr val="FF0000"/>
                </a:solidFill>
              </a:rPr>
              <a:t>3 (CATT, HW): follow the same conclusion from sub-topic 3-10</a:t>
            </a:r>
            <a:r>
              <a:rPr lang="en-US" altLang="zh-CN" sz="2000" dirty="0" smtClean="0">
                <a:solidFill>
                  <a:srgbClr val="FF0000"/>
                </a:solidFill>
              </a:rPr>
              <a:t>.</a:t>
            </a:r>
            <a:endParaRPr lang="zh-CN" altLang="zh-CN" sz="2000" dirty="0" smtClean="0">
              <a:solidFill>
                <a:srgbClr val="FF0000"/>
              </a:solidFill>
            </a:endParaRPr>
          </a:p>
          <a:p>
            <a:pPr lvl="1"/>
            <a:r>
              <a:rPr lang="en-US" altLang="zh-CN" sz="2400" dirty="0" smtClean="0">
                <a:solidFill>
                  <a:srgbClr val="FF0000"/>
                </a:solidFill>
              </a:rPr>
              <a:t>Measurement period in </a:t>
            </a:r>
            <a:r>
              <a:rPr lang="en-US" altLang="zh-CN" sz="2400" dirty="0">
                <a:solidFill>
                  <a:srgbClr val="FF0000"/>
                </a:solidFill>
              </a:rPr>
              <a:t>case of </a:t>
            </a:r>
            <a:r>
              <a:rPr lang="en-US" altLang="zh-CN" sz="2400" dirty="0" err="1">
                <a:solidFill>
                  <a:srgbClr val="FF0000"/>
                </a:solidFill>
              </a:rPr>
              <a:t>N</a:t>
            </a:r>
            <a:r>
              <a:rPr lang="en-US" altLang="zh-CN" sz="2400" baseline="-25000" dirty="0" err="1">
                <a:solidFill>
                  <a:srgbClr val="FF0000"/>
                </a:solidFill>
              </a:rPr>
              <a:t>TA_offset</a:t>
            </a:r>
            <a:r>
              <a:rPr lang="en-US" altLang="zh-CN" sz="2400" dirty="0">
                <a:solidFill>
                  <a:srgbClr val="FF0000"/>
                </a:solidFill>
              </a:rPr>
              <a:t> </a:t>
            </a:r>
            <a:r>
              <a:rPr lang="en-US" altLang="zh-CN" sz="2400" dirty="0" smtClean="0">
                <a:solidFill>
                  <a:srgbClr val="FF0000"/>
                </a:solidFill>
              </a:rPr>
              <a:t>change</a:t>
            </a:r>
          </a:p>
          <a:p>
            <a:pPr lvl="2"/>
            <a:r>
              <a:rPr lang="en-US" altLang="zh-CN" sz="2000" dirty="0" smtClean="0">
                <a:solidFill>
                  <a:srgbClr val="FF0000"/>
                </a:solidFill>
              </a:rPr>
              <a:t>Option </a:t>
            </a:r>
            <a:r>
              <a:rPr lang="en-US" altLang="zh-CN" sz="2000" dirty="0">
                <a:solidFill>
                  <a:srgbClr val="FF0000"/>
                </a:solidFill>
              </a:rPr>
              <a:t>1 (CATT, HW, QC, Intel): No need to clarify UE Rx-</a:t>
            </a:r>
            <a:r>
              <a:rPr lang="en-US" altLang="zh-CN" sz="2000" dirty="0" err="1">
                <a:solidFill>
                  <a:srgbClr val="FF0000"/>
                </a:solidFill>
              </a:rPr>
              <a:t>Tx</a:t>
            </a:r>
            <a:r>
              <a:rPr lang="en-US" altLang="zh-CN" sz="2000" dirty="0">
                <a:solidFill>
                  <a:srgbClr val="FF0000"/>
                </a:solidFill>
              </a:rPr>
              <a:t> measurement requirements in case of </a:t>
            </a:r>
            <a:r>
              <a:rPr lang="en-US" altLang="zh-CN" sz="2000" dirty="0" err="1">
                <a:solidFill>
                  <a:srgbClr val="FF0000"/>
                </a:solidFill>
              </a:rPr>
              <a:t>N</a:t>
            </a:r>
            <a:r>
              <a:rPr lang="en-US" altLang="zh-CN" sz="2000" baseline="-25000" dirty="0" err="1">
                <a:solidFill>
                  <a:srgbClr val="FF0000"/>
                </a:solidFill>
              </a:rPr>
              <a:t>TA_offset</a:t>
            </a:r>
            <a:r>
              <a:rPr lang="en-US" altLang="zh-CN" sz="2000" dirty="0" smtClean="0">
                <a:solidFill>
                  <a:srgbClr val="FF0000"/>
                </a:solidFill>
              </a:rPr>
              <a:t> </a:t>
            </a:r>
            <a:r>
              <a:rPr lang="en-US" altLang="zh-CN" sz="2000" dirty="0">
                <a:solidFill>
                  <a:srgbClr val="FF0000"/>
                </a:solidFill>
              </a:rPr>
              <a:t>change</a:t>
            </a:r>
          </a:p>
          <a:p>
            <a:pPr lvl="2"/>
            <a:r>
              <a:rPr lang="en-US" altLang="zh-CN" sz="2000" dirty="0" smtClean="0">
                <a:solidFill>
                  <a:srgbClr val="FF0000"/>
                </a:solidFill>
              </a:rPr>
              <a:t>Option </a:t>
            </a:r>
            <a:r>
              <a:rPr lang="en-US" altLang="zh-CN" sz="2000" dirty="0">
                <a:solidFill>
                  <a:srgbClr val="FF0000"/>
                </a:solidFill>
              </a:rPr>
              <a:t>2 (Ericsson, Intel, QC): It is clarified in UE Rx-</a:t>
            </a:r>
            <a:r>
              <a:rPr lang="en-US" altLang="zh-CN" sz="2000" dirty="0" err="1">
                <a:solidFill>
                  <a:srgbClr val="FF0000"/>
                </a:solidFill>
              </a:rPr>
              <a:t>Tx</a:t>
            </a:r>
            <a:r>
              <a:rPr lang="en-US" altLang="zh-CN" sz="2000" dirty="0">
                <a:solidFill>
                  <a:srgbClr val="FF0000"/>
                </a:solidFill>
              </a:rPr>
              <a:t> measurement requirements (section 9.9.4 in TS 38.133) that the UE shall discard the UE Rx-</a:t>
            </a:r>
            <a:r>
              <a:rPr lang="en-US" altLang="zh-CN" sz="2000" dirty="0" err="1">
                <a:solidFill>
                  <a:srgbClr val="FF0000"/>
                </a:solidFill>
              </a:rPr>
              <a:t>Tx</a:t>
            </a:r>
            <a:r>
              <a:rPr lang="en-US" altLang="zh-CN" sz="2000" dirty="0">
                <a:solidFill>
                  <a:srgbClr val="FF0000"/>
                </a:solidFill>
              </a:rPr>
              <a:t> measurement if the </a:t>
            </a:r>
            <a:r>
              <a:rPr lang="en-US" altLang="zh-CN" sz="2000" dirty="0" err="1">
                <a:solidFill>
                  <a:srgbClr val="FF0000"/>
                </a:solidFill>
              </a:rPr>
              <a:t>N</a:t>
            </a:r>
            <a:r>
              <a:rPr lang="en-US" altLang="zh-CN" sz="2000" baseline="-25000" dirty="0" err="1">
                <a:solidFill>
                  <a:srgbClr val="FF0000"/>
                </a:solidFill>
              </a:rPr>
              <a:t>TA_offset</a:t>
            </a:r>
            <a:r>
              <a:rPr lang="en-US" altLang="zh-CN" sz="2000" dirty="0" smtClean="0">
                <a:solidFill>
                  <a:srgbClr val="FF0000"/>
                </a:solidFill>
              </a:rPr>
              <a:t> </a:t>
            </a:r>
            <a:r>
              <a:rPr lang="en-US" altLang="zh-CN" sz="2000" dirty="0">
                <a:solidFill>
                  <a:srgbClr val="FF0000"/>
                </a:solidFill>
              </a:rPr>
              <a:t>changes during the measurement period</a:t>
            </a:r>
            <a:r>
              <a:rPr lang="en-US" altLang="zh-CN" sz="2000" dirty="0" smtClean="0">
                <a:solidFill>
                  <a:srgbClr val="FF0000"/>
                </a:solidFill>
              </a:rPr>
              <a:t>.</a:t>
            </a:r>
            <a:endParaRPr lang="en-US" altLang="zh-CN" sz="2000" dirty="0">
              <a:solidFill>
                <a:srgbClr val="FF0000"/>
              </a:solidFill>
            </a:endParaRPr>
          </a:p>
          <a:p>
            <a:pPr lvl="1"/>
            <a:r>
              <a:rPr lang="en-US" altLang="zh-CN" sz="2400" dirty="0">
                <a:solidFill>
                  <a:srgbClr val="FF0000"/>
                </a:solidFill>
              </a:rPr>
              <a:t>UE Rx-</a:t>
            </a:r>
            <a:r>
              <a:rPr lang="en-US" altLang="zh-CN" sz="2400" dirty="0" err="1">
                <a:solidFill>
                  <a:srgbClr val="FF0000"/>
                </a:solidFill>
              </a:rPr>
              <a:t>Tx</a:t>
            </a:r>
            <a:r>
              <a:rPr lang="en-US" altLang="zh-CN" sz="2400" dirty="0">
                <a:solidFill>
                  <a:srgbClr val="FF0000"/>
                </a:solidFill>
              </a:rPr>
              <a:t> at cell </a:t>
            </a:r>
            <a:r>
              <a:rPr lang="en-US" altLang="zh-CN" sz="2400" dirty="0" smtClean="0">
                <a:solidFill>
                  <a:srgbClr val="FF0000"/>
                </a:solidFill>
              </a:rPr>
              <a:t>change</a:t>
            </a:r>
            <a:endParaRPr lang="en-US" altLang="zh-CN" sz="2400" dirty="0">
              <a:solidFill>
                <a:srgbClr val="FF0000"/>
              </a:solidFill>
            </a:endParaRPr>
          </a:p>
          <a:p>
            <a:pPr lvl="2"/>
            <a:r>
              <a:rPr lang="en-US" altLang="zh-CN" sz="2000" dirty="0" smtClean="0">
                <a:solidFill>
                  <a:srgbClr val="FF0000"/>
                </a:solidFill>
              </a:rPr>
              <a:t>Option </a:t>
            </a:r>
            <a:r>
              <a:rPr lang="en-US" altLang="zh-CN" sz="2000" dirty="0">
                <a:solidFill>
                  <a:srgbClr val="FF0000"/>
                </a:solidFill>
              </a:rPr>
              <a:t>1 (Ericsson): The UE Rx-</a:t>
            </a:r>
            <a:r>
              <a:rPr lang="en-US" altLang="zh-CN" sz="2000" dirty="0" err="1">
                <a:solidFill>
                  <a:srgbClr val="FF0000"/>
                </a:solidFill>
              </a:rPr>
              <a:t>Tx</a:t>
            </a:r>
            <a:r>
              <a:rPr lang="en-US" altLang="zh-CN" sz="2000" dirty="0">
                <a:solidFill>
                  <a:srgbClr val="FF0000"/>
                </a:solidFill>
              </a:rPr>
              <a:t> time difference measurement is restarted if the serving cell (</a:t>
            </a:r>
            <a:r>
              <a:rPr lang="en-US" altLang="zh-CN" sz="2000" dirty="0" err="1">
                <a:solidFill>
                  <a:srgbClr val="FF0000"/>
                </a:solidFill>
              </a:rPr>
              <a:t>PCell</a:t>
            </a:r>
            <a:r>
              <a:rPr lang="en-US" altLang="zh-CN" sz="2000" dirty="0">
                <a:solidFill>
                  <a:srgbClr val="FF0000"/>
                </a:solidFill>
              </a:rPr>
              <a:t>, </a:t>
            </a:r>
            <a:r>
              <a:rPr lang="en-US" altLang="zh-CN" sz="2000" dirty="0" err="1">
                <a:solidFill>
                  <a:srgbClr val="FF0000"/>
                </a:solidFill>
              </a:rPr>
              <a:t>PSCell</a:t>
            </a:r>
            <a:r>
              <a:rPr lang="en-US" altLang="zh-CN" sz="2000" dirty="0">
                <a:solidFill>
                  <a:srgbClr val="FF0000"/>
                </a:solidFill>
              </a:rPr>
              <a:t>, or </a:t>
            </a:r>
            <a:r>
              <a:rPr lang="en-US" altLang="zh-CN" sz="2000" dirty="0" err="1">
                <a:solidFill>
                  <a:srgbClr val="FF0000"/>
                </a:solidFill>
              </a:rPr>
              <a:t>SCell</a:t>
            </a:r>
            <a:r>
              <a:rPr lang="en-US" altLang="zh-CN" sz="2000" dirty="0">
                <a:solidFill>
                  <a:srgbClr val="FF0000"/>
                </a:solidFill>
              </a:rPr>
              <a:t>) configured with the SRS for positioning changes during the measurement period. In this case, the UE shall restart the UE Rx-</a:t>
            </a:r>
            <a:r>
              <a:rPr lang="en-US" altLang="zh-CN" sz="2000" dirty="0" err="1">
                <a:solidFill>
                  <a:srgbClr val="FF0000"/>
                </a:solidFill>
              </a:rPr>
              <a:t>Tx</a:t>
            </a:r>
            <a:r>
              <a:rPr lang="en-US" altLang="zh-CN" sz="2000" dirty="0">
                <a:solidFill>
                  <a:srgbClr val="FF0000"/>
                </a:solidFill>
              </a:rPr>
              <a:t> time difference measurement after the SRS reconfiguration on the target cell is complete. Otherwise, the UE shall continue the on-going UE Rx-</a:t>
            </a:r>
            <a:r>
              <a:rPr lang="en-US" altLang="zh-CN" sz="2000" dirty="0" err="1">
                <a:solidFill>
                  <a:srgbClr val="FF0000"/>
                </a:solidFill>
              </a:rPr>
              <a:t>Tx</a:t>
            </a:r>
            <a:r>
              <a:rPr lang="en-US" altLang="zh-CN" sz="2000" dirty="0">
                <a:solidFill>
                  <a:srgbClr val="FF0000"/>
                </a:solidFill>
              </a:rPr>
              <a:t> time difference measurement after the serving cell change</a:t>
            </a:r>
          </a:p>
          <a:p>
            <a:pPr lvl="2"/>
            <a:r>
              <a:rPr lang="en-US" altLang="zh-CN" sz="2000" dirty="0" smtClean="0">
                <a:solidFill>
                  <a:srgbClr val="FF0000"/>
                </a:solidFill>
              </a:rPr>
              <a:t>Other options not precluded</a:t>
            </a:r>
          </a:p>
          <a:p>
            <a:pPr lvl="2"/>
            <a:endParaRPr lang="en-US" altLang="zh-CN" sz="2000" dirty="0">
              <a:solidFill>
                <a:srgbClr val="FF0000"/>
              </a:solidFill>
            </a:endParaRPr>
          </a:p>
        </p:txBody>
      </p:sp>
    </p:spTree>
    <p:extLst>
      <p:ext uri="{BB962C8B-B14F-4D97-AF65-F5344CB8AC3E}">
        <p14:creationId xmlns:p14="http://schemas.microsoft.com/office/powerpoint/2010/main" val="86807660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1" ma:contentTypeDescription="Create a new document." ma:contentTypeScope="" ma:versionID="99f6751dbc8f6c9db939c24aed21b85c">
  <xsd:schema xmlns:xsd="http://www.w3.org/2001/XMLSchema" xmlns:xs="http://www.w3.org/2001/XMLSchema" xmlns:p="http://schemas.microsoft.com/office/2006/metadata/properties" xmlns:ns3="db33437f-65a5-48c5-b537-19efd290f967" xmlns:ns4="6f846979-0e6f-42ff-8b87-e1893efeda99" targetNamespace="http://schemas.microsoft.com/office/2006/metadata/properties" ma:root="true" ma:fieldsID="97a570d36a9bfe7447b480bcbafe877e" ns3:_="" ns4:_="">
    <xsd:import namespace="db33437f-65a5-48c5-b537-19efd290f967"/>
    <xsd:import namespace="6f846979-0e6f-42ff-8b87-e1893efeda9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8B4B51-588A-4193-AB4E-12963BE166E2}">
  <ds:schemaRefs>
    <ds:schemaRef ds:uri="db33437f-65a5-48c5-b537-19efd290f967"/>
    <ds:schemaRef ds:uri="http://purl.org/dc/term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67E680D-AC5B-4E66-8A1E-AB2F09A6ED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33437f-65a5-48c5-b537-19efd290f967"/>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16A6EE-9C71-4CA8-B83C-FAA2FE0E5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6077</TotalTime>
  <Words>1673</Words>
  <Application>Microsoft Office PowerPoint</Application>
  <PresentationFormat>全屏显示(4:3)</PresentationFormat>
  <Paragraphs>117</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 Unicode MS</vt:lpstr>
      <vt:lpstr>宋体</vt:lpstr>
      <vt:lpstr>Arial</vt:lpstr>
      <vt:lpstr>Calibri</vt:lpstr>
      <vt:lpstr>Cambria Math</vt:lpstr>
      <vt:lpstr>Times New Roman</vt:lpstr>
      <vt:lpstr>Office 主题</vt:lpstr>
      <vt:lpstr>3GPP TSG-RAN WG4 Meeting #97-e Electronic Meeting, 2–  13 Nov, 2020</vt:lpstr>
      <vt:lpstr>Measurement period for RSTD (1)</vt:lpstr>
      <vt:lpstr>Measurement period for RSTD (2)</vt:lpstr>
      <vt:lpstr>Measurement period for RSTD (3)</vt:lpstr>
      <vt:lpstr>Measurement period for PRS-RSRP (1)</vt:lpstr>
      <vt:lpstr>Measurement period for PRS-RSRP (2)</vt:lpstr>
      <vt:lpstr>Measurement period for UE Rx-Tx time difference (1)</vt:lpstr>
      <vt:lpstr>Measurement period for UE Rx-Tx time difference (2)</vt:lpstr>
      <vt:lpstr>Measurement period for UE Rx-Tx time difference (3)</vt:lpstr>
      <vt:lpstr>Measurement capability (1)</vt:lpstr>
      <vt:lpstr>CSSF when configured with PRS measurement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lastModifiedBy>Huawei</cp:lastModifiedBy>
  <cp:revision>314</cp:revision>
  <dcterms:created xsi:type="dcterms:W3CDTF">2016-01-12T08:39:50Z</dcterms:created>
  <dcterms:modified xsi:type="dcterms:W3CDTF">2020-11-10T12:05:41Z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(3)NoMI5GcddMAUQpA2bISaIowrS/0NKhC/d+jsHxkKMKwQHxLrO0agqXZ0O6jRvOIJO7u6Bq1I
y7+gpCTOM1OrBHYzdc2LKndmXXjUkuH+KXdJw+2TZWEH8MZ6VBWNvjgWYQEwuqPkvk4R7FTt
kVDKGl5e6CYdI/FArEI+62C/vgUtzrT1OHc2+91NH/cOCVsRQN+qP0ze4q42Tflmm/OT9BVy
ywNAI6pEPMjJs6OCON</vt:lpwstr>
  </property>
  <property fmtid="{D5CDD505-2E9C-101B-9397-08002B2CF9AE}" pid="3" name="_2015_ms_pID_7253431">
    <vt:lpwstr>joPpWrdrTxzPKG4iZMkrfaX6hNC2DGL6MMOwWUYfYL5ex7Eb1nY01p
vjIZ96nygL7+AUSfAWbS3Ou0lUgrtNnWmp4zFmsFajtuzaNobgGlJnmoB86I3wqRC9Fz6DHf
vkXdXDeajIDJgYvaAy8GzbPod2ImWyrDTFHiawdUUcVJr/qMckVikNwfObCqsepYO7yvPCWC
QNJw6c1RLL1yZ3BEBZ+X1NHE05TyhvyFhvo0</vt:lpwstr>
  </property>
  <property fmtid="{D5CDD505-2E9C-101B-9397-08002B2CF9AE}" pid="4" name="_2015_ms_pID_7253432">
    <vt:lpwstr>Mih+jlz7WfxIMz5sP+4M9Zt/Go7COznbbyHJ
/gbkHgVWFy8UAAGJOZdpXklGVdsjG311p9TJu0RFjqVdO77rHtc=</vt:lpwstr>
  </property>
  <property fmtid="{D5CDD505-2E9C-101B-9397-08002B2CF9AE}" pid="5" name="ContentTypeId">
    <vt:lpwstr>0x0101003AA7AC0C743A294CADF60F661720E3E6</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1597927634</vt:lpwstr>
  </property>
</Properties>
</file>