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328" r:id="rId7"/>
    <p:sldId id="313" r:id="rId8"/>
    <p:sldId id="324" r:id="rId9"/>
    <p:sldId id="320" r:id="rId10"/>
    <p:sldId id="321" r:id="rId11"/>
    <p:sldId id="312" r:id="rId12"/>
    <p:sldId id="314" r:id="rId13"/>
    <p:sldId id="325" r:id="rId14"/>
    <p:sldId id="318" r:id="rId15"/>
    <p:sldId id="326" r:id="rId16"/>
    <p:sldId id="315" r:id="rId17"/>
    <p:sldId id="327" r:id="rId18"/>
    <p:sldId id="323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94660"/>
  </p:normalViewPr>
  <p:slideViewPr>
    <p:cSldViewPr>
      <p:cViewPr varScale="1">
        <p:scale>
          <a:sx n="110" d="100"/>
          <a:sy n="110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=""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=""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=""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=""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=""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=""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=""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=""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=""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=""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=""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=""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#97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2–  13 Nov,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=""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=""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400"/>
              <a:t>WF on UE PRS measurement requirements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=""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zh-CN" dirty="0"/>
              <a:t>R4-201</a:t>
            </a:r>
            <a:r>
              <a:rPr lang="en-US" altLang="zh-CN" dirty="0"/>
              <a:t>7372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2983" y="1340768"/>
            <a:ext cx="8229600" cy="5544616"/>
          </a:xfrm>
        </p:spPr>
        <p:txBody>
          <a:bodyPr>
            <a:normAutofit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SRS/PRS proximity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The measurement requirements are applicable only if any SRS transmission is within [-X, X] </a:t>
            </a:r>
            <a:r>
              <a:rPr lang="en-US" altLang="zh-CN" sz="2000" dirty="0" err="1">
                <a:solidFill>
                  <a:srgbClr val="FF0000"/>
                </a:solidFill>
              </a:rPr>
              <a:t>msec</a:t>
            </a:r>
            <a:r>
              <a:rPr lang="en-US" altLang="zh-CN" sz="2000" dirty="0">
                <a:solidFill>
                  <a:srgbClr val="FF0000"/>
                </a:solidFill>
              </a:rPr>
              <a:t> of at least one DL PRS resource of each of the TRPs in the assistance data. Accuracy requirements is independent of PRS and SRS separation. 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1a: X=50ms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1b: X=160ms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1c: X=25ms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1d: X=80ms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The requirements for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apply regardless of the time separation between SRS and PRS (LTE approach)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3: The requirements for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apply provided MIN(</a:t>
            </a:r>
            <a:r>
              <a:rPr lang="en-US" altLang="zh-CN" sz="2000" dirty="0" err="1">
                <a:solidFill>
                  <a:srgbClr val="FF0000"/>
                </a:solidFill>
              </a:rPr>
              <a:t>Tsrs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Tprs</a:t>
            </a:r>
            <a:r>
              <a:rPr lang="en-US" altLang="zh-CN" sz="2000" dirty="0">
                <a:solidFill>
                  <a:srgbClr val="FF0000"/>
                </a:solidFill>
              </a:rPr>
              <a:t>) ≤ 2*X; X = FFS </a:t>
            </a:r>
            <a:r>
              <a:rPr lang="en-US" altLang="zh-CN" sz="2000" dirty="0" smtClean="0">
                <a:solidFill>
                  <a:srgbClr val="FF0000"/>
                </a:solidFill>
              </a:rPr>
              <a:t>(e.g. X </a:t>
            </a:r>
            <a:r>
              <a:rPr lang="en-US" altLang="zh-CN" sz="2000" dirty="0">
                <a:solidFill>
                  <a:srgbClr val="FF0000"/>
                </a:solidFill>
              </a:rPr>
              <a:t>= 160 </a:t>
            </a:r>
            <a:r>
              <a:rPr lang="en-US" altLang="zh-CN" sz="2000" dirty="0" err="1">
                <a:solidFill>
                  <a:srgbClr val="FF0000"/>
                </a:solidFill>
              </a:rPr>
              <a:t>ms</a:t>
            </a:r>
            <a:r>
              <a:rPr lang="en-US" altLang="zh-CN" sz="2000" dirty="0">
                <a:solidFill>
                  <a:srgbClr val="FF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136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(4)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TA change (due to TA command)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2a: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2b: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requirements are not applicable if TA change is received during the measurement period.</a:t>
            </a:r>
            <a:endParaRPr lang="zh-CN" altLang="zh-CN" sz="20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TA change (due to UE autonomous adjustment)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3: follow the same conclusion from sub-topic 3-10.</a:t>
            </a:r>
            <a:endParaRPr lang="zh-CN" altLang="zh-CN" sz="2000" dirty="0">
              <a:solidFill>
                <a:srgbClr val="FF0000"/>
              </a:solidFill>
            </a:endParaRP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76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(5)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</a:t>
            </a:r>
            <a:r>
              <a:rPr lang="en-US" altLang="zh-CN" sz="2400" dirty="0" err="1">
                <a:solidFill>
                  <a:srgbClr val="FF0000"/>
                </a:solidFill>
              </a:rPr>
              <a:t>N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400" dirty="0">
                <a:solidFill>
                  <a:srgbClr val="FF0000"/>
                </a:solidFill>
              </a:rPr>
              <a:t>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No need to clarify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in case of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>
                <a:solidFill>
                  <a:srgbClr val="FF0000"/>
                </a:solidFill>
              </a:rPr>
              <a:t>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It is clarified in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(section 9.9.4 in TS 38.133) that the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if the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>
                <a:solidFill>
                  <a:srgbClr val="FF0000"/>
                </a:solidFill>
              </a:rPr>
              <a:t> changes during the measurement period.</a:t>
            </a: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UE Rx-</a:t>
            </a:r>
            <a:r>
              <a:rPr lang="en-US" altLang="zh-CN" sz="2400" dirty="0" err="1">
                <a:solidFill>
                  <a:srgbClr val="FF0000"/>
                </a:solidFill>
              </a:rPr>
              <a:t>Tx</a:t>
            </a:r>
            <a:r>
              <a:rPr lang="en-US" altLang="zh-CN" sz="2400" dirty="0">
                <a:solidFill>
                  <a:srgbClr val="FF0000"/>
                </a:solidFill>
              </a:rPr>
              <a:t> at cell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is restarted if the serving cell (</a:t>
            </a:r>
            <a:r>
              <a:rPr lang="en-US" altLang="zh-CN" sz="2000" dirty="0" err="1">
                <a:solidFill>
                  <a:srgbClr val="FF0000"/>
                </a:solidFill>
              </a:rPr>
              <a:t>PCell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PSCell</a:t>
            </a:r>
            <a:r>
              <a:rPr lang="en-US" altLang="zh-CN" sz="2000" dirty="0">
                <a:solidFill>
                  <a:srgbClr val="FF0000"/>
                </a:solidFill>
              </a:rPr>
              <a:t>, or </a:t>
            </a:r>
            <a:r>
              <a:rPr lang="en-US" altLang="zh-CN" sz="2000" dirty="0" err="1">
                <a:solidFill>
                  <a:srgbClr val="FF0000"/>
                </a:solidFill>
              </a:rPr>
              <a:t>SCell</a:t>
            </a:r>
            <a:r>
              <a:rPr lang="en-US" altLang="zh-CN" sz="2000" dirty="0">
                <a:solidFill>
                  <a:srgbClr val="FF0000"/>
                </a:solidFill>
              </a:rPr>
              <a:t>) configured with the SRS for positioning changes during the measurement period. In this case, the UE shall restart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SRS reconfiguration on the target cell is complete. Otherwise, the UE shall continue the on-going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serving cell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Other options not precluded</a:t>
            </a: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94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capability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Applicability conditions related to measurement capability 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The measurement requirements do not apply for a PRS resource, if time span of the PRS resource instance is greater than UE reported capability N.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The measurement requirements do not apply for a PRS resource, if the time span of a DL PRS resource instance is greater than the configured measurement gap length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The measurement requirements do not apply for a PRS resource, if the PRS resource is across two sampling duration of N within duration </a:t>
            </a:r>
            <a:r>
              <a:rPr lang="en-US" altLang="zh-CN" sz="1600" dirty="0" err="1">
                <a:solidFill>
                  <a:srgbClr val="FF0000"/>
                </a:solidFill>
              </a:rPr>
              <a:t>Lprs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4: none of option 1~3 is needed. It’s already clear from 38.133 that the measurements are performed within the UE capability.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Note: option 1~3 are not exclusive with each other</a:t>
            </a:r>
          </a:p>
          <a:p>
            <a:pPr lvl="1"/>
            <a:endParaRPr lang="en-US" altLang="zh-CN" sz="2000" dirty="0">
              <a:solidFill>
                <a:srgbClr val="FF0000"/>
              </a:solidFill>
            </a:endParaRPr>
          </a:p>
          <a:p>
            <a:endParaRPr lang="en-US" altLang="zh-CN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5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altLang="zh-CN" sz="3200" dirty="0"/>
              <a:t>CSSF when configured with PRS measurement (1)</a:t>
            </a:r>
            <a:endParaRPr lang="zh-CN" altLang="en-US" sz="3200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altLang="zh-CN" dirty="0">
                <a:solidFill>
                  <a:srgbClr val="00B050"/>
                </a:solidFill>
              </a:rPr>
              <a:t>Define CSSF based on the following principles </a:t>
            </a:r>
            <a:r>
              <a:rPr lang="en-US" altLang="zh-CN" u="sng" dirty="0">
                <a:solidFill>
                  <a:srgbClr val="00B050"/>
                </a:solidFill>
              </a:rPr>
              <a:t>unless technical issues are identified</a:t>
            </a:r>
            <a:r>
              <a:rPr lang="en-US" altLang="zh-CN" dirty="0">
                <a:solidFill>
                  <a:srgbClr val="00B050"/>
                </a:solidFill>
              </a:rPr>
              <a:t>.</a:t>
            </a:r>
            <a:endParaRPr lang="zh-CN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In case PRS measurement in the positioning frequency layer is considered as a long periodicity measurement, then the CSSF for this frequency layer is equal to one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Exact definition and criteria for long periodicity PRS measurements are FFS</a:t>
            </a:r>
            <a:endParaRPr lang="zh-CN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Otherwise the positioning frequency layer would compete for MG with other gap-based RRM and/or PRS measurements from other frequency layers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Option 1: frequency layer would compete for MG with other gap-based RRM measurements 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Option 2: frequency layer would compete for MG with other gap-based RRM and PRS measurements</a:t>
            </a:r>
            <a:endParaRPr lang="en-US" altLang="zh-CN" sz="2400" dirty="0">
              <a:solidFill>
                <a:srgbClr val="00B05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133555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altLang="zh-CN" sz="3200" dirty="0"/>
              <a:t>CSSF when configured with PRS measurement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GB" altLang="zh-CN" sz="2400" dirty="0">
                    <a:solidFill>
                      <a:srgbClr val="FF0000"/>
                    </a:solidFill>
                  </a:rPr>
                  <a:t>Open issues to be discussed at RAN4#98-e</a:t>
                </a:r>
                <a:endParaRPr lang="en-US" altLang="zh-CN" sz="24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Condition of long periodicity PRS measurement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1a: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&gt;=160ms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number of consecutive zeros in NR-MutingPattern-r16 for mutingOption1-r16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1b: max(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) &gt;=320ms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length of NR-MutingPattern-r16 for mutingOption1-r16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1c: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&gt;=320ms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size of </a:t>
                </a:r>
                <a:r>
                  <a:rPr lang="en-US" altLang="zh-CN" sz="1200" dirty="0" err="1">
                    <a:solidFill>
                      <a:srgbClr val="FF0000"/>
                    </a:solidFill>
                  </a:rPr>
                  <a:t>MutingPattern</a:t>
                </a:r>
                <a:endParaRPr lang="en-US" altLang="zh-CN" sz="12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1d: Long-periodicity NR measurements are the measurements with PRS periodicity &gt;160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or without muting) or equal 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muting)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2: Long-periodicity PRS means the PRS periodicity in each frequency layer defined in sub-topic 1-2 is larger than or equal to [320]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3: 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Different resource periodicities in a PRS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1: For position frequency layers, calculate </a:t>
                </a:r>
                <a:r>
                  <a:rPr lang="zh-CN" altLang="zh-CN" sz="1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𝐶𝑆𝑆𝐹</m:t>
                        </m:r>
                      </m:e>
                      <m:sub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𝑃𝑅𝑆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rgbClr val="FF0000"/>
                    </a:solidFill>
                  </a:rPr>
                  <a:t> based on the maximum periodicity across all the PRS resources within each layer and taking into account type1 (inter-period) muting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1a: Follow the same conclusion of sub-topic 1-2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2: Not needed. We should take the per-gap approach, as it is in Rel-15.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3: 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FFS whether and how muting should be accounted in the PRS measurement period requirements as captured in TS 38.133 sections 9.9.2, 9.9.3 and 9.9.4 </a:t>
                </a:r>
              </a:p>
              <a:p>
                <a:pPr lvl="2"/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1"/>
                <a:endParaRPr lang="en-US" altLang="zh-CN" sz="2000" dirty="0">
                  <a:solidFill>
                    <a:srgbClr val="FF0000"/>
                  </a:solidFill>
                </a:endParaRPr>
              </a:p>
              <a:p>
                <a:endParaRPr lang="en-US" altLang="zh-CN" sz="24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  <a:blipFill rotWithShape="0">
                <a:blip r:embed="rId2"/>
                <a:stretch>
                  <a:fillRect l="-815" t="-1854" r="-519" b="-13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28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  <a:endParaRPr lang="zh-CN" altLang="zh-CN" sz="24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Existing RSTD measurement period is defined for cases when PRS samples are not dropped.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UE is allowed to extend the RSTD measurement period if one or more PRS samples are dropped due to SSB collision, but the exact value is not specified.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8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(2)</a:t>
            </a:r>
            <a:endParaRPr lang="zh-CN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196752"/>
                <a:ext cx="8784976" cy="566124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altLang="zh-CN" sz="2400" dirty="0">
                    <a:solidFill>
                      <a:srgbClr val="FF0000"/>
                    </a:solidFill>
                  </a:rPr>
                  <a:t>Measurement period: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Option 1 (sum-based for overlapping case)</a:t>
                </a:r>
              </a:p>
              <a:p>
                <a:pPr lvl="2"/>
                <a:r>
                  <a:rPr lang="en-US" altLang="zh-CN" sz="1600" dirty="0">
                    <a:solidFill>
                      <a:srgbClr val="7030A0"/>
                    </a:solidFill>
                  </a:rPr>
                  <a:t>Measurement period of multiple PRS layers is defined as summation of the measurement period in each frequency layer </a:t>
                </a:r>
              </a:p>
              <a:p>
                <a:pPr lvl="2"/>
                <a:r>
                  <a:rPr lang="en-US" altLang="zh-CN" sz="1600" dirty="0">
                    <a:solidFill>
                      <a:srgbClr val="7030A0"/>
                    </a:solidFill>
                  </a:rPr>
                  <a:t>CSSF is only for the MG sharing between PRS and RRM layers. Count only a single PRS layer for a gap occasion in CSSF calculation for both PRS and RRM layers</a:t>
                </a:r>
                <a:r>
                  <a:rPr lang="en-US" altLang="zh-CN" sz="1600" dirty="0" smtClean="0">
                    <a:solidFill>
                      <a:srgbClr val="7030A0"/>
                    </a:solidFill>
                  </a:rPr>
                  <a:t>.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FFS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: the need for explicit definition of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US" altLang="zh-CN" sz="1600" baseline="-25000" dirty="0" err="1">
                    <a:solidFill>
                      <a:srgbClr val="FF0000"/>
                    </a:solidFill>
                  </a:rPr>
                  <a:t>RSTD,i</a:t>
                </a:r>
                <a:r>
                  <a:rPr lang="en-US" altLang="zh-CN" sz="1600" baseline="-25000" dirty="0">
                    <a:solidFill>
                      <a:srgbClr val="FF0000"/>
                    </a:solidFill>
                  </a:rPr>
                  <a:t> 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(imposes specific UE implementation particularly in the sum-based approach, which shall be avoided)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how to choose 1 frequency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the definition of PRS/RRM frequency layer when both PRS and RRM are configured on the same frequency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the exact CSSF definition (different from Rel-15 CSSF concept)</a:t>
                </a:r>
              </a:p>
              <a:p>
                <a:pPr lvl="1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2 (max-based for both overlapping and non-overlapping cases)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𝑅𝑆𝑇𝐷</m:t>
                        </m:r>
                        <m:r>
                          <a:rPr lang="sv-SE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sv-SE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sv-SE" sz="1600" dirty="0">
                    <a:solidFill>
                      <a:srgbClr val="FF0000"/>
                    </a:solidFill>
                  </a:rPr>
                  <a:t>Max</a:t>
                </a:r>
                <a:r>
                  <a:rPr lang="sv-SE" sz="1600" baseline="-25000" dirty="0">
                    <a:solidFill>
                      <a:srgbClr val="FF0000"/>
                    </a:solidFill>
                  </a:rPr>
                  <a:t>i</a:t>
                </a:r>
                <a:r>
                  <a:rPr lang="sv-SE" sz="1600" dirty="0">
                    <a:solidFill>
                      <a:srgbClr val="FF0000"/>
                    </a:solidFill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𝑅𝑆𝑇𝐷</m:t>
                        </m:r>
                        <m:r>
                          <a:rPr lang="sv-SE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v-SE" sz="1600" dirty="0">
                    <a:solidFill>
                      <a:srgbClr val="FF0000"/>
                    </a:solidFill>
                  </a:rPr>
                  <a:t>) </a:t>
                </a:r>
                <a:r>
                  <a:rPr lang="sv-SE" sz="1600" b="1" dirty="0">
                    <a:solidFill>
                      <a:srgbClr val="FF0000"/>
                    </a:solidFill>
                  </a:rPr>
                  <a:t>+ X</a:t>
                </a:r>
                <a:r>
                  <a:rPr lang="sv-SE" sz="1600" b="1" baseline="-25000" dirty="0">
                    <a:solidFill>
                      <a:srgbClr val="FF0000"/>
                    </a:solidFill>
                  </a:rPr>
                  <a:t>last</a:t>
                </a:r>
              </a:p>
              <a:p>
                <a:pPr lvl="2"/>
                <a:r>
                  <a:rPr lang="sv-SE" sz="1600" dirty="0">
                    <a:solidFill>
                      <a:srgbClr val="FF0000"/>
                    </a:solidFill>
                  </a:rPr>
                  <a:t>CSSF is based on Rel-15 CSSF concept (i.e., all positioning layers are counted), no need to re-define</a:t>
                </a:r>
              </a:p>
              <a:p>
                <a:pPr lvl="2">
                  <a:lnSpc>
                    <a:spcPct val="70000"/>
                  </a:lnSpc>
                </a:pPr>
                <a:r>
                  <a:rPr lang="sv-SE" sz="1600" dirty="0">
                    <a:solidFill>
                      <a:srgbClr val="FF0000"/>
                    </a:solidFill>
                  </a:rPr>
                  <a:t>k is added in</a:t>
                </a:r>
                <a:endParaRPr lang="sv-SE" sz="1600" b="0" i="0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1371600" lvl="3" indent="0">
                  <a:lnSpc>
                    <a:spcPct val="70000"/>
                  </a:lnSpc>
                  <a:buNone/>
                </a:pPr>
                <a14:m>
                  <m:oMath xmlns:m="http://schemas.openxmlformats.org/officeDocument/2006/math">
                    <m:r>
                      <a:rPr lang="sv-SE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sv-SE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PRS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RSTD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sv-SE" sz="1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sv-SE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CSSF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PRS</m:t>
                                    </m:r>
                                    <m: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sub>
                                </m:sSub>
                                <m:r>
                                  <a:rPr lang="sv-SE" sz="14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𝑅𝑥𝐵𝑒𝑎𝑚</m:t>
                                </m:r>
                                <m:r>
                                  <a:rPr lang="sv-SE" sz="14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d>
                              <m:dPr>
                                <m:begChr m:val="⌈"/>
                                <m:endChr m:val="⌉"/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𝑃𝑅𝑆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  <m:sup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𝑠𝑙𝑜𝑡</m:t>
                                        </m:r>
                                      </m:sup>
                                    </m:sSub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p>
                                        <m:r>
                                          <a:rPr lang="sv-SE" sz="140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  <m:d>
                              <m:dPr>
                                <m:begChr m:val="⌈"/>
                                <m:endChr m:val="⌉"/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𝑃𝑅𝑆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𝑠𝑎𝑚𝑝𝑙𝑒</m:t>
                                </m:r>
                              </m:sub>
                            </m:sSub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sv-SE" sz="1400" b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𝐤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effect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sv-SE" sz="1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nor/>
                          </m:r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last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</a:t>
                </a:r>
              </a:p>
              <a:p>
                <a:pPr lvl="5">
                  <a:lnSpc>
                    <a:spcPct val="70000"/>
                  </a:lnSpc>
                  <a:buSzPct val="100000"/>
                  <a:buFont typeface="Arial" pitchFamily="34"/>
                </a:pPr>
                <a:endParaRPr lang="sv-SE" sz="1600" i="1" dirty="0">
                  <a:solidFill>
                    <a:srgbClr val="FF0000"/>
                  </a:solidFill>
                </a:endParaRPr>
              </a:p>
              <a:p>
                <a:pPr marL="1371600" lvl="3" indent="0">
                  <a:lnSpc>
                    <a:spcPct val="70000"/>
                  </a:lnSpc>
                  <a:buSzPct val="100000"/>
                  <a:buNone/>
                </a:pPr>
                <a:r>
                  <a:rPr lang="en-GB" sz="1600" dirty="0">
                    <a:solidFill>
                      <a:srgbClr val="FF0000"/>
                    </a:solidFill>
                  </a:rPr>
                  <a:t>k=TBD, e.g., number of PRS frequency layers (≠i) having their PRS (in </a:t>
                </a:r>
                <a:r>
                  <a:rPr lang="en-GB" sz="1600" i="1" dirty="0">
                    <a:solidFill>
                      <a:srgbClr val="FF0000"/>
                    </a:solidFill>
                  </a:rPr>
                  <a:t>another</a:t>
                </a:r>
                <a:r>
                  <a:rPr lang="en-GB" sz="1600" dirty="0">
                    <a:solidFill>
                      <a:srgbClr val="FF0000"/>
                    </a:solidFill>
                  </a:rPr>
                  <a:t> MG) within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sz="1600" dirty="0">
                    <a:solidFill>
                      <a:srgbClr val="FF0000"/>
                    </a:solidFill>
                  </a:rPr>
                  <a:t> from the current MG when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sz="1600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sz="1600" dirty="0">
                    <a:solidFill>
                      <a:srgbClr val="FF0000"/>
                    </a:solidFill>
                  </a:rPr>
                  <a:t>&lt;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prs,i</a:t>
                </a:r>
                <a:r>
                  <a:rPr lang="en-GB" sz="1600" dirty="0">
                    <a:solidFill>
                      <a:srgbClr val="FF0000"/>
                    </a:solidFill>
                  </a:rPr>
                  <a:t>, otherwise k=1</a:t>
                </a:r>
              </a:p>
              <a:p>
                <a:pPr lvl="2">
                  <a:lnSpc>
                    <a:spcPct val="70000"/>
                  </a:lnSpc>
                  <a:buSzPct val="100000"/>
                  <a:buFont typeface="Arial" pitchFamily="34"/>
                </a:pPr>
                <a:r>
                  <a:rPr lang="sv-SE" sz="1600" dirty="0">
                    <a:solidFill>
                      <a:srgbClr val="FF0000"/>
                    </a:solidFill>
                  </a:rPr>
                  <a:t>FFS: rule for long-periodicity PRS measurements when ≥2 frequency layers have long Tprs</a:t>
                </a:r>
              </a:p>
              <a:p>
                <a:pPr lvl="2"/>
                <a:endParaRPr lang="en-US" altLang="zh-CN" sz="1600" dirty="0"/>
              </a:p>
              <a:p>
                <a:pPr lvl="2"/>
                <a:endParaRPr lang="en-US" altLang="zh-CN" sz="1600" dirty="0"/>
              </a:p>
              <a:p>
                <a:pPr lvl="2"/>
                <a:endParaRPr lang="en-GB" altLang="zh-CN" sz="16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196752"/>
                <a:ext cx="8784976" cy="5661248"/>
              </a:xfrm>
              <a:blipFill rotWithShape="0">
                <a:blip r:embed="rId2"/>
                <a:stretch>
                  <a:fillRect l="-833" t="-1292" r="-6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60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GB" altLang="zh-CN" sz="2000" dirty="0" err="1">
                <a:solidFill>
                  <a:srgbClr val="FF0000"/>
                </a:solidFill>
              </a:rPr>
              <a:t>Lprs</a:t>
            </a:r>
            <a:r>
              <a:rPr lang="en-GB" altLang="zh-CN" sz="2000" dirty="0">
                <a:solidFill>
                  <a:srgbClr val="FF0000"/>
                </a:solidFill>
              </a:rPr>
              <a:t> definition in 38.133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Calculation of PRS sample duration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The calculation of PRS sample duration should be based on the type (type 1 or type 2) as UE used to report {N,T}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Do not agree with option 1. The sample parameters (e.g., number of repetitions, number of PRS symbols in slot, etc.) are to be defined in the accuracy requirements 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Multiple PRS periodicities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Use the maximum PRS resource periodicity among all PRS resources in a single positioning frequency layer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Use the least common multiple of PRS periodicities among all PRS resources in a single positioning frequency layer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In Rel-16, RAN4 requirements should apply only for PRS periodicities that are multiples of 5 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4: FFS, consider the case where e.g. not all PRS resources or resource sets are in gaps.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0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(4)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when configured with PRS-RSRP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RSTD measurement period shall not be impacted by PRS-RSRP measurement.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When RSTD is configured together with PRS-RSRP and the required PRS-RSRP measurement period is longer than that for RSTD (configured without RSTD), then the RSTD measurement continues over the entire PRS-RSRP measurement period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PRS-RSRP measurement period is the same as that for RSTD, while the accuracy requirements are met for both PRS-RSRP and RSTD.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Consider the following two scenarios: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Scenario 1: UE being configured to do DL-TDOA only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Scenario 2: UE being configured to do both DL-TDOA and DL-</a:t>
            </a:r>
            <a:r>
              <a:rPr lang="en-US" altLang="zh-CN" sz="1200" dirty="0" err="1">
                <a:solidFill>
                  <a:srgbClr val="FF0000"/>
                </a:solidFill>
              </a:rPr>
              <a:t>AoD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46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(5)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US" altLang="zh-CN" sz="2000" strike="sngStrike" dirty="0">
                <a:solidFill>
                  <a:srgbClr val="7030A0"/>
                </a:solidFill>
              </a:rPr>
              <a:t>Measurement period of multiple PRS layers – overlapping case</a:t>
            </a:r>
          </a:p>
          <a:p>
            <a:pPr lvl="2"/>
            <a:r>
              <a:rPr lang="en-US" altLang="zh-CN" sz="1600" strike="sngStrike" dirty="0">
                <a:solidFill>
                  <a:srgbClr val="7030A0"/>
                </a:solidFill>
              </a:rPr>
              <a:t>Option 1</a:t>
            </a:r>
          </a:p>
          <a:p>
            <a:pPr lvl="3"/>
            <a:r>
              <a:rPr lang="en-US" altLang="zh-CN" sz="1200" strike="sngStrike" dirty="0">
                <a:solidFill>
                  <a:srgbClr val="7030A0"/>
                </a:solidFill>
              </a:rPr>
              <a:t>Measurement period of multiple PRS layers is defined as summation of the measurement period in each frequency layer </a:t>
            </a:r>
          </a:p>
          <a:p>
            <a:pPr lvl="3"/>
            <a:r>
              <a:rPr lang="en-US" altLang="zh-CN" sz="1200" strike="sngStrike" dirty="0">
                <a:solidFill>
                  <a:srgbClr val="7030A0"/>
                </a:solidFill>
              </a:rPr>
              <a:t>CSSF is only for the MG sharing between PRS and RRM layers. Count only a single PRS layer for a gap occasion in CSSF calculation for both PRS and RRM layers.</a:t>
            </a:r>
          </a:p>
          <a:p>
            <a:pPr lvl="2"/>
            <a:r>
              <a:rPr lang="en-US" altLang="zh-CN" sz="1600" strike="sngStrike" dirty="0">
                <a:solidFill>
                  <a:srgbClr val="7030A0"/>
                </a:solidFill>
              </a:rPr>
              <a:t>Option 2</a:t>
            </a:r>
          </a:p>
          <a:p>
            <a:pPr lvl="3"/>
            <a:r>
              <a:rPr lang="en-US" altLang="zh-CN" sz="1200" strike="sngStrike" dirty="0">
                <a:solidFill>
                  <a:srgbClr val="7030A0"/>
                </a:solidFill>
              </a:rPr>
              <a:t>CSSF is used for PRS measurements as for other NR measurements</a:t>
            </a:r>
          </a:p>
          <a:p>
            <a:pPr lvl="3"/>
            <a:r>
              <a:rPr lang="en-US" altLang="zh-CN" sz="1200" strike="sngStrike" dirty="0">
                <a:solidFill>
                  <a:srgbClr val="7030A0"/>
                </a:solidFill>
              </a:rPr>
              <a:t>Measurement period</a:t>
            </a:r>
          </a:p>
          <a:p>
            <a:pPr lvl="2" algn="ctr"/>
            <a:r>
              <a:rPr lang="en-US" altLang="zh-CN" sz="1600" strike="sngStrike" dirty="0">
                <a:solidFill>
                  <a:srgbClr val="7030A0"/>
                </a:solidFill>
              </a:rPr>
              <a:t>T</a:t>
            </a:r>
            <a:r>
              <a:rPr lang="en-US" altLang="zh-CN" sz="1600" strike="sngStrike" baseline="-25000" dirty="0">
                <a:solidFill>
                  <a:srgbClr val="7030A0"/>
                </a:solidFill>
              </a:rPr>
              <a:t>RSTD, Total </a:t>
            </a:r>
            <a:r>
              <a:rPr lang="en-US" altLang="zh-CN" sz="1600" strike="sngStrike" dirty="0">
                <a:solidFill>
                  <a:srgbClr val="7030A0"/>
                </a:solidFill>
              </a:rPr>
              <a:t>= maxi (</a:t>
            </a:r>
            <a:r>
              <a:rPr lang="en-US" altLang="zh-CN" sz="1600" strike="sngStrike" dirty="0" err="1">
                <a:solidFill>
                  <a:srgbClr val="7030A0"/>
                </a:solidFill>
              </a:rPr>
              <a:t>T</a:t>
            </a:r>
            <a:r>
              <a:rPr lang="en-US" altLang="zh-CN" sz="1600" strike="sngStrike" baseline="-25000" dirty="0" err="1">
                <a:solidFill>
                  <a:srgbClr val="7030A0"/>
                </a:solidFill>
              </a:rPr>
              <a:t>RSTD,i</a:t>
            </a:r>
            <a:r>
              <a:rPr lang="en-US" altLang="zh-CN" sz="1600" strike="sngStrike" dirty="0">
                <a:solidFill>
                  <a:srgbClr val="7030A0"/>
                </a:solidFill>
              </a:rPr>
              <a:t>).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of multiple PRS layers – non-overlapping case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If such scenario is considered as a rare case, then adopt the sum approach; If such scenario is considered as a typical case, then adopt the max approach to reduce the measurement delay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Same requirements as for overlapping case (sum approach)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CSSF is used for PRS measurements as for other NR measurements. Measurement period for the non-sharing case shall be:</a:t>
            </a:r>
          </a:p>
          <a:p>
            <a:pPr lvl="2" algn="ctr"/>
            <a:r>
              <a:rPr lang="en-US" altLang="zh-CN" sz="1600" dirty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RSTD, Total </a:t>
            </a:r>
            <a:r>
              <a:rPr lang="en-US" altLang="zh-CN" sz="1600" dirty="0">
                <a:solidFill>
                  <a:srgbClr val="FF0000"/>
                </a:solidFill>
              </a:rPr>
              <a:t>= maxi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30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PRS-RSRP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PRS-RSRP when configured with RSTD or UE Rx-</a:t>
            </a:r>
            <a:r>
              <a:rPr lang="en-US" altLang="zh-CN" sz="2400" dirty="0" err="1">
                <a:solidFill>
                  <a:srgbClr val="00B050"/>
                </a:solidFill>
              </a:rPr>
              <a:t>Tx</a:t>
            </a:r>
            <a:endParaRPr lang="en-US" altLang="zh-CN" sz="2400" dirty="0">
              <a:solidFill>
                <a:srgbClr val="00B050"/>
              </a:solidFill>
            </a:endParaRP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</a:t>
            </a: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7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when configured with PRS-RSRP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SRS/PRS being in same band</a:t>
            </a:r>
          </a:p>
          <a:p>
            <a:pPr lvl="1"/>
            <a:r>
              <a:rPr lang="en-US" altLang="zh-CN" sz="2500" dirty="0">
                <a:solidFill>
                  <a:srgbClr val="00B050"/>
                </a:solidFill>
              </a:rPr>
              <a:t>Option 2: Basic requirements for UE Rx-</a:t>
            </a:r>
            <a:r>
              <a:rPr lang="en-US" altLang="zh-CN" sz="2500" dirty="0" err="1">
                <a:solidFill>
                  <a:srgbClr val="00B050"/>
                </a:solidFill>
              </a:rPr>
              <a:t>Tx</a:t>
            </a:r>
            <a:r>
              <a:rPr lang="en-US" altLang="zh-CN" sz="2500" dirty="0">
                <a:solidFill>
                  <a:srgbClr val="00B050"/>
                </a:solidFill>
              </a:rPr>
              <a:t> time difference measurements shall be based on the assumption that positioning SRS resources are in the same band as PRS frequency layer</a:t>
            </a:r>
            <a:endParaRPr lang="zh-CN" altLang="zh-CN" sz="2500" dirty="0">
              <a:solidFill>
                <a:srgbClr val="00B050"/>
              </a:solidFill>
            </a:endParaRPr>
          </a:p>
          <a:p>
            <a:pPr lvl="1"/>
            <a:endParaRPr lang="en-US" altLang="zh-CN" sz="2000" dirty="0">
              <a:solidFill>
                <a:srgbClr val="7030A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07678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</p:spPr>
            <p:txBody>
              <a:bodyPr>
                <a:normAutofit/>
              </a:bodyPr>
              <a:lstStyle/>
              <a:p>
                <a:r>
                  <a:rPr lang="en-GB" altLang="zh-CN" dirty="0">
                    <a:solidFill>
                      <a:srgbClr val="FF0000"/>
                    </a:solidFill>
                  </a:rPr>
                  <a:t>Open issues to be discussed at RAN4#98-e</a:t>
                </a:r>
                <a:endParaRPr lang="en-US" altLang="zh-CN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periodicity should be accounted in measurement period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1: No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2: Yes,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UERxTx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Total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rgbClr val="FF0000"/>
                    </a:solidFill>
                  </a:rPr>
                  <a:t> can be extended if the SRS periodicity is longer than </a:t>
                </a:r>
                <a:r>
                  <a:rPr lang="en-GB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PRS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GB" altLang="zh-CN" sz="2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zh-CN" altLang="zh-CN" sz="2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dropping should be accounted in measurement period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1: No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3b: UE is allowed to extend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measurement period (clarified in the requirements), but the exact value is not specified.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3c: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requirements apply, regardless of how many SRS are dropped.</a:t>
                </a:r>
                <a:endParaRPr lang="zh-CN" altLang="zh-CN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  <a:blipFill rotWithShape="0">
                <a:blip r:embed="rId2"/>
                <a:stretch>
                  <a:fillRect l="-1704" t="-14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62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6166</TotalTime>
  <Words>1796</Words>
  <Application>Microsoft Office PowerPoint</Application>
  <PresentationFormat>全屏显示(4:3)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宋体</vt:lpstr>
      <vt:lpstr>Arial</vt:lpstr>
      <vt:lpstr>Calibri</vt:lpstr>
      <vt:lpstr>Cambria Math</vt:lpstr>
      <vt:lpstr>Times New Roman</vt:lpstr>
      <vt:lpstr>Office 主题</vt:lpstr>
      <vt:lpstr>3GPP TSG-RAN WG4 Meeting #97-e Electronic Meeting, 2–  13 Nov, 2020</vt:lpstr>
      <vt:lpstr>Measurement period for RSTD (1)</vt:lpstr>
      <vt:lpstr>Measurement period for RSTD (2)</vt:lpstr>
      <vt:lpstr>Measurement period for RSTD (3)</vt:lpstr>
      <vt:lpstr>Measurement period for RSTD (4)</vt:lpstr>
      <vt:lpstr>Measurement period for RSTD (5)</vt:lpstr>
      <vt:lpstr>Measurement period for PRS-RSRP (1)</vt:lpstr>
      <vt:lpstr>Measurement period for UE Rx-Tx time difference (1)</vt:lpstr>
      <vt:lpstr>Measurement period for UE Rx-Tx time difference (2)</vt:lpstr>
      <vt:lpstr>Measurement period for UE Rx-Tx time difference (3)</vt:lpstr>
      <vt:lpstr>Measurement period for UE Rx-Tx time difference (4)</vt:lpstr>
      <vt:lpstr>Measurement period for UE Rx-Tx time difference (5)</vt:lpstr>
      <vt:lpstr>Measurement capability</vt:lpstr>
      <vt:lpstr>CSSF when configured with PRS measurement (1)</vt:lpstr>
      <vt:lpstr>CSSF when configured with PRS measurement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Huawei</cp:lastModifiedBy>
  <cp:revision>356</cp:revision>
  <dcterms:created xsi:type="dcterms:W3CDTF">2016-01-12T08:39:50Z</dcterms:created>
  <dcterms:modified xsi:type="dcterms:W3CDTF">2020-11-13T10:54:39Z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(3)jdaNJUgYL52SKfDwAoZDseDEnNBlzvJLzic+Va/poueCQZomsM7Jzoj9nM45Of9zglov1ixM
8aYLs2yBcdFRmxDWRHOaXSygKc49L3Iy8qKa2RXtFtpFQ2gdO+NbWDqtiygjeQLZNDHK9zsJ
/F7cgjMI0wp/FHSgG1pQ2QnQG9Y2H+iR/1zOxdhUZuj3VoCr+NDscjFK6f+AcnarR1Wo30O1
pDQ2q5V9eOQZUUyLfM</vt:lpwstr>
  </property>
  <property fmtid="{D5CDD505-2E9C-101B-9397-08002B2CF9AE}" pid="3" name="_2015_ms_pID_7253431">
    <vt:lpwstr>cnlFyQzkCPPQmh60r/OKDSPd9PjT4Vt7cUNzdkRFDLjtQF5gPpg4Yz
MpyrSG7sq511d2dicc5c1zvWWAnrmn28dnFc4kYurqu0tQ7NLIaLeA5KLXZ2OUQVWG8fHpRx
W9vljDa59BUN4xwK3XSTivD+S5lY3rIxNM6/Q/TIiWAFZXEYPrG3W4AEEQqQtka8TKqkCANp
nKUqbJRwO3EKXHTdbvZqzaZZCQeu00EikGtu</vt:lpwstr>
  </property>
  <property fmtid="{D5CDD505-2E9C-101B-9397-08002B2CF9AE}" pid="4" name="_2015_ms_pID_7253432">
    <vt:lpwstr>EwapEFeujP6ddlTWl0n396JJLKXJRmiH1cSv
fsBEfsofhofiYjkpcZlTO4BQj+6SQsSMKWUN931D7wdI15iZdKE=</vt:lpwstr>
  </property>
  <property fmtid="{D5CDD505-2E9C-101B-9397-08002B2CF9AE}" pid="5" name="ContentTypeId">
    <vt:lpwstr>0x0101003AA7AC0C743A294CADF60F661720E3E6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1597927634</vt:lpwstr>
  </property>
</Properties>
</file>