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2" r:id="rId6"/>
    <p:sldId id="328" r:id="rId7"/>
    <p:sldId id="313" r:id="rId8"/>
    <p:sldId id="324" r:id="rId9"/>
    <p:sldId id="320" r:id="rId10"/>
    <p:sldId id="321" r:id="rId11"/>
    <p:sldId id="312" r:id="rId12"/>
    <p:sldId id="314" r:id="rId13"/>
    <p:sldId id="325" r:id="rId14"/>
    <p:sldId id="318" r:id="rId15"/>
    <p:sldId id="326" r:id="rId16"/>
    <p:sldId id="315" r:id="rId17"/>
    <p:sldId id="327" r:id="rId18"/>
    <p:sldId id="323" r:id="rId1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825" y="188913"/>
            <a:ext cx="5616575" cy="1470025"/>
          </a:xfrm>
        </p:spPr>
        <p:txBody>
          <a:bodyPr/>
          <a:lstStyle/>
          <a:p>
            <a:pPr algn="l" eaLnBrk="1" hangingPunct="1"/>
            <a:r>
              <a:rPr lang="en-GB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3GPP TSG-RAN WG4 Meeting #97</a:t>
            </a: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-e</a:t>
            </a:r>
            <a:b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Electronic Meeting, 2–  13 Nov, 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640" y="4725144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Huawei, </a:t>
            </a:r>
            <a:r>
              <a:rPr lang="en-US" altLang="zh-CN" dirty="0" err="1">
                <a:solidFill>
                  <a:schemeClr val="tx1"/>
                </a:solidFill>
              </a:rPr>
              <a:t>HiSilicon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0938"/>
            <a:ext cx="864076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4400"/>
              <a:t>WF on UE PRS measurement requirements</a:t>
            </a:r>
            <a:endParaRPr lang="zh-CN" altLang="en-US" sz="44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296" y="554593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GB" altLang="zh-CN" dirty="0"/>
              <a:t>R4-201</a:t>
            </a:r>
            <a:r>
              <a:rPr lang="en-US" altLang="zh-CN" dirty="0"/>
              <a:t>7372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(3)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2983" y="1340768"/>
            <a:ext cx="8229600" cy="5544616"/>
          </a:xfrm>
        </p:spPr>
        <p:txBody>
          <a:bodyPr>
            <a:normAutofit/>
          </a:bodyPr>
          <a:lstStyle/>
          <a:p>
            <a:r>
              <a:rPr lang="en-GB" altLang="zh-CN" dirty="0">
                <a:solidFill>
                  <a:srgbClr val="FF0000"/>
                </a:solidFill>
              </a:rPr>
              <a:t>Open issues to be discussed at RAN4#98-e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SRS/PRS proximity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1: The measurement requirements are applicable only if any SRS transmission is within [-X, X] </a:t>
            </a:r>
            <a:r>
              <a:rPr lang="en-US" altLang="zh-CN" sz="2000" dirty="0" err="1">
                <a:solidFill>
                  <a:srgbClr val="FF0000"/>
                </a:solidFill>
              </a:rPr>
              <a:t>msec</a:t>
            </a:r>
            <a:r>
              <a:rPr lang="en-US" altLang="zh-CN" sz="2000" dirty="0">
                <a:solidFill>
                  <a:srgbClr val="FF0000"/>
                </a:solidFill>
              </a:rPr>
              <a:t> of at least one DL PRS resource of each of the TRPs in the assistance data. Accuracy requirements is independent of PRS and SRS separation. </a:t>
            </a:r>
          </a:p>
          <a:p>
            <a:pPr lvl="3"/>
            <a:r>
              <a:rPr lang="en-US" altLang="zh-CN" sz="1600" dirty="0">
                <a:solidFill>
                  <a:srgbClr val="FF0000"/>
                </a:solidFill>
              </a:rPr>
              <a:t>Option 1a: X=50ms</a:t>
            </a:r>
          </a:p>
          <a:p>
            <a:pPr lvl="3"/>
            <a:r>
              <a:rPr lang="en-US" altLang="zh-CN" sz="1600" dirty="0">
                <a:solidFill>
                  <a:srgbClr val="FF0000"/>
                </a:solidFill>
              </a:rPr>
              <a:t>Option 1b: X=160ms</a:t>
            </a:r>
          </a:p>
          <a:p>
            <a:pPr lvl="3"/>
            <a:r>
              <a:rPr lang="en-US" altLang="zh-CN" sz="1600" dirty="0">
                <a:solidFill>
                  <a:srgbClr val="FF0000"/>
                </a:solidFill>
              </a:rPr>
              <a:t>Option 1c: X=25ms</a:t>
            </a:r>
          </a:p>
          <a:p>
            <a:pPr lvl="3"/>
            <a:r>
              <a:rPr lang="en-US" altLang="zh-CN" sz="1600" dirty="0">
                <a:solidFill>
                  <a:srgbClr val="FF0000"/>
                </a:solidFill>
              </a:rPr>
              <a:t>Option 1d: X=80ms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2: The requirements for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apply regardless of the time separation between SRS and PRS (LTE approach)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3: The requirements for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apply provided MIN(</a:t>
            </a:r>
            <a:r>
              <a:rPr lang="en-US" altLang="zh-CN" sz="2000" dirty="0" err="1">
                <a:solidFill>
                  <a:srgbClr val="FF0000"/>
                </a:solidFill>
              </a:rPr>
              <a:t>Tsrs</a:t>
            </a:r>
            <a:r>
              <a:rPr lang="en-US" altLang="zh-CN" sz="2000" dirty="0">
                <a:solidFill>
                  <a:srgbClr val="FF0000"/>
                </a:solidFill>
              </a:rPr>
              <a:t>, </a:t>
            </a:r>
            <a:r>
              <a:rPr lang="en-US" altLang="zh-CN" sz="2000" dirty="0" err="1">
                <a:solidFill>
                  <a:srgbClr val="FF0000"/>
                </a:solidFill>
              </a:rPr>
              <a:t>Tprs</a:t>
            </a:r>
            <a:r>
              <a:rPr lang="en-US" altLang="zh-CN" sz="2000" dirty="0">
                <a:solidFill>
                  <a:srgbClr val="FF0000"/>
                </a:solidFill>
              </a:rPr>
              <a:t>) ≤ 2*X; X = FFS (we can accept X = 160 </a:t>
            </a:r>
            <a:r>
              <a:rPr lang="en-US" altLang="zh-CN" sz="2000" dirty="0" err="1">
                <a:solidFill>
                  <a:srgbClr val="FF0000"/>
                </a:solidFill>
              </a:rPr>
              <a:t>ms</a:t>
            </a:r>
            <a:r>
              <a:rPr lang="en-US" altLang="zh-CN" sz="2000" dirty="0">
                <a:solidFill>
                  <a:srgbClr val="FF00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1366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(4)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453612"/>
            <a:ext cx="8229600" cy="5141168"/>
          </a:xfrm>
        </p:spPr>
        <p:txBody>
          <a:bodyPr>
            <a:normAutofit fontScale="92500" lnSpcReduction="20000"/>
          </a:bodyPr>
          <a:lstStyle/>
          <a:p>
            <a:r>
              <a:rPr lang="en-GB" altLang="zh-CN" dirty="0">
                <a:solidFill>
                  <a:srgbClr val="FF0000"/>
                </a:solidFill>
              </a:rPr>
              <a:t>Open issues to be discussed at RAN4#98-e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Measurement period in case of TA change (due to TA command)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1: UE should continue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(existing requirements are applicable)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2a: 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if the uplink transmission timing (autonomous or based on network-configured TA) changes during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period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2b: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requirements are not applicable if TA change is received during the measurement period.</a:t>
            </a:r>
            <a:endParaRPr lang="zh-CN" altLang="zh-CN" sz="2000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Measurement period in case of TA change (due to UE autonomous adjustment)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1: UE should continue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(existing requirements are applicable)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2: 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if the uplink transmission timing (autonomous or based on network-configured TA) changes during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period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3: follow the same conclusion from sub-topic 3-10.</a:t>
            </a:r>
            <a:endParaRPr lang="zh-CN" altLang="zh-CN" sz="2000" dirty="0">
              <a:solidFill>
                <a:srgbClr val="FF0000"/>
              </a:solidFill>
            </a:endParaRPr>
          </a:p>
          <a:p>
            <a:pPr lvl="2"/>
            <a:endParaRPr lang="en-US" altLang="zh-C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76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(5)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453612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en-GB" altLang="zh-CN" dirty="0">
                <a:solidFill>
                  <a:srgbClr val="FF0000"/>
                </a:solidFill>
              </a:rPr>
              <a:t>Open issues to be discussed at RAN4#98-e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Measurement period in case of </a:t>
            </a:r>
            <a:r>
              <a:rPr lang="en-US" altLang="zh-CN" sz="2400" dirty="0" err="1">
                <a:solidFill>
                  <a:srgbClr val="FF0000"/>
                </a:solidFill>
              </a:rPr>
              <a:t>N</a:t>
            </a:r>
            <a:r>
              <a:rPr lang="en-US" altLang="zh-CN" sz="24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400" dirty="0">
                <a:solidFill>
                  <a:srgbClr val="FF0000"/>
                </a:solidFill>
              </a:rPr>
              <a:t> change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1: No need to clarify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requirements in case of </a:t>
            </a:r>
            <a:r>
              <a:rPr lang="en-US" altLang="zh-CN" sz="2000" dirty="0" err="1">
                <a:solidFill>
                  <a:srgbClr val="FF0000"/>
                </a:solidFill>
              </a:rPr>
              <a:t>N</a:t>
            </a:r>
            <a:r>
              <a:rPr lang="en-US" altLang="zh-CN" sz="20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000" dirty="0">
                <a:solidFill>
                  <a:srgbClr val="FF0000"/>
                </a:solidFill>
              </a:rPr>
              <a:t> change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2: It is clarified in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requirements (section 9.9.4 in TS 38.133) that the 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if the </a:t>
            </a:r>
            <a:r>
              <a:rPr lang="en-US" altLang="zh-CN" sz="2000" dirty="0" err="1">
                <a:solidFill>
                  <a:srgbClr val="FF0000"/>
                </a:solidFill>
              </a:rPr>
              <a:t>N</a:t>
            </a:r>
            <a:r>
              <a:rPr lang="en-US" altLang="zh-CN" sz="20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000" dirty="0">
                <a:solidFill>
                  <a:srgbClr val="FF0000"/>
                </a:solidFill>
              </a:rPr>
              <a:t> changes during the measurement period.</a:t>
            </a: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UE Rx-</a:t>
            </a:r>
            <a:r>
              <a:rPr lang="en-US" altLang="zh-CN" sz="2400" dirty="0" err="1">
                <a:solidFill>
                  <a:srgbClr val="FF0000"/>
                </a:solidFill>
              </a:rPr>
              <a:t>Tx</a:t>
            </a:r>
            <a:r>
              <a:rPr lang="en-US" altLang="zh-CN" sz="2400" dirty="0">
                <a:solidFill>
                  <a:srgbClr val="FF0000"/>
                </a:solidFill>
              </a:rPr>
              <a:t> at cell change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1: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is restarted if the serving cell (</a:t>
            </a:r>
            <a:r>
              <a:rPr lang="en-US" altLang="zh-CN" sz="2000" dirty="0" err="1">
                <a:solidFill>
                  <a:srgbClr val="FF0000"/>
                </a:solidFill>
              </a:rPr>
              <a:t>PCell</a:t>
            </a:r>
            <a:r>
              <a:rPr lang="en-US" altLang="zh-CN" sz="2000" dirty="0">
                <a:solidFill>
                  <a:srgbClr val="FF0000"/>
                </a:solidFill>
              </a:rPr>
              <a:t>, </a:t>
            </a:r>
            <a:r>
              <a:rPr lang="en-US" altLang="zh-CN" sz="2000" dirty="0" err="1">
                <a:solidFill>
                  <a:srgbClr val="FF0000"/>
                </a:solidFill>
              </a:rPr>
              <a:t>PSCell</a:t>
            </a:r>
            <a:r>
              <a:rPr lang="en-US" altLang="zh-CN" sz="2000" dirty="0">
                <a:solidFill>
                  <a:srgbClr val="FF0000"/>
                </a:solidFill>
              </a:rPr>
              <a:t>, or </a:t>
            </a:r>
            <a:r>
              <a:rPr lang="en-US" altLang="zh-CN" sz="2000" dirty="0" err="1">
                <a:solidFill>
                  <a:srgbClr val="FF0000"/>
                </a:solidFill>
              </a:rPr>
              <a:t>SCell</a:t>
            </a:r>
            <a:r>
              <a:rPr lang="en-US" altLang="zh-CN" sz="2000" dirty="0">
                <a:solidFill>
                  <a:srgbClr val="FF0000"/>
                </a:solidFill>
              </a:rPr>
              <a:t>) configured with the SRS for positioning changes during the measurement period. In this case, the UE shall restart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after the SRS reconfiguration on the target cell is complete. Otherwise, the UE shall continue the on-going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after the serving cell change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Other options not precluded</a:t>
            </a:r>
          </a:p>
          <a:p>
            <a:pPr lvl="2"/>
            <a:endParaRPr lang="en-US" altLang="zh-C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494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capability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</a:p>
          <a:p>
            <a:pPr lvl="1"/>
            <a:r>
              <a:rPr lang="en-GB" altLang="zh-CN" sz="2000" dirty="0">
                <a:solidFill>
                  <a:srgbClr val="FF0000"/>
                </a:solidFill>
              </a:rPr>
              <a:t>Applicability conditions related to measurement capability 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1: The measurement requirements do not apply for a PRS resource, if time span of the PRS resource instance is greater than UE reported capability N.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2: The measurement requirements do not apply for a PRS resource, if the time span of a DL PRS resource instance is greater than the configured measurement gap length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3: The measurement requirements do not apply for a PRS resource, if the PRS resource is across two sampling duration of N within duration </a:t>
            </a:r>
            <a:r>
              <a:rPr lang="en-US" altLang="zh-CN" sz="1600" dirty="0" err="1">
                <a:solidFill>
                  <a:srgbClr val="FF0000"/>
                </a:solidFill>
              </a:rPr>
              <a:t>Lprs</a:t>
            </a:r>
            <a:r>
              <a:rPr lang="en-US" altLang="zh-CN" sz="1600" dirty="0">
                <a:solidFill>
                  <a:srgbClr val="FF0000"/>
                </a:solidFill>
              </a:rPr>
              <a:t> 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4: none of option 1~3 is needed. It’s already clear from 38.133 that the measurements are performed within the UE capability.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Note: option 1~3 are not exclusive with each other</a:t>
            </a:r>
          </a:p>
          <a:p>
            <a:pPr lvl="1"/>
            <a:endParaRPr lang="en-US" altLang="zh-CN" sz="2000" dirty="0">
              <a:solidFill>
                <a:srgbClr val="FF0000"/>
              </a:solidFill>
            </a:endParaRPr>
          </a:p>
          <a:p>
            <a:endParaRPr lang="en-US" altLang="zh-CN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250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en-US" altLang="zh-CN" sz="3200" dirty="0"/>
              <a:t>CSSF when configured with PRS measurement (1)</a:t>
            </a:r>
            <a:endParaRPr lang="zh-CN" altLang="en-US" sz="3200" dirty="0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altLang="zh-CN" dirty="0">
                <a:solidFill>
                  <a:srgbClr val="00B050"/>
                </a:solidFill>
              </a:rPr>
              <a:t>Define CSSF based on the following principles </a:t>
            </a:r>
            <a:r>
              <a:rPr lang="en-US" altLang="zh-CN" u="sng" dirty="0">
                <a:solidFill>
                  <a:srgbClr val="00B050"/>
                </a:solidFill>
              </a:rPr>
              <a:t>unless technical issues are identified</a:t>
            </a:r>
            <a:r>
              <a:rPr lang="en-US" altLang="zh-CN" dirty="0">
                <a:solidFill>
                  <a:srgbClr val="00B050"/>
                </a:solidFill>
              </a:rPr>
              <a:t>.</a:t>
            </a:r>
            <a:endParaRPr lang="zh-CN" altLang="zh-CN" dirty="0">
              <a:solidFill>
                <a:srgbClr val="00B050"/>
              </a:solidFill>
            </a:endParaRP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In case PRS measurement in the positioning frequency layer is considered as a long periodicity measurement, then the CSSF for this frequency layer is equal to one</a:t>
            </a:r>
            <a:endParaRPr lang="zh-CN" altLang="zh-CN" dirty="0">
              <a:solidFill>
                <a:srgbClr val="00B050"/>
              </a:solidFill>
            </a:endParaRPr>
          </a:p>
          <a:p>
            <a:pPr lvl="2"/>
            <a:r>
              <a:rPr lang="en-US" altLang="zh-CN" dirty="0">
                <a:solidFill>
                  <a:srgbClr val="00B050"/>
                </a:solidFill>
              </a:rPr>
              <a:t>Exact definition and criteria for long periodicity PRS measurements are FFS</a:t>
            </a:r>
            <a:endParaRPr lang="zh-CN" altLang="zh-CN" dirty="0">
              <a:solidFill>
                <a:srgbClr val="00B050"/>
              </a:solidFill>
            </a:endParaRP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Otherwise the positioning frequency layer would compete for MG with other gap-based RRM and/or PRS measurements from other frequency layers</a:t>
            </a:r>
            <a:endParaRPr lang="zh-CN" altLang="zh-CN" dirty="0">
              <a:solidFill>
                <a:srgbClr val="00B050"/>
              </a:solidFill>
            </a:endParaRPr>
          </a:p>
          <a:p>
            <a:pPr lvl="2"/>
            <a:r>
              <a:rPr lang="en-US" altLang="zh-CN" dirty="0">
                <a:solidFill>
                  <a:srgbClr val="00B050"/>
                </a:solidFill>
              </a:rPr>
              <a:t>Option 1: frequency layer would compete for MG with other gap-based RRM measurements </a:t>
            </a:r>
            <a:endParaRPr lang="zh-CN" altLang="zh-CN" dirty="0">
              <a:solidFill>
                <a:srgbClr val="00B050"/>
              </a:solidFill>
            </a:endParaRPr>
          </a:p>
          <a:p>
            <a:pPr lvl="2"/>
            <a:r>
              <a:rPr lang="en-US" altLang="zh-CN" dirty="0">
                <a:solidFill>
                  <a:srgbClr val="00B050"/>
                </a:solidFill>
              </a:rPr>
              <a:t>Option 2: frequency layer would compete for MG with other gap-based RRM and PRS measurements</a:t>
            </a:r>
            <a:endParaRPr lang="en-US" altLang="zh-CN" sz="2400" dirty="0">
              <a:solidFill>
                <a:srgbClr val="00B050"/>
              </a:solidFill>
            </a:endParaRPr>
          </a:p>
          <a:p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4133555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en-US" altLang="zh-CN" sz="3200" dirty="0"/>
              <a:t>CSSF when configured with PRS measurement (2)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5256584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GB" altLang="zh-CN" sz="2400" dirty="0">
                    <a:solidFill>
                      <a:srgbClr val="FF0000"/>
                    </a:solidFill>
                  </a:rPr>
                  <a:t>Open issues to be discussed at RAN4#98-e</a:t>
                </a:r>
                <a:endParaRPr lang="en-US" altLang="zh-CN" sz="24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Condition of long periodicity PRS measurement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1a: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* X * dl-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MutingBitRepetitionFactor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&gt;=160ms</a:t>
                </a:r>
              </a:p>
              <a:p>
                <a:pPr lvl="3"/>
                <a:r>
                  <a:rPr lang="en-US" altLang="zh-CN" sz="1200" dirty="0">
                    <a:solidFill>
                      <a:srgbClr val="FF0000"/>
                    </a:solidFill>
                  </a:rPr>
                  <a:t>X is the number of consecutive zeros in NR-MutingPattern-r16 for mutingOption1-r16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1b: max(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* X * dl-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MutingBitRepetitionFactor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) &gt;=320ms</a:t>
                </a:r>
              </a:p>
              <a:p>
                <a:pPr lvl="3"/>
                <a:r>
                  <a:rPr lang="en-US" altLang="zh-CN" sz="1200" dirty="0">
                    <a:solidFill>
                      <a:srgbClr val="FF0000"/>
                    </a:solidFill>
                  </a:rPr>
                  <a:t>X is the length of NR-MutingPattern-r16 for mutingOption1-r16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1c: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* X &gt;=320ms</a:t>
                </a:r>
              </a:p>
              <a:p>
                <a:pPr lvl="3"/>
                <a:r>
                  <a:rPr lang="en-US" altLang="zh-CN" sz="1200" dirty="0">
                    <a:solidFill>
                      <a:srgbClr val="FF0000"/>
                    </a:solidFill>
                  </a:rPr>
                  <a:t>X is the size of </a:t>
                </a:r>
                <a:r>
                  <a:rPr lang="en-US" altLang="zh-CN" sz="1200" dirty="0" err="1">
                    <a:solidFill>
                      <a:srgbClr val="FF0000"/>
                    </a:solidFill>
                  </a:rPr>
                  <a:t>MutingPattern</a:t>
                </a:r>
                <a:endParaRPr lang="en-US" altLang="zh-CN" sz="1200" dirty="0">
                  <a:solidFill>
                    <a:srgbClr val="FF0000"/>
                  </a:solidFill>
                </a:endParaRP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1d: Long-periodicity NR measurements are the measurements with PRS periodicity &gt;160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(with or without muting) or equal 160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(with muting)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2: Long-periodicity PRS means the PRS periodicity in each frequency layer defined in sub-topic 1-2 is larger than or equal to [320]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ms</a:t>
                </a:r>
                <a:endParaRPr lang="en-US" altLang="zh-CN" sz="1600" dirty="0">
                  <a:solidFill>
                    <a:srgbClr val="FF0000"/>
                  </a:solidFill>
                </a:endParaRP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3: FFS</a:t>
                </a: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Different resource periodicities in a PRS layer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1: For position frequency layers, calculate </a:t>
                </a:r>
                <a:r>
                  <a:rPr lang="zh-CN" altLang="zh-CN" sz="1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𝐶𝑆𝑆𝐹</m:t>
                        </m:r>
                      </m:e>
                      <m:sub>
                        <m:r>
                          <a:rPr lang="en-GB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𝑃𝑅𝑆</m:t>
                        </m:r>
                        <m:r>
                          <a:rPr lang="en-GB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1600" dirty="0">
                    <a:solidFill>
                      <a:srgbClr val="FF0000"/>
                    </a:solidFill>
                  </a:rPr>
                  <a:t> based on the maximum periodicity across all the PRS resources within each layer and taking into account type1 (inter-period) muting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1a: Follow the same conclusion of sub-topic 1-2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2: Not needed. We should take the per-gap approach, as it is in Rel-15.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3: FFS</a:t>
                </a: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FFS whether and how muting should be accounted in the PRS measurement period requirements as captured in TS 38.133 sections 9.9.2, 9.9.3 and 9.9.4 </a:t>
                </a:r>
              </a:p>
              <a:p>
                <a:pPr lvl="2"/>
                <a:endParaRPr lang="en-US" altLang="zh-CN" sz="1600" dirty="0">
                  <a:solidFill>
                    <a:srgbClr val="FF0000"/>
                  </a:solidFill>
                </a:endParaRPr>
              </a:p>
              <a:p>
                <a:pPr lvl="1"/>
                <a:endParaRPr lang="en-US" altLang="zh-CN" sz="2000" dirty="0">
                  <a:solidFill>
                    <a:srgbClr val="FF0000"/>
                  </a:solidFill>
                </a:endParaRPr>
              </a:p>
              <a:p>
                <a:endParaRPr lang="en-US" altLang="zh-CN" sz="2400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5256584"/>
              </a:xfrm>
              <a:blipFill rotWithShape="0">
                <a:blip r:embed="rId2"/>
                <a:stretch>
                  <a:fillRect l="-815" t="-1854" r="-519" b="-13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9289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</a:rPr>
              <a:t>Measurement period extension due to SSB collision</a:t>
            </a:r>
            <a:endParaRPr lang="zh-CN" altLang="zh-CN" sz="2400" dirty="0">
              <a:solidFill>
                <a:srgbClr val="00B050"/>
              </a:solidFill>
            </a:endParaRPr>
          </a:p>
          <a:p>
            <a:pPr lvl="1"/>
            <a:r>
              <a:rPr lang="en-GB" altLang="zh-CN" sz="2000" dirty="0">
                <a:solidFill>
                  <a:srgbClr val="00B050"/>
                </a:solidFill>
              </a:rPr>
              <a:t>Existing RSTD measurement period is defined for cases when PRS samples are not dropped.</a:t>
            </a:r>
            <a:endParaRPr lang="zh-CN" altLang="zh-CN" sz="2000" dirty="0">
              <a:solidFill>
                <a:srgbClr val="00B050"/>
              </a:solidFill>
            </a:endParaRPr>
          </a:p>
          <a:p>
            <a:pPr lvl="1"/>
            <a:r>
              <a:rPr lang="en-GB" altLang="zh-CN" sz="2000" dirty="0">
                <a:solidFill>
                  <a:srgbClr val="00B050"/>
                </a:solidFill>
              </a:rPr>
              <a:t>UE is allowed to extend the RSTD measurement period if one or more PRS samples are dropped due to SSB collision, but the exact value is not specified.</a:t>
            </a:r>
            <a:endParaRPr lang="zh-CN" altLang="zh-CN" sz="2000" dirty="0">
              <a:solidFill>
                <a:srgbClr val="00B050"/>
              </a:solidFill>
            </a:endParaRPr>
          </a:p>
          <a:p>
            <a:endParaRPr lang="en-GB" altLang="zh-C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28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(2)</a:t>
            </a:r>
            <a:endParaRPr lang="zh-CN" alt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268760"/>
                <a:ext cx="8784976" cy="54006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altLang="zh-CN" sz="2400" dirty="0">
                    <a:solidFill>
                      <a:srgbClr val="FF0000"/>
                    </a:solidFill>
                  </a:rPr>
                  <a:t>Measurement period:</a:t>
                </a: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Option 1 (sum-based for overlapping case)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FFS: the need for explicit definition of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</a:t>
                </a:r>
                <a:r>
                  <a:rPr lang="en-US" altLang="zh-CN" sz="1600" baseline="-25000" dirty="0" err="1">
                    <a:solidFill>
                      <a:srgbClr val="FF0000"/>
                    </a:solidFill>
                  </a:rPr>
                  <a:t>RSTD,i</a:t>
                </a:r>
                <a:r>
                  <a:rPr lang="en-US" altLang="zh-CN" sz="1600" baseline="-25000" dirty="0">
                    <a:solidFill>
                      <a:srgbClr val="FF0000"/>
                    </a:solidFill>
                  </a:rPr>
                  <a:t> 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(imposes specific UE implementation particularly in the sum-based approach, which shall be avoided)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FFS: how to choose 1 frequency layer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FFS: the definition of PRS/RRM frequency layer when both PRS and RRM are configured on the same frequency layer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FFS: the exact CSSF definition (different from Rel-15 CSSF concept)</a:t>
                </a:r>
              </a:p>
              <a:p>
                <a:pPr lvl="2"/>
                <a:endParaRPr lang="en-US" altLang="zh-CN" sz="16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Option 2 (max-based for both overlapping and non-overlapping cases)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sv-SE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𝑅𝑆𝑇𝐷</m:t>
                        </m:r>
                        <m:r>
                          <a:rPr lang="sv-SE" sz="16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𝑇𝑜𝑡𝑎𝑙</m:t>
                        </m:r>
                      </m:sub>
                    </m:sSub>
                    <m:r>
                      <a:rPr lang="sv-SE" sz="16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sv-SE" sz="1600" dirty="0">
                    <a:solidFill>
                      <a:srgbClr val="FF0000"/>
                    </a:solidFill>
                  </a:rPr>
                  <a:t>Max</a:t>
                </a:r>
                <a:r>
                  <a:rPr lang="sv-SE" sz="1600" baseline="-25000" dirty="0">
                    <a:solidFill>
                      <a:srgbClr val="FF0000"/>
                    </a:solidFill>
                  </a:rPr>
                  <a:t>i</a:t>
                </a:r>
                <a:r>
                  <a:rPr lang="sv-SE" sz="1600" dirty="0">
                    <a:solidFill>
                      <a:srgbClr val="FF0000"/>
                    </a:solidFill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𝑅𝑆𝑇𝐷</m:t>
                        </m:r>
                        <m:r>
                          <a:rPr lang="sv-SE" sz="16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v-SE" sz="1600" dirty="0">
                    <a:solidFill>
                      <a:srgbClr val="FF0000"/>
                    </a:solidFill>
                  </a:rPr>
                  <a:t>) </a:t>
                </a:r>
                <a:r>
                  <a:rPr lang="sv-SE" sz="1600" b="1" dirty="0">
                    <a:solidFill>
                      <a:srgbClr val="FF0000"/>
                    </a:solidFill>
                  </a:rPr>
                  <a:t>+ X</a:t>
                </a:r>
                <a:r>
                  <a:rPr lang="sv-SE" sz="1600" b="1" baseline="-25000" dirty="0">
                    <a:solidFill>
                      <a:srgbClr val="FF0000"/>
                    </a:solidFill>
                  </a:rPr>
                  <a:t>last</a:t>
                </a:r>
              </a:p>
              <a:p>
                <a:pPr lvl="2"/>
                <a:r>
                  <a:rPr lang="sv-SE" sz="1600" dirty="0">
                    <a:solidFill>
                      <a:srgbClr val="FF0000"/>
                    </a:solidFill>
                  </a:rPr>
                  <a:t>CSSF is based on Rel-15 CSSF concept (i.e., all positioning layers are counted), no need to re-define</a:t>
                </a:r>
              </a:p>
              <a:p>
                <a:pPr lvl="2">
                  <a:lnSpc>
                    <a:spcPct val="70000"/>
                  </a:lnSpc>
                </a:pPr>
                <a:r>
                  <a:rPr lang="sv-SE" sz="1600" dirty="0">
                    <a:solidFill>
                      <a:srgbClr val="FF0000"/>
                    </a:solidFill>
                  </a:rPr>
                  <a:t>k is added in</a:t>
                </a:r>
                <a:endParaRPr lang="sv-SE" sz="1600" b="0" i="0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1371600" lvl="3" indent="0">
                  <a:lnSpc>
                    <a:spcPct val="70000"/>
                  </a:lnSpc>
                  <a:buNone/>
                </a:pPr>
                <a14:m>
                  <m:oMath xmlns:m="http://schemas.openxmlformats.org/officeDocument/2006/math">
                    <m:r>
                      <a:rPr lang="sv-SE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sv-SE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PRS</m:t>
                        </m:r>
                        <m: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RSTD</m:t>
                        </m:r>
                        <m: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sv-SE" sz="1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sv-SE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sv-SE" sz="14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CSSF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sv-SE" sz="14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PRS</m:t>
                                    </m:r>
                                    <m:r>
                                      <a:rPr lang="sv-SE" sz="14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sv-SE" sz="14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sub>
                                </m:sSub>
                                <m:r>
                                  <a:rPr lang="sv-SE" sz="14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𝑅𝑥𝐵𝑒𝑎𝑚</m:t>
                                </m:r>
                                <m:r>
                                  <a:rPr lang="sv-SE" sz="14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sv-SE" sz="1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d>
                              <m:dPr>
                                <m:begChr m:val="⌈"/>
                                <m:endChr m:val="⌉"/>
                                <m:ctrlP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sv-SE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Sup>
                                      <m:sSubSupPr>
                                        <m:ctrl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𝑃𝑅𝑆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i</m:t>
                                        </m:r>
                                      </m:sub>
                                      <m:sup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𝑠𝑙𝑜𝑡</m:t>
                                        </m:r>
                                      </m:sup>
                                    </m:sSub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p>
                                        <m:r>
                                          <a:rPr lang="sv-SE" sz="140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  <m:d>
                              <m:dPr>
                                <m:begChr m:val="⌈"/>
                                <m:endChr m:val="⌉"/>
                                <m:ctrlP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sv-SE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𝑃𝑅𝑆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i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sv-SE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sv-SE" sz="1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sSub>
                              <m:sSubPr>
                                <m:ctrlP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𝑠𝑎𝑚𝑝𝑙𝑒</m:t>
                                </m:r>
                              </m:sub>
                            </m:sSub>
                            <m:r>
                              <a:rPr lang="sv-SE" sz="1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sv-SE" sz="1400" b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𝐤</m:t>
                        </m:r>
                        <m: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effect</m:t>
                        </m:r>
                        <m: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sv-SE" sz="1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v-SE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nor/>
                          </m:rPr>
                          <a:rPr lang="sv-SE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last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 </a:t>
                </a:r>
              </a:p>
              <a:p>
                <a:pPr lvl="5">
                  <a:lnSpc>
                    <a:spcPct val="70000"/>
                  </a:lnSpc>
                  <a:buSzPct val="100000"/>
                  <a:buFont typeface="Arial" pitchFamily="34"/>
                </a:pPr>
                <a:endParaRPr lang="sv-SE" sz="1600" i="1" dirty="0">
                  <a:solidFill>
                    <a:srgbClr val="FF0000"/>
                  </a:solidFill>
                </a:endParaRPr>
              </a:p>
              <a:p>
                <a:pPr marL="1371600" lvl="3" indent="0">
                  <a:lnSpc>
                    <a:spcPct val="70000"/>
                  </a:lnSpc>
                  <a:buSzPct val="100000"/>
                  <a:buNone/>
                </a:pPr>
                <a:r>
                  <a:rPr lang="en-GB" sz="1600" dirty="0">
                    <a:solidFill>
                      <a:srgbClr val="FF0000"/>
                    </a:solidFill>
                  </a:rPr>
                  <a:t>k=TBD, e.g., number of PRS frequency layers (≠i) having their PRS (in </a:t>
                </a:r>
                <a:r>
                  <a:rPr lang="en-GB" sz="1600" i="1" dirty="0">
                    <a:solidFill>
                      <a:srgbClr val="FF0000"/>
                    </a:solidFill>
                  </a:rPr>
                  <a:t>another</a:t>
                </a:r>
                <a:r>
                  <a:rPr lang="en-GB" sz="1600" dirty="0">
                    <a:solidFill>
                      <a:srgbClr val="FF0000"/>
                    </a:solidFill>
                  </a:rPr>
                  <a:t> MG) within </a:t>
                </a:r>
                <a:r>
                  <a:rPr lang="en-GB" sz="1600" dirty="0" err="1">
                    <a:solidFill>
                      <a:srgbClr val="FF0000"/>
                    </a:solidFill>
                  </a:rPr>
                  <a:t>T</a:t>
                </a:r>
                <a:r>
                  <a:rPr lang="en-GB" sz="1600" baseline="-25000" dirty="0" err="1">
                    <a:solidFill>
                      <a:srgbClr val="FF0000"/>
                    </a:solidFill>
                  </a:rPr>
                  <a:t>i</a:t>
                </a:r>
                <a:r>
                  <a:rPr lang="en-GB" sz="1600" dirty="0">
                    <a:solidFill>
                      <a:srgbClr val="FF0000"/>
                    </a:solidFill>
                  </a:rPr>
                  <a:t> from the current MG when </a:t>
                </a:r>
                <a:r>
                  <a:rPr lang="en-GB" sz="1600" dirty="0" err="1">
                    <a:solidFill>
                      <a:srgbClr val="FF0000"/>
                    </a:solidFill>
                  </a:rPr>
                  <a:t>T</a:t>
                </a:r>
                <a:r>
                  <a:rPr lang="en-GB" sz="1600" baseline="-25000" dirty="0" err="1">
                    <a:solidFill>
                      <a:srgbClr val="FF0000"/>
                    </a:solidFill>
                  </a:rPr>
                  <a:t>i</a:t>
                </a:r>
                <a:r>
                  <a:rPr lang="en-GB" sz="1600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en-GB" sz="1600" dirty="0">
                    <a:solidFill>
                      <a:srgbClr val="FF0000"/>
                    </a:solidFill>
                  </a:rPr>
                  <a:t>&lt; </a:t>
                </a:r>
                <a:r>
                  <a:rPr lang="en-GB" sz="1600" dirty="0" err="1">
                    <a:solidFill>
                      <a:srgbClr val="FF0000"/>
                    </a:solidFill>
                  </a:rPr>
                  <a:t>T</a:t>
                </a:r>
                <a:r>
                  <a:rPr lang="en-GB" sz="1600" baseline="-25000" dirty="0" err="1">
                    <a:solidFill>
                      <a:srgbClr val="FF0000"/>
                    </a:solidFill>
                  </a:rPr>
                  <a:t>prs,i</a:t>
                </a:r>
                <a:r>
                  <a:rPr lang="en-GB" sz="1600" dirty="0">
                    <a:solidFill>
                      <a:srgbClr val="FF0000"/>
                    </a:solidFill>
                  </a:rPr>
                  <a:t>, otherwise k=1</a:t>
                </a:r>
              </a:p>
              <a:p>
                <a:pPr lvl="2">
                  <a:lnSpc>
                    <a:spcPct val="70000"/>
                  </a:lnSpc>
                  <a:buSzPct val="100000"/>
                  <a:buFont typeface="Arial" pitchFamily="34"/>
                </a:pPr>
                <a:r>
                  <a:rPr lang="sv-SE" sz="1600" dirty="0">
                    <a:solidFill>
                      <a:srgbClr val="FF0000"/>
                    </a:solidFill>
                  </a:rPr>
                  <a:t>FFS: rule for long-periodicity PRS measurements when ≥2 frequency layers have long Tprs</a:t>
                </a:r>
              </a:p>
              <a:p>
                <a:pPr lvl="2"/>
                <a:endParaRPr lang="en-US" altLang="zh-CN" sz="1600" dirty="0"/>
              </a:p>
              <a:p>
                <a:pPr lvl="2"/>
                <a:endParaRPr lang="en-US" altLang="zh-CN" sz="1600" dirty="0"/>
              </a:p>
              <a:p>
                <a:pPr lvl="2"/>
                <a:endParaRPr lang="en-GB" altLang="zh-CN" sz="16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268760"/>
                <a:ext cx="8784976" cy="5400600"/>
              </a:xfrm>
              <a:blipFill>
                <a:blip r:embed="rId2"/>
                <a:stretch>
                  <a:fillRect l="-972" t="-1580" r="-90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0605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(3)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</a:p>
          <a:p>
            <a:pPr lvl="1"/>
            <a:r>
              <a:rPr lang="en-GB" altLang="zh-CN" sz="2000" dirty="0" err="1">
                <a:solidFill>
                  <a:srgbClr val="FF0000"/>
                </a:solidFill>
              </a:rPr>
              <a:t>Lprs</a:t>
            </a:r>
            <a:r>
              <a:rPr lang="en-GB" altLang="zh-CN" sz="2000" dirty="0">
                <a:solidFill>
                  <a:srgbClr val="FF0000"/>
                </a:solidFill>
              </a:rPr>
              <a:t> definition in 38.133</a:t>
            </a:r>
          </a:p>
          <a:p>
            <a:pPr lvl="1"/>
            <a:r>
              <a:rPr lang="en-GB" altLang="zh-CN" sz="2000" dirty="0">
                <a:solidFill>
                  <a:srgbClr val="FF0000"/>
                </a:solidFill>
              </a:rPr>
              <a:t>Calculation of PRS sample duration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1: The calculation of PRS sample duration should be based on the type (type 1 or type 2) as UE used to report {N,T}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2: Do not agree with option 1. The sample parameters (e.g., number of repetitions, number of PRS symbols in slot, etc.) are to be defined in the accuracy requirements </a:t>
            </a: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Multiple PRS periodicities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1: Use the maximum PRS resource periodicity among all PRS resources in a single positioning frequency layer 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2: Use the least common multiple of PRS periodicities among all PRS resources in a single positioning frequency layer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3: In Rel-16, RAN4 requirements should apply only for PRS periodicities that are multiples of 5 </a:t>
            </a:r>
            <a:r>
              <a:rPr lang="en-US" altLang="zh-CN" sz="1600" dirty="0" err="1">
                <a:solidFill>
                  <a:srgbClr val="FF0000"/>
                </a:solidFill>
              </a:rPr>
              <a:t>ms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4: FFS, consider the case where e.g. not all PRS resources or resource sets are in gaps.</a:t>
            </a: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406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(4)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Measurement period when configured with PRS-RSRP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1: RSTD measurement period shall not be impacted by PRS-RSRP measurement.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2: When RSTD is configured together with PRS-RSRP and the required PRS-RSRP measurement period is longer than that for RSTD (configured without RSTD), then the RSTD measurement continues over the entire PRS-RSRP measurement period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3: PRS-RSRP measurement period is the same as that for RSTD, while the accuracy requirements are met for both PRS-RSRP and RSTD.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Consider the following two scenarios: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Scenario 1: UE being configured to do DL-TDOA only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Scenario 2: UE being configured to do both DL-TDOA and DL-</a:t>
            </a:r>
            <a:r>
              <a:rPr lang="en-US" altLang="zh-CN" sz="1200" dirty="0" err="1">
                <a:solidFill>
                  <a:srgbClr val="FF0000"/>
                </a:solidFill>
              </a:rPr>
              <a:t>AoD</a:t>
            </a:r>
            <a:endParaRPr lang="en-US" altLang="zh-CN" sz="1200" dirty="0">
              <a:solidFill>
                <a:srgbClr val="FF0000"/>
              </a:solidFill>
            </a:endParaRP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46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(5)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Measurement period of multiple PRS layers – overlapping case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Measurement period of multiple PRS layers is defined as summation of the measurement period in each frequency layer 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CSSF is only for the MG sharing between PRS and RRM layers. Count only a single PRS layer for a gap occasion in CSSF calculation for both PRS and RRM layers.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CSSF is used for PRS measurements as for other NR measurements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Measurement period</a:t>
            </a:r>
          </a:p>
          <a:p>
            <a:pPr lvl="2" algn="ctr"/>
            <a:r>
              <a:rPr lang="en-US" altLang="zh-CN" sz="1600" dirty="0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>
                <a:solidFill>
                  <a:srgbClr val="FF0000"/>
                </a:solidFill>
              </a:rPr>
              <a:t>RSTD, Total </a:t>
            </a:r>
            <a:r>
              <a:rPr lang="en-US" altLang="zh-CN" sz="1600" dirty="0">
                <a:solidFill>
                  <a:srgbClr val="FF0000"/>
                </a:solidFill>
              </a:rPr>
              <a:t>= maxi (</a:t>
            </a:r>
            <a:r>
              <a:rPr lang="en-US" altLang="zh-CN" sz="1600" dirty="0" err="1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 err="1">
                <a:solidFill>
                  <a:srgbClr val="FF0000"/>
                </a:solidFill>
              </a:rPr>
              <a:t>RSTD,i</a:t>
            </a:r>
            <a:r>
              <a:rPr lang="en-US" altLang="zh-CN" sz="1600" dirty="0">
                <a:solidFill>
                  <a:srgbClr val="FF0000"/>
                </a:solidFill>
              </a:rPr>
              <a:t>).</a:t>
            </a: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Measurement period of multiple PRS layers – non-overlapping case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1: If such scenario is considered as a rare case, then adopt the sum approach; If such scenario is considered as a typical case, then adopt the max approach to reduce the measurement delay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2: Same requirements as for overlapping case (sum approach)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3: CSSF is used for PRS measurements as for other NR measurements. Measurement period for the non-sharing case shall be:</a:t>
            </a:r>
          </a:p>
          <a:p>
            <a:pPr lvl="2" algn="ctr"/>
            <a:r>
              <a:rPr lang="en-US" altLang="zh-CN" sz="1600" dirty="0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>
                <a:solidFill>
                  <a:srgbClr val="FF0000"/>
                </a:solidFill>
              </a:rPr>
              <a:t>RSTD, Total </a:t>
            </a:r>
            <a:r>
              <a:rPr lang="en-US" altLang="zh-CN" sz="1600" dirty="0">
                <a:solidFill>
                  <a:srgbClr val="FF0000"/>
                </a:solidFill>
              </a:rPr>
              <a:t>= maxi (</a:t>
            </a:r>
            <a:r>
              <a:rPr lang="en-US" altLang="zh-CN" sz="1600" dirty="0" err="1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 err="1">
                <a:solidFill>
                  <a:srgbClr val="FF0000"/>
                </a:solidFill>
              </a:rPr>
              <a:t>RSTD,i</a:t>
            </a:r>
            <a:r>
              <a:rPr lang="en-US" altLang="zh-CN" sz="1600" dirty="0">
                <a:solidFill>
                  <a:srgbClr val="FF0000"/>
                </a:solidFill>
              </a:rPr>
              <a:t>)</a:t>
            </a: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530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PRS-RSRP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</a:rPr>
              <a:t>Measurement period extension due to SSB collision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non-overlapping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PRS-RSRP when configured with RSTD or UE Rx-</a:t>
            </a:r>
            <a:r>
              <a:rPr lang="en-US" altLang="zh-CN" sz="2400" dirty="0" err="1">
                <a:solidFill>
                  <a:srgbClr val="00B050"/>
                </a:solidFill>
              </a:rPr>
              <a:t>Tx</a:t>
            </a:r>
            <a:endParaRPr lang="en-US" altLang="zh-CN" sz="2400" dirty="0">
              <a:solidFill>
                <a:srgbClr val="00B050"/>
              </a:solidFill>
            </a:endParaRP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</a:t>
            </a:r>
          </a:p>
          <a:p>
            <a:endParaRPr lang="en-GB" altLang="zh-C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878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sz="2400" dirty="0">
                <a:solidFill>
                  <a:srgbClr val="00B050"/>
                </a:solidFill>
              </a:rPr>
              <a:t>Measurement period extension due to SSB collision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when configured with PRS-RSRP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non-overlapping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SRS/PRS being in same band</a:t>
            </a:r>
          </a:p>
          <a:p>
            <a:pPr lvl="1"/>
            <a:r>
              <a:rPr lang="en-US" altLang="zh-CN" sz="2500" dirty="0">
                <a:solidFill>
                  <a:srgbClr val="00B050"/>
                </a:solidFill>
              </a:rPr>
              <a:t>Option 2: Basic requirements for UE Rx-</a:t>
            </a:r>
            <a:r>
              <a:rPr lang="en-US" altLang="zh-CN" sz="2500" dirty="0" err="1">
                <a:solidFill>
                  <a:srgbClr val="00B050"/>
                </a:solidFill>
              </a:rPr>
              <a:t>Tx</a:t>
            </a:r>
            <a:r>
              <a:rPr lang="en-US" altLang="zh-CN" sz="2500" dirty="0">
                <a:solidFill>
                  <a:srgbClr val="00B050"/>
                </a:solidFill>
              </a:rPr>
              <a:t> time difference measurements shall be based on the assumption that positioning SRS resources are in the same band as PRS frequency layer</a:t>
            </a:r>
            <a:endParaRPr lang="zh-CN" altLang="zh-CN" sz="2500" dirty="0">
              <a:solidFill>
                <a:srgbClr val="00B050"/>
              </a:solidFill>
            </a:endParaRPr>
          </a:p>
          <a:p>
            <a:pPr lvl="1"/>
            <a:endParaRPr lang="en-US" altLang="zh-CN" sz="2000" dirty="0">
              <a:solidFill>
                <a:srgbClr val="7030A0"/>
              </a:solidFill>
            </a:endParaRPr>
          </a:p>
          <a:p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076784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(2)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82983" y="1340768"/>
                <a:ext cx="8229600" cy="5544616"/>
              </a:xfrm>
            </p:spPr>
            <p:txBody>
              <a:bodyPr>
                <a:normAutofit/>
              </a:bodyPr>
              <a:lstStyle/>
              <a:p>
                <a:r>
                  <a:rPr lang="en-GB" altLang="zh-CN" dirty="0">
                    <a:solidFill>
                      <a:srgbClr val="FF0000"/>
                    </a:solidFill>
                  </a:rPr>
                  <a:t>Open issues to be discussed at RAN4#98-e</a:t>
                </a:r>
                <a:endParaRPr lang="en-US" altLang="zh-CN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400" dirty="0">
                    <a:solidFill>
                      <a:srgbClr val="FF0000"/>
                    </a:solidFill>
                  </a:rPr>
                  <a:t>Whether SRS periodicity should be accounted in measurement period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1: No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2: Yes,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UERxTx</m:t>
                        </m:r>
                        <m: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Total</m:t>
                        </m:r>
                      </m:sub>
                    </m:sSub>
                  </m:oMath>
                </a14:m>
                <a:r>
                  <a:rPr lang="en-US" altLang="zh-CN" sz="2000" dirty="0">
                    <a:solidFill>
                      <a:srgbClr val="FF0000"/>
                    </a:solidFill>
                  </a:rPr>
                  <a:t> can be extended if the SRS periodicity is longer than </a:t>
                </a:r>
                <a:r>
                  <a:rPr lang="en-GB" altLang="zh-CN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max(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PRS</m:t>
                        </m:r>
                        <m: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GB" altLang="zh-CN" sz="2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endParaRPr lang="zh-CN" altLang="zh-CN" sz="20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400" dirty="0">
                    <a:solidFill>
                      <a:srgbClr val="FF0000"/>
                    </a:solidFill>
                  </a:rPr>
                  <a:t>Whether SRS dropping should be accounted in measurement period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1: No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3b: UE is allowed to extend the UE Rx-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measurement period (clarified in the requirements), but the exact value is not specified.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3c: The UE Rx-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requirements apply, regardless of how many SRS are dropped.</a:t>
                </a:r>
                <a:endParaRPr lang="zh-CN" altLang="zh-CN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2983" y="1340768"/>
                <a:ext cx="8229600" cy="5544616"/>
              </a:xfrm>
              <a:blipFill rotWithShape="0">
                <a:blip r:embed="rId2"/>
                <a:stretch>
                  <a:fillRect l="-1704" t="-14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625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1" ma:contentTypeDescription="Create a new document." ma:contentTypeScope="" ma:versionID="99f6751dbc8f6c9db939c24aed21b85c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97a570d36a9bfe7447b480bcbafe877e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8B4B51-588A-4193-AB4E-12963BE166E2}">
  <ds:schemaRefs>
    <ds:schemaRef ds:uri="db33437f-65a5-48c5-b537-19efd290f967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67E680D-AC5B-4E66-8A1E-AB2F09A6ED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6157</TotalTime>
  <Words>2044</Words>
  <Application>Microsoft Office PowerPoint</Application>
  <PresentationFormat>On-screen Show (4:3)</PresentationFormat>
  <Paragraphs>151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Unicode MS</vt:lpstr>
      <vt:lpstr>Calibri</vt:lpstr>
      <vt:lpstr>Cambria Math</vt:lpstr>
      <vt:lpstr>Times New Roman</vt:lpstr>
      <vt:lpstr>Office 主题</vt:lpstr>
      <vt:lpstr>3GPP TSG-RAN WG4 Meeting #97-e Electronic Meeting, 2–  13 Nov, 2020</vt:lpstr>
      <vt:lpstr>Measurement period for RSTD (1)</vt:lpstr>
      <vt:lpstr>Measurement period for RSTD (2)</vt:lpstr>
      <vt:lpstr>Measurement period for RSTD (3)</vt:lpstr>
      <vt:lpstr>Measurement period for RSTD (4)</vt:lpstr>
      <vt:lpstr>Measurement period for RSTD (5)</vt:lpstr>
      <vt:lpstr>Measurement period for PRS-RSRP (1)</vt:lpstr>
      <vt:lpstr>Measurement period for UE Rx-Tx time difference (1)</vt:lpstr>
      <vt:lpstr>Measurement period for UE Rx-Tx time difference (2)</vt:lpstr>
      <vt:lpstr>Measurement period for UE Rx-Tx time difference (3)</vt:lpstr>
      <vt:lpstr>Measurement period for UE Rx-Tx time difference (4)</vt:lpstr>
      <vt:lpstr>Measurement period for UE Rx-Tx time difference (5)</vt:lpstr>
      <vt:lpstr>Measurement capability</vt:lpstr>
      <vt:lpstr>CSSF when configured with PRS measurement (1)</vt:lpstr>
      <vt:lpstr>CSSF when configured with PRS measurement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lastModifiedBy>I. Siomina</cp:lastModifiedBy>
  <cp:revision>353</cp:revision>
  <dcterms:created xsi:type="dcterms:W3CDTF">2016-01-12T08:39:50Z</dcterms:created>
  <dcterms:modified xsi:type="dcterms:W3CDTF">2020-11-13T10:09:04Z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(3)9ZLLB6hZbDJvYVNH/HCShod1+j89gJEtWdeXBXZayUTalXCcKQNWEvwqEEdxZMkgcqXwlpq1
Ph4qTVhoM2Dyp6aPPjAUUmin3gH0jEazLa1NlmHKT6YLxl2HR6TtDClk8haG3B7KsjxEy1Mf
EPgGjrJyy1xMMNeMBl05U9fgtEjrjhuzZGiNz2X4/XGrX9K9aqzdOzGENN19uVCKMiQCK1gi
mOYGZ65mb5++XnssAc</vt:lpwstr>
  </property>
  <property fmtid="{D5CDD505-2E9C-101B-9397-08002B2CF9AE}" pid="3" name="_2015_ms_pID_7253431">
    <vt:lpwstr>KfY8ExLSEFCqwQRfszbGXg6xBLQ4V3RMhS1rsPVZyiIm2oRiDSA0CI
yEhYtxEh/ZoevX+CmexQMrpQ/i52xInS7/9KEN1bikxgrhUFoz84UWhY9e9DJj3SQyw0vLGT
4NfOwZpCR27MEWqnKKh7UPTjbCW44CA+xCEVrwYvizByGdYy4XRqgxFXd0QaErOnMykvqpLh
dWst3f6EdvVxbILKC36d99m0+u+2SEwblYje</vt:lpwstr>
  </property>
  <property fmtid="{D5CDD505-2E9C-101B-9397-08002B2CF9AE}" pid="4" name="_2015_ms_pID_7253432">
    <vt:lpwstr>D/MyxfIHPmn5KU22v54f0NEtCP3Fn3TpcOQf
gAoFKs7sNwm1nKt1W2Bosq4dB3HzbjZKN5ttDHBV1HtvnsG6daY=</vt:lpwstr>
  </property>
  <property fmtid="{D5CDD505-2E9C-101B-9397-08002B2CF9AE}" pid="5" name="ContentTypeId">
    <vt:lpwstr>0x0101003AA7AC0C743A294CADF60F661720E3E6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1597927634</vt:lpwstr>
  </property>
</Properties>
</file>