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313" r:id="rId7"/>
    <p:sldId id="324" r:id="rId8"/>
    <p:sldId id="320" r:id="rId9"/>
    <p:sldId id="321" r:id="rId10"/>
    <p:sldId id="312" r:id="rId11"/>
    <p:sldId id="314" r:id="rId12"/>
    <p:sldId id="325" r:id="rId13"/>
    <p:sldId id="318" r:id="rId14"/>
    <p:sldId id="326" r:id="rId15"/>
    <p:sldId id="315" r:id="rId16"/>
    <p:sldId id="327" r:id="rId17"/>
    <p:sldId id="323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xmlns="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</a:t>
            </a:r>
            <a:r>
              <a:rPr lang="en-GB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97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2–  13 Nov, 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xmlns="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xmlns="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/>
              <a:t>WF on UE PRS measurement requirements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xmlns="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 dirty="0" smtClean="0"/>
              <a:t>R4-201</a:t>
            </a:r>
            <a:r>
              <a:rPr lang="en-US" altLang="zh-CN" dirty="0" smtClean="0"/>
              <a:t>7372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</a:t>
            </a:r>
            <a:r>
              <a:rPr lang="en-US" altLang="zh-CN" sz="3200" dirty="0" smtClean="0"/>
              <a:t>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dirty="0" smtClean="0">
                <a:solidFill>
                  <a:srgbClr val="FF0000"/>
                </a:solidFill>
              </a:rPr>
              <a:t>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Measurement period in case of TA change (due to TA command)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2000" dirty="0">
                <a:solidFill>
                  <a:srgbClr val="FF0000"/>
                </a:solidFill>
              </a:rPr>
              <a:t>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2a: </a:t>
            </a:r>
            <a:r>
              <a:rPr lang="en-US" altLang="zh-CN" sz="2000" dirty="0">
                <a:solidFill>
                  <a:srgbClr val="FF0000"/>
                </a:solidFill>
              </a:rPr>
              <a:t>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2b: </a:t>
            </a:r>
            <a:r>
              <a:rPr lang="en-US" altLang="zh-CN" sz="2000" dirty="0">
                <a:solidFill>
                  <a:srgbClr val="FF0000"/>
                </a:solidFill>
              </a:rPr>
              <a:t>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requirements are not applicable if TA change is received during the measurement period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zh-CN" altLang="zh-CN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400" dirty="0">
                <a:solidFill>
                  <a:srgbClr val="FF0000"/>
                </a:solidFill>
              </a:rPr>
              <a:t>period in case of TA change (due to UE autonomous adjustment)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2000" dirty="0">
                <a:solidFill>
                  <a:srgbClr val="FF0000"/>
                </a:solidFill>
              </a:rPr>
              <a:t>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2000" dirty="0">
                <a:solidFill>
                  <a:srgbClr val="FF0000"/>
                </a:solidFill>
              </a:rPr>
              <a:t>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3: </a:t>
            </a:r>
            <a:r>
              <a:rPr lang="en-US" altLang="zh-CN" sz="2000" dirty="0">
                <a:solidFill>
                  <a:srgbClr val="FF0000"/>
                </a:solidFill>
              </a:rPr>
              <a:t>follow the same conclusion from sub-topic 3-10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zh-CN" altLang="zh-CN" sz="2000" dirty="0" smtClean="0">
              <a:solidFill>
                <a:srgbClr val="FF0000"/>
              </a:solidFill>
            </a:endParaRP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</a:t>
            </a:r>
            <a:r>
              <a:rPr lang="en-US" altLang="zh-CN" sz="3200" dirty="0" smtClean="0"/>
              <a:t>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dirty="0" smtClean="0">
                <a:solidFill>
                  <a:srgbClr val="FF0000"/>
                </a:solidFill>
              </a:rPr>
              <a:t>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Measurement period in </a:t>
            </a:r>
            <a:r>
              <a:rPr lang="en-US" altLang="zh-CN" sz="2400" dirty="0">
                <a:solidFill>
                  <a:srgbClr val="FF0000"/>
                </a:solidFill>
              </a:rPr>
              <a:t>case of </a:t>
            </a:r>
            <a:r>
              <a:rPr lang="en-US" altLang="zh-CN" sz="2400" dirty="0" err="1">
                <a:solidFill>
                  <a:srgbClr val="FF0000"/>
                </a:solidFill>
              </a:rPr>
              <a:t>N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change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2000" dirty="0">
                <a:solidFill>
                  <a:srgbClr val="FF0000"/>
                </a:solidFill>
              </a:rPr>
              <a:t>No need to clarify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in case of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change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2000" dirty="0">
                <a:solidFill>
                  <a:srgbClr val="FF0000"/>
                </a:solidFill>
              </a:rPr>
              <a:t>It is clarified in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(section 9.9.4 in TS 38.133) that the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if the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changes during the measurement period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UE Rx-</a:t>
            </a:r>
            <a:r>
              <a:rPr lang="en-US" altLang="zh-CN" sz="2400" dirty="0" err="1">
                <a:solidFill>
                  <a:srgbClr val="FF0000"/>
                </a:solidFill>
              </a:rPr>
              <a:t>Tx</a:t>
            </a:r>
            <a:r>
              <a:rPr lang="en-US" altLang="zh-CN" sz="2400" dirty="0">
                <a:solidFill>
                  <a:srgbClr val="FF0000"/>
                </a:solidFill>
              </a:rPr>
              <a:t> at cell </a:t>
            </a:r>
            <a:r>
              <a:rPr lang="en-US" altLang="zh-CN" sz="2400" dirty="0" smtClean="0">
                <a:solidFill>
                  <a:srgbClr val="FF0000"/>
                </a:solidFill>
              </a:rPr>
              <a:t>change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2000" dirty="0">
                <a:solidFill>
                  <a:srgbClr val="FF0000"/>
                </a:solidFill>
              </a:rPr>
              <a:t>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is restarted if the serving cell (</a:t>
            </a:r>
            <a:r>
              <a:rPr lang="en-US" altLang="zh-CN" sz="2000" dirty="0" err="1">
                <a:solidFill>
                  <a:srgbClr val="FF0000"/>
                </a:solidFill>
              </a:rPr>
              <a:t>PCell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PSCell</a:t>
            </a:r>
            <a:r>
              <a:rPr lang="en-US" altLang="zh-CN" sz="2000" dirty="0">
                <a:solidFill>
                  <a:srgbClr val="FF0000"/>
                </a:solidFill>
              </a:rPr>
              <a:t>, or </a:t>
            </a:r>
            <a:r>
              <a:rPr lang="en-US" altLang="zh-CN" sz="2000" dirty="0" err="1">
                <a:solidFill>
                  <a:srgbClr val="FF0000"/>
                </a:solidFill>
              </a:rPr>
              <a:t>SCell</a:t>
            </a:r>
            <a:r>
              <a:rPr lang="en-US" altLang="zh-CN" sz="2000" dirty="0">
                <a:solidFill>
                  <a:srgbClr val="FF0000"/>
                </a:solidFill>
              </a:rPr>
              <a:t>) configured with the SRS for positioning changes during the measurement period. In this case, the UE shall restart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SRS reconfiguration on the target cell is complete. Otherwise, the UE shall continue the on-going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serving cell change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Other options not precluded</a:t>
            </a: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</a:t>
            </a:r>
            <a:r>
              <a:rPr lang="en-US" altLang="zh-CN" sz="3200" dirty="0" smtClean="0"/>
              <a:t>capability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</a:p>
          <a:p>
            <a:pPr lvl="1"/>
            <a:r>
              <a:rPr lang="en-GB" altLang="zh-CN" sz="2000" dirty="0" smtClean="0">
                <a:solidFill>
                  <a:srgbClr val="FF0000"/>
                </a:solidFill>
              </a:rPr>
              <a:t>Applicability conditions related to measurement capability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1600" dirty="0">
                <a:solidFill>
                  <a:srgbClr val="FF0000"/>
                </a:solidFill>
              </a:rPr>
              <a:t>The measurement requirements do not apply for a PRS resource, if time span of the PRS resource instance is greater than UE reported capability N.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1600" dirty="0">
                <a:solidFill>
                  <a:srgbClr val="FF0000"/>
                </a:solidFill>
              </a:rPr>
              <a:t>The measurement requirements do not apply for a PRS resource, if the time span of a DL PRS resource instance is greater than the configured measurement gap length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3: </a:t>
            </a:r>
            <a:r>
              <a:rPr lang="en-US" altLang="zh-CN" sz="1600" dirty="0">
                <a:solidFill>
                  <a:srgbClr val="FF0000"/>
                </a:solidFill>
              </a:rPr>
              <a:t>The measurement requirements do not apply for a PRS resource, if the PRS resource is across two sampling duration of N within duration </a:t>
            </a:r>
            <a:r>
              <a:rPr lang="en-US" altLang="zh-CN" sz="1600" dirty="0" err="1">
                <a:solidFill>
                  <a:srgbClr val="FF0000"/>
                </a:solidFill>
              </a:rPr>
              <a:t>Lprs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none of option 1~3 is needed. It’s already clear from 38.133 that the measurements are performed within the UE capability.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Note: option 1~3 are not exclusive with each other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1"/>
            <a:endParaRPr lang="en-US" altLang="zh-CN" sz="2000" dirty="0" smtClean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 smtClean="0"/>
              <a:t>CSSF when configured with PRS </a:t>
            </a:r>
            <a:r>
              <a:rPr lang="en-US" altLang="zh-CN" sz="3200" dirty="0" smtClean="0"/>
              <a:t>measurement (1)</a:t>
            </a:r>
            <a:endParaRPr lang="zh-CN" altLang="en-US" sz="3200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altLang="zh-CN" dirty="0" smtClean="0">
                <a:solidFill>
                  <a:srgbClr val="00B050"/>
                </a:solidFill>
              </a:rPr>
              <a:t>Define </a:t>
            </a:r>
            <a:r>
              <a:rPr lang="en-US" altLang="zh-CN" dirty="0">
                <a:solidFill>
                  <a:srgbClr val="00B050"/>
                </a:solidFill>
              </a:rPr>
              <a:t>CSSF based on the following principles </a:t>
            </a:r>
            <a:r>
              <a:rPr lang="en-US" altLang="zh-CN" u="sng" dirty="0">
                <a:solidFill>
                  <a:srgbClr val="00B050"/>
                </a:solidFill>
              </a:rPr>
              <a:t>unless technical issues are identified</a:t>
            </a:r>
            <a:r>
              <a:rPr lang="en-US" altLang="zh-CN" dirty="0">
                <a:solidFill>
                  <a:srgbClr val="00B050"/>
                </a:solidFill>
              </a:rPr>
              <a:t>.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In case PRS measurement in the positioning frequency layer is considered as a long periodicity measurement, then the CSSF for this frequency layer is equal to one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Exact definition and criteria for long periodicity PRS measurements are FFS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Otherwise the positioning frequency layer would compete for MG with other gap-based RRM and/or PRS measurements from other frequency layers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1: frequency layer would compete for MG with other gap-based RRM measurements 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2: frequency layer would compete for MG with other gap-based RRM and PRS </a:t>
            </a:r>
            <a:r>
              <a:rPr lang="en-US" altLang="zh-CN" dirty="0" smtClean="0">
                <a:solidFill>
                  <a:srgbClr val="00B050"/>
                </a:solidFill>
              </a:rPr>
              <a:t>measurements</a:t>
            </a:r>
            <a:endParaRPr lang="en-US" altLang="zh-CN" sz="2400" dirty="0">
              <a:solidFill>
                <a:srgbClr val="00B05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1335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 smtClean="0"/>
              <a:t>CSSF when configured with PRS </a:t>
            </a:r>
            <a:r>
              <a:rPr lang="en-US" altLang="zh-CN" sz="3200" dirty="0" smtClean="0"/>
              <a:t>measurement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altLang="zh-CN" sz="2400" dirty="0">
                    <a:solidFill>
                      <a:srgbClr val="FF0000"/>
                    </a:solidFill>
                  </a:rPr>
                  <a:t>Open issues to be discussed at </a:t>
                </a:r>
                <a:r>
                  <a:rPr lang="en-GB" altLang="zh-CN" sz="2400" dirty="0" smtClean="0">
                    <a:solidFill>
                      <a:srgbClr val="FF0000"/>
                    </a:solidFill>
                  </a:rPr>
                  <a:t>RAN4#98-e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Condition of long periodicity PRS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measurement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1a: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&gt;=160ms</a:t>
                </a:r>
              </a:p>
              <a:p>
                <a:pPr lvl="3"/>
                <a:r>
                  <a:rPr lang="en-US" altLang="zh-CN" sz="12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altLang="zh-CN" sz="1200" dirty="0">
                    <a:solidFill>
                      <a:srgbClr val="FF0000"/>
                    </a:solidFill>
                  </a:rPr>
                  <a:t>is the number of consecutive zeros in NR-MutingPattern-r16 for mutingOption1-r16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1b: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max(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&gt;=320ms</a:t>
                </a:r>
              </a:p>
              <a:p>
                <a:pPr lvl="3"/>
                <a:r>
                  <a:rPr lang="en-US" altLang="zh-CN" sz="12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altLang="zh-CN" sz="1200" dirty="0">
                    <a:solidFill>
                      <a:srgbClr val="FF0000"/>
                    </a:solidFill>
                  </a:rPr>
                  <a:t>is the length of NR-MutingPattern-r16 for mutingOption1-r16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1c: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&gt;=320ms</a:t>
                </a:r>
              </a:p>
              <a:p>
                <a:pPr lvl="3"/>
                <a:r>
                  <a:rPr lang="en-US" altLang="zh-CN" sz="12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altLang="zh-CN" sz="1200" dirty="0">
                    <a:solidFill>
                      <a:srgbClr val="FF0000"/>
                    </a:solidFill>
                  </a:rPr>
                  <a:t>is the size of </a:t>
                </a:r>
                <a:r>
                  <a:rPr lang="en-US" altLang="zh-CN" sz="1200" dirty="0" err="1">
                    <a:solidFill>
                      <a:srgbClr val="FF0000"/>
                    </a:solidFill>
                  </a:rPr>
                  <a:t>MutingPattern</a:t>
                </a:r>
                <a:endParaRPr lang="en-US" altLang="zh-CN" sz="12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1d: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Long-periodicity NR measurements are the measurements with PRS periodicity &gt;160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or without muting) or equal 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muting)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2: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Long-periodicity PRS means the PRS periodicity in each frequency layer defined in sub-topic 1-2 is larger than or equal to [320]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Different resource periodicities in a PRS 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layer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For position frequency layers, </a:t>
                </a:r>
                <a:r>
                  <a:rPr lang="en-US" altLang="zh-CN" sz="1600" dirty="0" smtClean="0">
                    <a:solidFill>
                      <a:srgbClr val="FF0000"/>
                    </a:solidFill>
                  </a:rPr>
                  <a:t>calculate </a:t>
                </a:r>
                <a:r>
                  <a:rPr lang="zh-CN" altLang="zh-CN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𝐶𝑆𝑆𝐹</m:t>
                        </m:r>
                      </m:e>
                      <m:sub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𝑃𝑅𝑆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600" dirty="0" smtClean="0">
                    <a:solidFill>
                      <a:srgbClr val="FF0000"/>
                    </a:solidFill>
                  </a:rPr>
                  <a:t> based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on the maximum periodicity across all the PRS resources within each layer and taking into account type1 (inter-period) muting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1a: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Follow the same conclusion of sub-topic 1-2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2: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Not needed. We should take the per-gap approach, as it is in Rel-15.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FFS whether and how muting should be accounted in the PRS measurement period requirements as captured in TS 38.133 sections 9.9.2, 9.9.3 and 9.9.4 </a:t>
                </a:r>
              </a:p>
              <a:p>
                <a:pPr lvl="2"/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1"/>
                <a:endParaRPr lang="en-US" altLang="zh-CN" sz="2000" dirty="0" smtClean="0">
                  <a:solidFill>
                    <a:srgbClr val="FF0000"/>
                  </a:solidFill>
                </a:endParaRPr>
              </a:p>
              <a:p>
                <a:endParaRPr lang="en-US" altLang="zh-CN" sz="24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 rotWithShape="0">
                <a:blip r:embed="rId2"/>
                <a:stretch>
                  <a:fillRect l="-815" t="-1854" r="-519" b="-13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2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extension due to SSB collision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B050"/>
                </a:solidFill>
              </a:rPr>
              <a:t>Existing </a:t>
            </a:r>
            <a:r>
              <a:rPr lang="en-GB" altLang="zh-CN" sz="2000" dirty="0">
                <a:solidFill>
                  <a:srgbClr val="00B050"/>
                </a:solidFill>
              </a:rPr>
              <a:t>RSTD measurement period is defined for cases when PRS samples are not dropped.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UE is allowed to extend the RSTD measurement period if one or more PRS samples are dropped due to SSB collision, but the exact value is not specified.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(2)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  <a:endParaRPr lang="en-GB" altLang="zh-CN" sz="2400" dirty="0">
              <a:solidFill>
                <a:srgbClr val="FF0000"/>
              </a:solidFill>
            </a:endParaRP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Calculation of PRS sample duration </a:t>
            </a:r>
            <a:r>
              <a:rPr lang="en-GB" altLang="zh-CN" sz="2000" dirty="0" err="1" smtClean="0">
                <a:solidFill>
                  <a:srgbClr val="FF0000"/>
                </a:solidFill>
              </a:rPr>
              <a:t>Lprs</a:t>
            </a:r>
            <a:endParaRPr lang="en-GB" altLang="zh-CN" sz="2000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1: The calculation of PRS sample duration should be based on the type (type 1 or type 2) as UE used to report {N,T}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1600" dirty="0">
                <a:solidFill>
                  <a:srgbClr val="FF0000"/>
                </a:solidFill>
              </a:rPr>
              <a:t>Do not agree with option 1. The sample parameters (e.g., number of repetitions, number of PRS symbols in slot, etc.) are to be defined in the accuracy requirements 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Multiple </a:t>
            </a:r>
            <a:r>
              <a:rPr lang="en-US" altLang="zh-CN" sz="2000" dirty="0">
                <a:solidFill>
                  <a:srgbClr val="FF0000"/>
                </a:solidFill>
              </a:rPr>
              <a:t>PRS periodicities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1: Use </a:t>
            </a:r>
            <a:r>
              <a:rPr lang="en-US" altLang="zh-CN" sz="1600" dirty="0">
                <a:solidFill>
                  <a:srgbClr val="FF0000"/>
                </a:solidFill>
              </a:rPr>
              <a:t>the maximum PRS resource periodicity among all PRS resources in a single positioning frequency layer 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1600" dirty="0">
                <a:solidFill>
                  <a:srgbClr val="FF0000"/>
                </a:solidFill>
              </a:rPr>
              <a:t>Use the least common multiple of PRS periodicities among all PRS resources in a single positioning frequency layer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3: </a:t>
            </a:r>
            <a:r>
              <a:rPr lang="en-US" altLang="zh-CN" sz="1600" dirty="0">
                <a:solidFill>
                  <a:srgbClr val="FF0000"/>
                </a:solidFill>
              </a:rPr>
              <a:t>In Rel-16, RAN4 requirements should apply only for PRS periodicities that are multiples of 5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4: </a:t>
            </a:r>
            <a:r>
              <a:rPr lang="en-US" altLang="zh-CN" sz="1600" dirty="0">
                <a:solidFill>
                  <a:srgbClr val="FF0000"/>
                </a:solidFill>
              </a:rPr>
              <a:t>FFS, consider the case where e.g. not all PRS resources or resource sets are in gaps</a:t>
            </a:r>
            <a:r>
              <a:rPr lang="en-US" altLang="zh-CN" sz="1600" dirty="0" smtClean="0">
                <a:solidFill>
                  <a:srgbClr val="FF0000"/>
                </a:solidFill>
              </a:rPr>
              <a:t>.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</a:t>
            </a:r>
            <a:r>
              <a:rPr lang="en-US" altLang="zh-CN" sz="3200" dirty="0" smtClean="0"/>
              <a:t>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  <a:endParaRPr lang="en-GB" altLang="zh-CN" sz="24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when configured with PRS-RSRP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1600" dirty="0">
                <a:solidFill>
                  <a:srgbClr val="FF0000"/>
                </a:solidFill>
              </a:rPr>
              <a:t>RSTD measurement period shall not be impacted by PRS-RSRP measurement.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1600" dirty="0">
                <a:solidFill>
                  <a:srgbClr val="FF0000"/>
                </a:solidFill>
              </a:rPr>
              <a:t>When RSTD is configured together with PRS-RSRP and the required PRS-RSRP measurement period is longer than that for RSTD (configured without RSTD), then the RSTD measurement continues over the entire PRS-RSRP measurement </a:t>
            </a:r>
            <a:r>
              <a:rPr lang="en-US" altLang="zh-CN" sz="1600" dirty="0" smtClean="0">
                <a:solidFill>
                  <a:srgbClr val="FF0000"/>
                </a:solidFill>
              </a:rPr>
              <a:t>period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3: </a:t>
            </a:r>
            <a:r>
              <a:rPr lang="en-US" altLang="zh-CN" sz="1600" dirty="0">
                <a:solidFill>
                  <a:srgbClr val="FF0000"/>
                </a:solidFill>
              </a:rPr>
              <a:t>PRS-RSRP measurement period is the same as that for RSTD, while the accuracy requirements are met for both PRS-RSRP and RSTD.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Consider the following two scenarios:</a:t>
            </a: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Scenario </a:t>
            </a:r>
            <a:r>
              <a:rPr lang="en-US" altLang="zh-CN" sz="1200" dirty="0">
                <a:solidFill>
                  <a:srgbClr val="FF0000"/>
                </a:solidFill>
              </a:rPr>
              <a:t>1: UE being configured to do DL-TDOA only</a:t>
            </a: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Scenario </a:t>
            </a:r>
            <a:r>
              <a:rPr lang="en-US" altLang="zh-CN" sz="1200" dirty="0">
                <a:solidFill>
                  <a:srgbClr val="FF0000"/>
                </a:solidFill>
              </a:rPr>
              <a:t>2: UE being configured to do both DL-TDOA and DL-</a:t>
            </a:r>
            <a:r>
              <a:rPr lang="en-US" altLang="zh-CN" sz="1200" dirty="0" err="1">
                <a:solidFill>
                  <a:srgbClr val="FF0000"/>
                </a:solidFill>
              </a:rPr>
              <a:t>AoD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2"/>
            <a:endParaRPr lang="en-US" altLang="zh-CN" sz="1600" dirty="0" smtClean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</a:t>
            </a:r>
            <a:r>
              <a:rPr lang="en-US" altLang="zh-CN" sz="3200" dirty="0" smtClean="0"/>
              <a:t>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sz="2400" dirty="0" smtClean="0">
                <a:solidFill>
                  <a:srgbClr val="FF0000"/>
                </a:solidFill>
              </a:rPr>
              <a:t>RAN4#98-e</a:t>
            </a:r>
            <a:endParaRPr lang="en-GB" altLang="zh-CN" sz="24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of multiple PRS layers – overlapping </a:t>
            </a:r>
            <a:r>
              <a:rPr lang="en-US" altLang="zh-CN" sz="2000" dirty="0" smtClean="0">
                <a:solidFill>
                  <a:srgbClr val="FF0000"/>
                </a:solidFill>
              </a:rPr>
              <a:t>case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1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1200" dirty="0">
                <a:solidFill>
                  <a:srgbClr val="FF0000"/>
                </a:solidFill>
              </a:rPr>
              <a:t>period of multiple PRS layers is defined as summation of the measurement period in each frequency layer </a:t>
            </a:r>
          </a:p>
          <a:p>
            <a:pPr lvl="3"/>
            <a:r>
              <a:rPr lang="en-US" altLang="zh-CN" sz="1200" dirty="0" smtClean="0">
                <a:solidFill>
                  <a:srgbClr val="FF0000"/>
                </a:solidFill>
              </a:rPr>
              <a:t>CSSF </a:t>
            </a:r>
            <a:r>
              <a:rPr lang="en-US" altLang="zh-CN" sz="1200" dirty="0">
                <a:solidFill>
                  <a:srgbClr val="FF0000"/>
                </a:solidFill>
              </a:rPr>
              <a:t>is only for the MG sharing between PRS and RRM layers. Count only a single PRS layer for a gap occasion in CSSF calculation for both PRS and RRM layers.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2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CSSF is used for PRS measurements as for other NR </a:t>
            </a:r>
            <a:r>
              <a:rPr lang="en-US" altLang="zh-CN" sz="1200" dirty="0" smtClean="0">
                <a:solidFill>
                  <a:srgbClr val="FF0000"/>
                </a:solidFill>
              </a:rPr>
              <a:t>measurements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Measurement </a:t>
            </a:r>
            <a:r>
              <a:rPr lang="en-US" altLang="zh-CN" sz="1200" dirty="0" smtClean="0">
                <a:solidFill>
                  <a:srgbClr val="FF0000"/>
                </a:solidFill>
              </a:rPr>
              <a:t>period</a:t>
            </a:r>
          </a:p>
          <a:p>
            <a:pPr lvl="2" algn="ctr"/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smtClean="0">
                <a:solidFill>
                  <a:srgbClr val="FF0000"/>
                </a:solidFill>
              </a:rPr>
              <a:t>RSTD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).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2000" dirty="0">
                <a:solidFill>
                  <a:srgbClr val="FF0000"/>
                </a:solidFill>
              </a:rPr>
              <a:t>period of multiple PRS layers – </a:t>
            </a:r>
            <a:r>
              <a:rPr lang="en-US" altLang="zh-CN" sz="2000" dirty="0" smtClean="0">
                <a:solidFill>
                  <a:srgbClr val="FF0000"/>
                </a:solidFill>
              </a:rPr>
              <a:t>non-overlapping </a:t>
            </a:r>
            <a:r>
              <a:rPr lang="en-US" altLang="zh-CN" sz="2000" dirty="0">
                <a:solidFill>
                  <a:srgbClr val="FF0000"/>
                </a:solidFill>
              </a:rPr>
              <a:t>case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1600" dirty="0">
                <a:solidFill>
                  <a:srgbClr val="FF0000"/>
                </a:solidFill>
              </a:rPr>
              <a:t>If such scenario is considered as a rare case, then adopt the sum approach; If such scenario is considered as a typical case, then adopt the max approach to reduce the measurement delay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1600" dirty="0">
                <a:solidFill>
                  <a:srgbClr val="FF0000"/>
                </a:solidFill>
              </a:rPr>
              <a:t>Same requirements as for overlapping case (sum approach)</a:t>
            </a: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</a:rPr>
              <a:t>Option 3</a:t>
            </a:r>
            <a:r>
              <a:rPr lang="en-US" altLang="zh-CN" sz="1600" dirty="0">
                <a:solidFill>
                  <a:srgbClr val="FF0000"/>
                </a:solidFill>
              </a:rPr>
              <a:t>: CSSF is used for PRS measurements as for other NR measurements. Measurement period for the non-sharing case shall be:</a:t>
            </a:r>
          </a:p>
          <a:p>
            <a:pPr lvl="2" algn="ctr"/>
            <a:r>
              <a:rPr lang="en-US" altLang="zh-CN" sz="1600" dirty="0" smtClean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smtClean="0">
                <a:solidFill>
                  <a:srgbClr val="FF0000"/>
                </a:solidFill>
              </a:rPr>
              <a:t>RSTD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CN" sz="1600" dirty="0" smtClean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</a:t>
            </a:r>
            <a:r>
              <a:rPr lang="en-US" altLang="zh-CN" sz="3200" dirty="0" smtClean="0"/>
              <a:t>PRS-RSRP </a:t>
            </a:r>
            <a:r>
              <a:rPr lang="en-US" altLang="zh-CN" sz="3200" dirty="0"/>
              <a:t>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extension due to SSB collision</a:t>
            </a: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</a:t>
            </a:r>
            <a:r>
              <a:rPr lang="en-US" altLang="zh-CN" sz="2000" dirty="0">
                <a:solidFill>
                  <a:srgbClr val="00B050"/>
                </a:solidFill>
              </a:rPr>
              <a:t>the same conclusion for </a:t>
            </a:r>
            <a:r>
              <a:rPr lang="en-US" altLang="zh-CN" sz="2000" dirty="0" smtClean="0">
                <a:solidFill>
                  <a:srgbClr val="00B050"/>
                </a:solidFill>
              </a:rPr>
              <a:t>RSTD </a:t>
            </a:r>
            <a:endParaRPr lang="en-US" altLang="zh-CN" sz="2000" dirty="0">
              <a:solidFill>
                <a:srgbClr val="00B050"/>
              </a:solidFill>
            </a:endParaRP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</a:t>
            </a:r>
            <a:r>
              <a:rPr lang="en-US" altLang="zh-CN" sz="2000" dirty="0">
                <a:solidFill>
                  <a:srgbClr val="00B050"/>
                </a:solidFill>
              </a:rPr>
              <a:t>the same conclusion for </a:t>
            </a:r>
            <a:r>
              <a:rPr lang="en-US" altLang="zh-CN" sz="2000" dirty="0" smtClean="0">
                <a:solidFill>
                  <a:srgbClr val="00B050"/>
                </a:solidFill>
              </a:rPr>
              <a:t>RSTD. </a:t>
            </a:r>
            <a:endParaRPr lang="en-US" altLang="zh-CN" sz="2000" dirty="0">
              <a:solidFill>
                <a:srgbClr val="00B050"/>
              </a:solidFill>
            </a:endParaRP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</a:t>
            </a:r>
            <a:r>
              <a:rPr lang="en-US" altLang="zh-CN" sz="2000" dirty="0">
                <a:solidFill>
                  <a:srgbClr val="00B050"/>
                </a:solidFill>
              </a:rPr>
              <a:t>the same conclusion for </a:t>
            </a:r>
            <a:r>
              <a:rPr lang="en-US" altLang="zh-CN" sz="2000" dirty="0" smtClean="0">
                <a:solidFill>
                  <a:srgbClr val="00B050"/>
                </a:solidFill>
              </a:rPr>
              <a:t>RSTD. 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</a:rPr>
              <a:t>Measurement period of PRS-RSRP when configured with RSTD or UE Rx-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Tx</a:t>
            </a:r>
            <a:endParaRPr lang="en-US" altLang="zh-CN" sz="24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 smtClean="0">
                <a:solidFill>
                  <a:srgbClr val="00B050"/>
                </a:solidFill>
              </a:rPr>
              <a:t>Follow the same conclusion for RSTD</a:t>
            </a:r>
            <a:endParaRPr lang="en-US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when configured with </a:t>
            </a:r>
            <a:r>
              <a:rPr lang="en-US" altLang="zh-CN" sz="2400" dirty="0" smtClean="0">
                <a:solidFill>
                  <a:srgbClr val="00B050"/>
                </a:solidFill>
              </a:rPr>
              <a:t>PRS-RSRP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r>
              <a:rPr lang="en-US" altLang="zh-CN" sz="2400" dirty="0" smtClean="0">
                <a:solidFill>
                  <a:srgbClr val="00B050"/>
                </a:solidFill>
              </a:rPr>
              <a:t>Measurement </a:t>
            </a:r>
            <a:r>
              <a:rPr lang="en-US" altLang="zh-CN" sz="2400" dirty="0">
                <a:solidFill>
                  <a:srgbClr val="00B050"/>
                </a:solidFill>
              </a:rPr>
              <a:t>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SRS/PRS being in same band</a:t>
            </a:r>
          </a:p>
          <a:p>
            <a:pPr lvl="1"/>
            <a:r>
              <a:rPr lang="en-US" altLang="zh-CN" sz="2500" dirty="0" smtClean="0">
                <a:solidFill>
                  <a:srgbClr val="00B050"/>
                </a:solidFill>
              </a:rPr>
              <a:t>Option 2: </a:t>
            </a:r>
            <a:r>
              <a:rPr lang="en-US" altLang="zh-CN" sz="2500" dirty="0">
                <a:solidFill>
                  <a:srgbClr val="00B050"/>
                </a:solidFill>
              </a:rPr>
              <a:t>Basic requirements for UE Rx-</a:t>
            </a:r>
            <a:r>
              <a:rPr lang="en-US" altLang="zh-CN" sz="2500" dirty="0" err="1">
                <a:solidFill>
                  <a:srgbClr val="00B050"/>
                </a:solidFill>
              </a:rPr>
              <a:t>Tx</a:t>
            </a:r>
            <a:r>
              <a:rPr lang="en-US" altLang="zh-CN" sz="2500" dirty="0">
                <a:solidFill>
                  <a:srgbClr val="00B050"/>
                </a:solidFill>
              </a:rPr>
              <a:t> time difference measurements shall be based on the assumption that positioning SRS resources are in the same band as PRS frequency layer</a:t>
            </a:r>
            <a:endParaRPr lang="zh-CN" altLang="zh-CN" sz="2500" dirty="0">
              <a:solidFill>
                <a:srgbClr val="00B050"/>
              </a:solidFill>
            </a:endParaRPr>
          </a:p>
          <a:p>
            <a:pPr lvl="1"/>
            <a:endParaRPr lang="en-US" altLang="zh-CN" sz="2000" dirty="0">
              <a:solidFill>
                <a:srgbClr val="7030A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767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</p:spPr>
            <p:txBody>
              <a:bodyPr>
                <a:normAutofit/>
              </a:bodyPr>
              <a:lstStyle/>
              <a:p>
                <a:r>
                  <a:rPr lang="en-GB" altLang="zh-CN" dirty="0">
                    <a:solidFill>
                      <a:srgbClr val="FF0000"/>
                    </a:solidFill>
                  </a:rPr>
                  <a:t>Open issues to be discussed at </a:t>
                </a:r>
                <a:r>
                  <a:rPr lang="en-GB" altLang="zh-CN" dirty="0" smtClean="0">
                    <a:solidFill>
                      <a:srgbClr val="FF0000"/>
                    </a:solidFill>
                  </a:rPr>
                  <a:t>RAN4#98-e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periodicity should be accounted in measurement period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1: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No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2: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Yes,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UERxTx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altLang="zh-CN" sz="2000" dirty="0" smtClean="0">
                    <a:solidFill>
                      <a:srgbClr val="FF0000"/>
                    </a:solidFill>
                  </a:rPr>
                  <a:t> can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be extended if the SRS periodicity is longer than </a:t>
                </a:r>
                <a:r>
                  <a:rPr lang="en-GB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PRS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GB" altLang="zh-CN" sz="2000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zh-CN" altLang="zh-CN" sz="2000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 smtClean="0">
                    <a:solidFill>
                      <a:srgbClr val="FF0000"/>
                    </a:solidFill>
                  </a:rPr>
                  <a:t>Whether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SRS dropping should be accounted in measurement period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1: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No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3b: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UE is allowed to extend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measurement period (clarified in the requirements), but the exact value is not specified.</a:t>
                </a:r>
              </a:p>
              <a:p>
                <a:pPr lvl="2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3c: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requirements apply, regardless of how many SRS are dropped</a:t>
                </a:r>
                <a:r>
                  <a:rPr lang="en-US" altLang="zh-CN" sz="2000" dirty="0" smtClean="0">
                    <a:solidFill>
                      <a:srgbClr val="FF0000"/>
                    </a:solidFill>
                  </a:rPr>
                  <a:t>.</a:t>
                </a:r>
                <a:endParaRPr lang="zh-CN" altLang="zh-CN" sz="20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  <a:blipFill rotWithShape="0">
                <a:blip r:embed="rId2"/>
                <a:stretch>
                  <a:fillRect l="-1704" t="-1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</a:t>
            </a:r>
            <a:r>
              <a:rPr lang="en-US" altLang="zh-CN" sz="3200" dirty="0" smtClean="0"/>
              <a:t>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983" y="1340768"/>
            <a:ext cx="8229600" cy="5544616"/>
          </a:xfrm>
        </p:spPr>
        <p:txBody>
          <a:bodyPr>
            <a:normAutofit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</a:t>
            </a:r>
            <a:r>
              <a:rPr lang="en-GB" altLang="zh-CN" dirty="0" smtClean="0">
                <a:solidFill>
                  <a:srgbClr val="FF0000"/>
                </a:solidFill>
              </a:rPr>
              <a:t>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SRS/PRS proximity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1: </a:t>
            </a:r>
            <a:r>
              <a:rPr lang="en-US" altLang="zh-CN" sz="2000" dirty="0">
                <a:solidFill>
                  <a:srgbClr val="FF0000"/>
                </a:solidFill>
              </a:rPr>
              <a:t>The measurement requirements are applicable only if any SRS transmission is within [-X, X] </a:t>
            </a:r>
            <a:r>
              <a:rPr lang="en-US" altLang="zh-CN" sz="2000" dirty="0" err="1">
                <a:solidFill>
                  <a:srgbClr val="FF0000"/>
                </a:solidFill>
              </a:rPr>
              <a:t>msec</a:t>
            </a:r>
            <a:r>
              <a:rPr lang="en-US" altLang="zh-CN" sz="2000" dirty="0">
                <a:solidFill>
                  <a:srgbClr val="FF0000"/>
                </a:solidFill>
              </a:rPr>
              <a:t> of at least one DL PRS resource of each of the TRPs in the assistance data. Accuracy requirements is independent of PRS and SRS separation. </a:t>
            </a:r>
          </a:p>
          <a:p>
            <a:pPr lvl="3"/>
            <a:r>
              <a:rPr lang="en-US" altLang="zh-CN" sz="1600" dirty="0" smtClean="0">
                <a:solidFill>
                  <a:srgbClr val="FF0000"/>
                </a:solidFill>
              </a:rPr>
              <a:t>Option 1a: </a:t>
            </a:r>
            <a:r>
              <a:rPr lang="en-US" altLang="zh-CN" sz="1600" dirty="0">
                <a:solidFill>
                  <a:srgbClr val="FF0000"/>
                </a:solidFill>
              </a:rPr>
              <a:t>X=50ms</a:t>
            </a:r>
          </a:p>
          <a:p>
            <a:pPr lvl="3"/>
            <a:r>
              <a:rPr lang="en-US" altLang="zh-CN" sz="1600" dirty="0" smtClean="0">
                <a:solidFill>
                  <a:srgbClr val="FF0000"/>
                </a:solidFill>
              </a:rPr>
              <a:t>Option 1b: </a:t>
            </a:r>
            <a:r>
              <a:rPr lang="en-US" altLang="zh-CN" sz="1600" dirty="0">
                <a:solidFill>
                  <a:srgbClr val="FF0000"/>
                </a:solidFill>
              </a:rPr>
              <a:t>X=160ms</a:t>
            </a:r>
          </a:p>
          <a:p>
            <a:pPr lvl="3"/>
            <a:r>
              <a:rPr lang="en-US" altLang="zh-CN" sz="1600" dirty="0" smtClean="0">
                <a:solidFill>
                  <a:srgbClr val="FF0000"/>
                </a:solidFill>
              </a:rPr>
              <a:t>Option 1c: X=25ms</a:t>
            </a:r>
          </a:p>
          <a:p>
            <a:pPr lvl="3"/>
            <a:r>
              <a:rPr lang="en-US" altLang="zh-CN" sz="1600" dirty="0" smtClean="0">
                <a:solidFill>
                  <a:srgbClr val="FF0000"/>
                </a:solidFill>
              </a:rPr>
              <a:t>Option 1d: X=80ms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2: </a:t>
            </a:r>
            <a:r>
              <a:rPr lang="en-US" altLang="zh-CN" sz="2000" dirty="0">
                <a:solidFill>
                  <a:srgbClr val="FF0000"/>
                </a:solidFill>
              </a:rPr>
              <a:t>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regardless of the time separation between SRS and PRS (LTE approach)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Option 3: </a:t>
            </a:r>
            <a:r>
              <a:rPr lang="en-US" altLang="zh-CN" sz="2000" dirty="0">
                <a:solidFill>
                  <a:srgbClr val="FF0000"/>
                </a:solidFill>
              </a:rPr>
              <a:t>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provided MIN(</a:t>
            </a:r>
            <a:r>
              <a:rPr lang="en-US" altLang="zh-CN" sz="2000" dirty="0" err="1">
                <a:solidFill>
                  <a:srgbClr val="FF0000"/>
                </a:solidFill>
              </a:rPr>
              <a:t>Tsrs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Tprs</a:t>
            </a:r>
            <a:r>
              <a:rPr lang="en-US" altLang="zh-CN" sz="2000" dirty="0">
                <a:solidFill>
                  <a:srgbClr val="FF0000"/>
                </a:solidFill>
              </a:rPr>
              <a:t>) ≤ 2*X; X = FFS (we can accept X = 160 </a:t>
            </a:r>
            <a:r>
              <a:rPr lang="en-US" altLang="zh-CN" sz="2000" dirty="0" err="1">
                <a:solidFill>
                  <a:srgbClr val="FF0000"/>
                </a:solidFill>
              </a:rPr>
              <a:t>ms</a:t>
            </a:r>
            <a:r>
              <a:rPr lang="en-US" altLang="zh-CN" sz="2000" dirty="0" smtClean="0">
                <a:solidFill>
                  <a:srgbClr val="FF0000"/>
                </a:solidFill>
              </a:rPr>
              <a:t>).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6125</TotalTime>
  <Words>1648</Words>
  <Application>Microsoft Office PowerPoint</Application>
  <PresentationFormat>全屏显示(4:3)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宋体</vt:lpstr>
      <vt:lpstr>Arial</vt:lpstr>
      <vt:lpstr>Calibri</vt:lpstr>
      <vt:lpstr>Cambria Math</vt:lpstr>
      <vt:lpstr>Times New Roman</vt:lpstr>
      <vt:lpstr>Office 主题</vt:lpstr>
      <vt:lpstr>3GPP TSG-RAN WG4 Meeting #97-e Electronic Meeting, 2–  13 Nov, 2020</vt:lpstr>
      <vt:lpstr>Measurement period for RSTD (1)</vt:lpstr>
      <vt:lpstr>Measurement period for RSTD (2)</vt:lpstr>
      <vt:lpstr>Measurement period for RSTD (3)</vt:lpstr>
      <vt:lpstr>Measurement period for RSTD (4)</vt:lpstr>
      <vt:lpstr>Measurement period for PRS-RSRP (1)</vt:lpstr>
      <vt:lpstr>Measurement period for UE Rx-Tx time difference (1)</vt:lpstr>
      <vt:lpstr>Measurement period for UE Rx-Tx time difference (2)</vt:lpstr>
      <vt:lpstr>Measurement period for UE Rx-Tx time difference (3)</vt:lpstr>
      <vt:lpstr>Measurement period for UE Rx-Tx time difference (4)</vt:lpstr>
      <vt:lpstr>Measurement period for UE Rx-Tx time difference (5)</vt:lpstr>
      <vt:lpstr>Measurement capability</vt:lpstr>
      <vt:lpstr>CSSF when configured with PRS measurement (1)</vt:lpstr>
      <vt:lpstr>CSSF when configured with PRS measurement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320</cp:revision>
  <dcterms:created xsi:type="dcterms:W3CDTF">2016-01-12T08:39:50Z</dcterms:created>
  <dcterms:modified xsi:type="dcterms:W3CDTF">2020-11-13T04:09:00Z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(3)9ZLLB6hZbDJvYVNH/HCShod1+j89gJEtWdeXBXZayUTalXCcKQNWEvwqEEdxZMkgcqXwlpq1
Ph4qTVhoM2Dyp6aPPjAUUmin3gH0jEazLa1NlmHKT6YLxl2HR6TtDClk8haG3B7KsjxEy1Mf
EPgGjrJyy1xMMNeMBl05U9fgtEjrjhuzZGiNz2X4/XGrX9K9aqzdOzGENN19uVCKMiQCK1gi
mOYGZ65mb5++XnssAc</vt:lpwstr>
  </property>
  <property fmtid="{D5CDD505-2E9C-101B-9397-08002B2CF9AE}" pid="3" name="_2015_ms_pID_7253431">
    <vt:lpwstr>KfY8ExLSEFCqwQRfszbGXg6xBLQ4V3RMhS1rsPVZyiIm2oRiDSA0CI
yEhYtxEh/ZoevX+CmexQMrpQ/i52xInS7/9KEN1bikxgrhUFoz84UWhY9e9DJj3SQyw0vLGT
4NfOwZpCR27MEWqnKKh7UPTjbCW44CA+xCEVrwYvizByGdYy4XRqgxFXd0QaErOnMykvqpLh
dWst3f6EdvVxbILKC36d99m0+u+2SEwblYje</vt:lpwstr>
  </property>
  <property fmtid="{D5CDD505-2E9C-101B-9397-08002B2CF9AE}" pid="4" name="_2015_ms_pID_7253432">
    <vt:lpwstr>D/MyxfIHPmn5KU22v54f0NEtCP3Fn3TpcOQf
gAoFKs7sNwm1nKt1W2Bosq4dB3HzbjZKN5ttDHBV1HtvnsG6daY=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1597927634</vt:lpwstr>
  </property>
</Properties>
</file>