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2" r:id="rId6"/>
    <p:sldId id="313" r:id="rId7"/>
    <p:sldId id="324" r:id="rId8"/>
    <p:sldId id="320" r:id="rId9"/>
    <p:sldId id="321" r:id="rId10"/>
    <p:sldId id="312" r:id="rId11"/>
    <p:sldId id="314" r:id="rId12"/>
    <p:sldId id="325" r:id="rId13"/>
    <p:sldId id="318" r:id="rId14"/>
    <p:sldId id="326" r:id="rId15"/>
    <p:sldId id="315" r:id="rId16"/>
    <p:sldId id="327" r:id="rId17"/>
    <p:sldId id="323" r:id="rId1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B110C47F-6B89-4DF5-8EBB-9C96B35D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4E8F973-A40D-4E10-959A-6C3F2DA6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E5CD3E8-B9CB-48D0-B62C-97CB63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74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CF88EC4-3500-42F3-A844-36626FA8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03CE3B2-3742-4133-80E3-7DC0EDB4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BDE4CE46-C667-4988-B6F7-3212A494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3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98BE700-990F-42F3-89F9-184040EF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ABBB8A06-2E51-49FC-975A-3AB0711A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5FB5C3BE-9303-4B29-8F4F-F5EE9243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3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EE48FF52-939E-4FDE-87E5-385503F5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BE5B6FFF-79BC-41BB-9B5E-C8C94A49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E326A589-0B22-49E2-8782-C645123F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0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F1D4CDA8-2757-48C2-95F0-1D5190EF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6A75B80-ECA5-4777-BA5C-69790BBD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4B69A2F5-5FF9-44D8-8E08-3889E92E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36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xmlns="" id="{55AFB8B6-6228-4341-BDE0-92DEF6B5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xmlns="" id="{6650B4C7-FA69-4214-B683-DF6ABDC9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xmlns="" id="{6CE33585-FC11-4D5C-9A97-D6B5BFD8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2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xmlns="" id="{1C9E93F1-9619-43E0-9EE8-E5521007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xmlns="" id="{EC13D8FA-7E85-488D-B3DA-83DB7425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xmlns="" id="{C3304DE7-FB67-4CD9-B5E2-25561BB1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xmlns="" id="{D0626586-46C0-435B-B20D-98DBFA92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xmlns="" id="{7553E3D6-B8B3-4926-A44B-53660BA1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xmlns="" id="{FAF66CFC-A553-426E-9CBE-D346BF9A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4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xmlns="" id="{6412B74E-AC65-4E7B-A77C-BD3FEEB4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xmlns="" id="{6E1A172B-B8C2-4CF6-BC3A-0387B0A2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xmlns="" id="{E726501F-26A6-4DFC-9D66-493D37A0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50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xmlns="" id="{335B0C30-19E8-4A46-A2B1-DAC1D4CB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xmlns="" id="{C37BC43F-9A76-4E8F-B72C-230F3DD1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xmlns="" id="{CAECBE87-3337-4369-B99D-ABBCE7C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xmlns="" id="{4026F3CC-DE42-440B-9438-85661B0E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xmlns="" id="{FB276A53-61D0-4C42-A886-27AB1244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xmlns="" id="{2E0B979F-84E2-48CA-94C0-728A7C79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xmlns="" id="{C6067352-EBC0-4314-B2F7-BD78E16AEB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xmlns="" id="{68E4C134-0C2B-4F63-8C8B-E141694A2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ACB4897F-276A-4AA1-A7E7-F999F7143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pPr>
                <a:defRPr/>
              </a:pPr>
              <a:t>2020/11/13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4D1F7188-AA10-4EB5-B408-0CA61450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A52AF63E-D503-40C0-AB0B-693F3375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>
            <a:extLst>
              <a:ext uri="{FF2B5EF4-FFF2-40B4-BE49-F238E27FC236}">
                <a16:creationId xmlns:a16="http://schemas.microsoft.com/office/drawing/2014/main" xmlns="" id="{B4E3CC63-70F9-46A6-91D9-ABDCD9CE0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825" y="188913"/>
            <a:ext cx="5616575" cy="1470025"/>
          </a:xfrm>
        </p:spPr>
        <p:txBody>
          <a:bodyPr/>
          <a:lstStyle/>
          <a:p>
            <a:pPr algn="l" eaLnBrk="1" hangingPunct="1"/>
            <a:r>
              <a:rPr lang="en-GB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3GPP TSG-RAN WG4 Meeting #</a:t>
            </a:r>
            <a:r>
              <a:rPr lang="en-GB" altLang="zh-CN" sz="18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97</a:t>
            </a:r>
            <a:r>
              <a:rPr lang="en-US" altLang="zh-CN" sz="18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-e</a:t>
            </a: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/>
            </a:r>
            <a:b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Electronic Meeting, </a:t>
            </a:r>
            <a:r>
              <a:rPr lang="en-US" altLang="zh-CN" sz="18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2–  13 Nov, </a:t>
            </a: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2020</a:t>
            </a:r>
          </a:p>
        </p:txBody>
      </p:sp>
      <p:sp>
        <p:nvSpPr>
          <p:cNvPr id="2051" name="副标题 2">
            <a:extLst>
              <a:ext uri="{FF2B5EF4-FFF2-40B4-BE49-F238E27FC236}">
                <a16:creationId xmlns:a16="http://schemas.microsoft.com/office/drawing/2014/main" xmlns="" id="{732DF2D5-9D9A-4862-9C8A-32972539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640" y="4725144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</a:rPr>
              <a:t>Huawei, </a:t>
            </a:r>
            <a:r>
              <a:rPr lang="en-US" altLang="zh-CN" dirty="0" err="1">
                <a:solidFill>
                  <a:schemeClr val="tx1"/>
                </a:solidFill>
              </a:rPr>
              <a:t>HiSilicon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52" name="TextBox 3">
            <a:extLst>
              <a:ext uri="{FF2B5EF4-FFF2-40B4-BE49-F238E27FC236}">
                <a16:creationId xmlns:a16="http://schemas.microsoft.com/office/drawing/2014/main" xmlns="" id="{52CDA161-FCDD-40C1-983C-4E86B038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420938"/>
            <a:ext cx="864076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4400"/>
              <a:t>WF on UE PRS measurement requirements</a:t>
            </a:r>
            <a:endParaRPr lang="zh-CN" altLang="en-US" sz="4400" dirty="0">
              <a:latin typeface="Calibri" panose="020F0502020204030204" pitchFamily="34" charset="0"/>
            </a:endParaRPr>
          </a:p>
        </p:txBody>
      </p:sp>
      <p:sp>
        <p:nvSpPr>
          <p:cNvPr id="2053" name="TextBox 4">
            <a:extLst>
              <a:ext uri="{FF2B5EF4-FFF2-40B4-BE49-F238E27FC236}">
                <a16:creationId xmlns:a16="http://schemas.microsoft.com/office/drawing/2014/main" xmlns="" id="{C98DB138-7BC0-49B7-8DBA-0325C5B1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6296" y="554593"/>
            <a:ext cx="1511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GB" altLang="zh-CN" dirty="0" smtClean="0"/>
              <a:t>R4-201</a:t>
            </a:r>
            <a:r>
              <a:rPr lang="en-US" altLang="zh-CN" dirty="0" smtClean="0"/>
              <a:t>7372</a:t>
            </a:r>
            <a:endParaRPr lang="zh-CN" altLang="en-US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</a:t>
            </a:r>
            <a:r>
              <a:rPr lang="en-US" altLang="zh-CN" sz="3200" dirty="0" smtClean="0"/>
              <a:t>(4)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453612"/>
            <a:ext cx="8229600" cy="5141168"/>
          </a:xfrm>
        </p:spPr>
        <p:txBody>
          <a:bodyPr>
            <a:normAutofit fontScale="92500" lnSpcReduction="20000"/>
          </a:bodyPr>
          <a:lstStyle/>
          <a:p>
            <a:r>
              <a:rPr lang="en-GB" altLang="zh-CN" dirty="0">
                <a:solidFill>
                  <a:srgbClr val="FF0000"/>
                </a:solidFill>
              </a:rPr>
              <a:t>Open issues to be discussed at </a:t>
            </a:r>
            <a:r>
              <a:rPr lang="en-GB" altLang="zh-CN" dirty="0" smtClean="0">
                <a:solidFill>
                  <a:srgbClr val="FF0000"/>
                </a:solidFill>
              </a:rPr>
              <a:t>RAN4#98-e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 smtClean="0">
                <a:solidFill>
                  <a:srgbClr val="FF0000"/>
                </a:solidFill>
              </a:rPr>
              <a:t>Measurement period in case of TA change (due to TA command)</a:t>
            </a: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Option 1: </a:t>
            </a:r>
            <a:r>
              <a:rPr lang="en-US" altLang="zh-CN" sz="2000" dirty="0">
                <a:solidFill>
                  <a:srgbClr val="FF0000"/>
                </a:solidFill>
              </a:rPr>
              <a:t>UE should continue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(existing requirements are applicable)</a:t>
            </a: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Option 2a: </a:t>
            </a:r>
            <a:r>
              <a:rPr lang="en-US" altLang="zh-CN" sz="2000" dirty="0">
                <a:solidFill>
                  <a:srgbClr val="FF0000"/>
                </a:solidFill>
              </a:rPr>
              <a:t>UE shall discard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if the uplink transmission timing (autonomous or based on network-configured TA) changes during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period</a:t>
            </a: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Option 2b: </a:t>
            </a:r>
            <a:r>
              <a:rPr lang="en-US" altLang="zh-CN" sz="2000" dirty="0">
                <a:solidFill>
                  <a:srgbClr val="FF0000"/>
                </a:solidFill>
              </a:rPr>
              <a:t>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requirements are not applicable if TA change is received during the measurement period</a:t>
            </a:r>
            <a:r>
              <a:rPr lang="en-US" altLang="zh-CN" sz="2000" dirty="0" smtClean="0">
                <a:solidFill>
                  <a:srgbClr val="FF0000"/>
                </a:solidFill>
              </a:rPr>
              <a:t>.</a:t>
            </a:r>
            <a:endParaRPr lang="zh-CN" altLang="zh-CN" sz="2000" dirty="0" smtClean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 smtClean="0">
                <a:solidFill>
                  <a:srgbClr val="FF0000"/>
                </a:solidFill>
              </a:rPr>
              <a:t>Measurement </a:t>
            </a:r>
            <a:r>
              <a:rPr lang="en-US" altLang="zh-CN" sz="2400" dirty="0">
                <a:solidFill>
                  <a:srgbClr val="FF0000"/>
                </a:solidFill>
              </a:rPr>
              <a:t>period in case of TA change (due to UE autonomous adjustment)</a:t>
            </a: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Option 1: </a:t>
            </a:r>
            <a:r>
              <a:rPr lang="en-US" altLang="zh-CN" sz="2000" dirty="0">
                <a:solidFill>
                  <a:srgbClr val="FF0000"/>
                </a:solidFill>
              </a:rPr>
              <a:t>UE should continue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(existing requirements are applicable)</a:t>
            </a: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Option 2: </a:t>
            </a:r>
            <a:r>
              <a:rPr lang="en-US" altLang="zh-CN" sz="2000" dirty="0">
                <a:solidFill>
                  <a:srgbClr val="FF0000"/>
                </a:solidFill>
              </a:rPr>
              <a:t>UE shall discard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if the uplink transmission timing (autonomous or based on network-configured TA) changes during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period</a:t>
            </a: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Option 3: </a:t>
            </a:r>
            <a:r>
              <a:rPr lang="en-US" altLang="zh-CN" sz="2000" dirty="0">
                <a:solidFill>
                  <a:srgbClr val="FF0000"/>
                </a:solidFill>
              </a:rPr>
              <a:t>follow the same conclusion from sub-topic 3-10</a:t>
            </a:r>
            <a:r>
              <a:rPr lang="en-US" altLang="zh-CN" sz="2000" dirty="0" smtClean="0">
                <a:solidFill>
                  <a:srgbClr val="FF0000"/>
                </a:solidFill>
              </a:rPr>
              <a:t>.</a:t>
            </a:r>
            <a:endParaRPr lang="zh-CN" altLang="zh-CN" sz="2000" dirty="0" smtClean="0">
              <a:solidFill>
                <a:srgbClr val="FF0000"/>
              </a:solidFill>
            </a:endParaRPr>
          </a:p>
          <a:p>
            <a:pPr lvl="2"/>
            <a:endParaRPr lang="en-US" altLang="zh-CN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7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</a:t>
            </a:r>
            <a:r>
              <a:rPr lang="en-US" altLang="zh-CN" sz="3200" dirty="0" smtClean="0"/>
              <a:t>(5)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453612"/>
            <a:ext cx="8229600" cy="5141168"/>
          </a:xfrm>
        </p:spPr>
        <p:txBody>
          <a:bodyPr>
            <a:normAutofit fontScale="92500" lnSpcReduction="10000"/>
          </a:bodyPr>
          <a:lstStyle/>
          <a:p>
            <a:r>
              <a:rPr lang="en-GB" altLang="zh-CN" dirty="0">
                <a:solidFill>
                  <a:srgbClr val="FF0000"/>
                </a:solidFill>
              </a:rPr>
              <a:t>Open issues to be discussed at </a:t>
            </a:r>
            <a:r>
              <a:rPr lang="en-GB" altLang="zh-CN" dirty="0" smtClean="0">
                <a:solidFill>
                  <a:srgbClr val="FF0000"/>
                </a:solidFill>
              </a:rPr>
              <a:t>RAN4#98-e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 smtClean="0">
                <a:solidFill>
                  <a:srgbClr val="FF0000"/>
                </a:solidFill>
              </a:rPr>
              <a:t>Measurement period in </a:t>
            </a:r>
            <a:r>
              <a:rPr lang="en-US" altLang="zh-CN" sz="2400" dirty="0">
                <a:solidFill>
                  <a:srgbClr val="FF0000"/>
                </a:solidFill>
              </a:rPr>
              <a:t>case of </a:t>
            </a:r>
            <a:r>
              <a:rPr lang="en-US" altLang="zh-CN" sz="2400" dirty="0" err="1">
                <a:solidFill>
                  <a:srgbClr val="FF0000"/>
                </a:solidFill>
              </a:rPr>
              <a:t>N</a:t>
            </a:r>
            <a:r>
              <a:rPr lang="en-US" altLang="zh-CN" sz="2400" baseline="-25000" dirty="0" err="1">
                <a:solidFill>
                  <a:srgbClr val="FF0000"/>
                </a:solidFill>
              </a:rPr>
              <a:t>TA_offset</a:t>
            </a:r>
            <a:r>
              <a:rPr lang="en-US" altLang="zh-CN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 smtClean="0">
                <a:solidFill>
                  <a:srgbClr val="FF0000"/>
                </a:solidFill>
              </a:rPr>
              <a:t>change</a:t>
            </a: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Option 1: </a:t>
            </a:r>
            <a:r>
              <a:rPr lang="en-US" altLang="zh-CN" sz="2000" dirty="0">
                <a:solidFill>
                  <a:srgbClr val="FF0000"/>
                </a:solidFill>
              </a:rPr>
              <a:t>No need to clarify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requirements in case of </a:t>
            </a:r>
            <a:r>
              <a:rPr lang="en-US" altLang="zh-CN" sz="2000" dirty="0" err="1">
                <a:solidFill>
                  <a:srgbClr val="FF0000"/>
                </a:solidFill>
              </a:rPr>
              <a:t>N</a:t>
            </a:r>
            <a:r>
              <a:rPr lang="en-US" altLang="zh-CN" sz="2000" baseline="-25000" dirty="0" err="1">
                <a:solidFill>
                  <a:srgbClr val="FF0000"/>
                </a:solidFill>
              </a:rPr>
              <a:t>TA_offset</a:t>
            </a:r>
            <a:r>
              <a:rPr lang="en-US" altLang="zh-CN" sz="2000" dirty="0" smtClean="0">
                <a:solidFill>
                  <a:srgbClr val="FF0000"/>
                </a:solidFill>
              </a:rPr>
              <a:t> </a:t>
            </a:r>
            <a:r>
              <a:rPr lang="en-US" altLang="zh-CN" sz="2000" dirty="0">
                <a:solidFill>
                  <a:srgbClr val="FF0000"/>
                </a:solidFill>
              </a:rPr>
              <a:t>change</a:t>
            </a: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Option 2: </a:t>
            </a:r>
            <a:r>
              <a:rPr lang="en-US" altLang="zh-CN" sz="2000" dirty="0">
                <a:solidFill>
                  <a:srgbClr val="FF0000"/>
                </a:solidFill>
              </a:rPr>
              <a:t>It is clarified in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requirements (section 9.9.4 in TS 38.133) that the UE shall discard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measurement if the </a:t>
            </a:r>
            <a:r>
              <a:rPr lang="en-US" altLang="zh-CN" sz="2000" dirty="0" err="1">
                <a:solidFill>
                  <a:srgbClr val="FF0000"/>
                </a:solidFill>
              </a:rPr>
              <a:t>N</a:t>
            </a:r>
            <a:r>
              <a:rPr lang="en-US" altLang="zh-CN" sz="2000" baseline="-25000" dirty="0" err="1">
                <a:solidFill>
                  <a:srgbClr val="FF0000"/>
                </a:solidFill>
              </a:rPr>
              <a:t>TA_offset</a:t>
            </a:r>
            <a:r>
              <a:rPr lang="en-US" altLang="zh-CN" sz="2000" dirty="0" smtClean="0">
                <a:solidFill>
                  <a:srgbClr val="FF0000"/>
                </a:solidFill>
              </a:rPr>
              <a:t> </a:t>
            </a:r>
            <a:r>
              <a:rPr lang="en-US" altLang="zh-CN" sz="2000" dirty="0">
                <a:solidFill>
                  <a:srgbClr val="FF0000"/>
                </a:solidFill>
              </a:rPr>
              <a:t>changes during the measurement period</a:t>
            </a:r>
            <a:r>
              <a:rPr lang="en-US" altLang="zh-CN" sz="2000" dirty="0" smtClean="0">
                <a:solidFill>
                  <a:srgbClr val="FF0000"/>
                </a:solidFill>
              </a:rPr>
              <a:t>.</a:t>
            </a:r>
            <a:endParaRPr lang="en-US" altLang="zh-CN" sz="2000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>
                <a:solidFill>
                  <a:srgbClr val="FF0000"/>
                </a:solidFill>
              </a:rPr>
              <a:t>UE Rx-</a:t>
            </a:r>
            <a:r>
              <a:rPr lang="en-US" altLang="zh-CN" sz="2400" dirty="0" err="1">
                <a:solidFill>
                  <a:srgbClr val="FF0000"/>
                </a:solidFill>
              </a:rPr>
              <a:t>Tx</a:t>
            </a:r>
            <a:r>
              <a:rPr lang="en-US" altLang="zh-CN" sz="2400" dirty="0">
                <a:solidFill>
                  <a:srgbClr val="FF0000"/>
                </a:solidFill>
              </a:rPr>
              <a:t> at cell </a:t>
            </a:r>
            <a:r>
              <a:rPr lang="en-US" altLang="zh-CN" sz="2400" dirty="0" smtClean="0">
                <a:solidFill>
                  <a:srgbClr val="FF0000"/>
                </a:solidFill>
              </a:rPr>
              <a:t>change</a:t>
            </a:r>
            <a:endParaRPr lang="en-US" altLang="zh-CN" sz="2400" dirty="0">
              <a:solidFill>
                <a:srgbClr val="FF0000"/>
              </a:solidFill>
            </a:endParaRP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Option 1: </a:t>
            </a:r>
            <a:r>
              <a:rPr lang="en-US" altLang="zh-CN" sz="2000" dirty="0">
                <a:solidFill>
                  <a:srgbClr val="FF0000"/>
                </a:solidFill>
              </a:rPr>
              <a:t>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is restarted if the serving cell (</a:t>
            </a:r>
            <a:r>
              <a:rPr lang="en-US" altLang="zh-CN" sz="2000" dirty="0" err="1">
                <a:solidFill>
                  <a:srgbClr val="FF0000"/>
                </a:solidFill>
              </a:rPr>
              <a:t>PCell</a:t>
            </a:r>
            <a:r>
              <a:rPr lang="en-US" altLang="zh-CN" sz="2000" dirty="0">
                <a:solidFill>
                  <a:srgbClr val="FF0000"/>
                </a:solidFill>
              </a:rPr>
              <a:t>, </a:t>
            </a:r>
            <a:r>
              <a:rPr lang="en-US" altLang="zh-CN" sz="2000" dirty="0" err="1">
                <a:solidFill>
                  <a:srgbClr val="FF0000"/>
                </a:solidFill>
              </a:rPr>
              <a:t>PSCell</a:t>
            </a:r>
            <a:r>
              <a:rPr lang="en-US" altLang="zh-CN" sz="2000" dirty="0">
                <a:solidFill>
                  <a:srgbClr val="FF0000"/>
                </a:solidFill>
              </a:rPr>
              <a:t>, or </a:t>
            </a:r>
            <a:r>
              <a:rPr lang="en-US" altLang="zh-CN" sz="2000" dirty="0" err="1">
                <a:solidFill>
                  <a:srgbClr val="FF0000"/>
                </a:solidFill>
              </a:rPr>
              <a:t>SCell</a:t>
            </a:r>
            <a:r>
              <a:rPr lang="en-US" altLang="zh-CN" sz="2000" dirty="0">
                <a:solidFill>
                  <a:srgbClr val="FF0000"/>
                </a:solidFill>
              </a:rPr>
              <a:t>) configured with the SRS for positioning changes during the measurement period. In this case, the UE shall restart the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after the SRS reconfiguration on the target cell is complete. Otherwise, the UE shall continue the on-going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time difference measurement after the serving cell change</a:t>
            </a: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Other options not precluded</a:t>
            </a:r>
          </a:p>
          <a:p>
            <a:pPr lvl="2"/>
            <a:endParaRPr lang="en-US" altLang="zh-CN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49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</a:t>
            </a:r>
            <a:r>
              <a:rPr lang="en-US" altLang="zh-CN" sz="3200" dirty="0" smtClean="0"/>
              <a:t>capability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</a:t>
            </a:r>
            <a:r>
              <a:rPr lang="en-GB" altLang="zh-CN" sz="2400" dirty="0" smtClean="0">
                <a:solidFill>
                  <a:srgbClr val="FF0000"/>
                </a:solidFill>
              </a:rPr>
              <a:t>RAN4#98-e</a:t>
            </a:r>
          </a:p>
          <a:p>
            <a:pPr lvl="1"/>
            <a:r>
              <a:rPr lang="en-GB" altLang="zh-CN" sz="2000" dirty="0" smtClean="0">
                <a:solidFill>
                  <a:srgbClr val="FF0000"/>
                </a:solidFill>
              </a:rPr>
              <a:t>Applicability conditions related to measurement capability </a:t>
            </a:r>
            <a:endParaRPr lang="en-US" altLang="zh-CN" sz="2000" dirty="0">
              <a:solidFill>
                <a:srgbClr val="FF0000"/>
              </a:solidFill>
            </a:endParaRP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1: </a:t>
            </a:r>
            <a:r>
              <a:rPr lang="en-US" altLang="zh-CN" sz="1600" dirty="0">
                <a:solidFill>
                  <a:srgbClr val="FF0000"/>
                </a:solidFill>
              </a:rPr>
              <a:t>The measurement requirements do not apply for a PRS resource, if time span of the PRS resource instance is greater than UE reported capability N.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2: </a:t>
            </a:r>
            <a:r>
              <a:rPr lang="en-US" altLang="zh-CN" sz="1600" dirty="0">
                <a:solidFill>
                  <a:srgbClr val="FF0000"/>
                </a:solidFill>
              </a:rPr>
              <a:t>The measurement requirements do not apply for a PRS resource, if the time span of a DL PRS resource instance is greater than the configured measurement gap length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3: </a:t>
            </a:r>
            <a:r>
              <a:rPr lang="en-US" altLang="zh-CN" sz="1600" dirty="0">
                <a:solidFill>
                  <a:srgbClr val="FF0000"/>
                </a:solidFill>
              </a:rPr>
              <a:t>The measurement requirements do not apply for a PRS resource, if the PRS resource is across two sampling duration of N within duration </a:t>
            </a:r>
            <a:r>
              <a:rPr lang="en-US" altLang="zh-CN" sz="1600" dirty="0" err="1">
                <a:solidFill>
                  <a:srgbClr val="FF0000"/>
                </a:solidFill>
              </a:rPr>
              <a:t>Lprs</a:t>
            </a:r>
            <a:r>
              <a:rPr lang="en-US" altLang="zh-CN" sz="1600" dirty="0">
                <a:solidFill>
                  <a:srgbClr val="FF0000"/>
                </a:solidFill>
              </a:rPr>
              <a:t> 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4: none of option 1~3 is needed. It’s already clear from 38.133 that the measurements are performed within the UE capability.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Note: option 1~3 are not exclusive with each other</a:t>
            </a:r>
            <a:endParaRPr lang="en-US" altLang="zh-CN" sz="1600" dirty="0">
              <a:solidFill>
                <a:srgbClr val="FF0000"/>
              </a:solidFill>
            </a:endParaRPr>
          </a:p>
          <a:p>
            <a:pPr lvl="1"/>
            <a:endParaRPr lang="en-US" altLang="zh-CN" sz="2000" dirty="0" smtClean="0">
              <a:solidFill>
                <a:srgbClr val="FF0000"/>
              </a:solidFill>
            </a:endParaRPr>
          </a:p>
          <a:p>
            <a:endParaRPr lang="en-US" altLang="zh-CN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25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r>
              <a:rPr lang="en-US" altLang="zh-CN" sz="3200" dirty="0" smtClean="0"/>
              <a:t>CSSF when configured with PRS </a:t>
            </a:r>
            <a:r>
              <a:rPr lang="en-US" altLang="zh-CN" sz="3200" dirty="0" smtClean="0"/>
              <a:t>measurement (1)</a:t>
            </a:r>
            <a:endParaRPr lang="zh-CN" altLang="en-US" sz="3200" dirty="0"/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altLang="zh-CN" dirty="0" smtClean="0">
                <a:solidFill>
                  <a:srgbClr val="00B050"/>
                </a:solidFill>
              </a:rPr>
              <a:t>Define </a:t>
            </a:r>
            <a:r>
              <a:rPr lang="en-US" altLang="zh-CN" dirty="0">
                <a:solidFill>
                  <a:srgbClr val="00B050"/>
                </a:solidFill>
              </a:rPr>
              <a:t>CSSF based on the following principles </a:t>
            </a:r>
            <a:r>
              <a:rPr lang="en-US" altLang="zh-CN" u="sng" dirty="0">
                <a:solidFill>
                  <a:srgbClr val="00B050"/>
                </a:solidFill>
              </a:rPr>
              <a:t>unless technical issues are identified</a:t>
            </a:r>
            <a:r>
              <a:rPr lang="en-US" altLang="zh-CN" dirty="0">
                <a:solidFill>
                  <a:srgbClr val="00B050"/>
                </a:solidFill>
              </a:rPr>
              <a:t>.</a:t>
            </a:r>
            <a:endParaRPr lang="zh-CN" altLang="zh-CN" dirty="0">
              <a:solidFill>
                <a:srgbClr val="00B050"/>
              </a:solidFill>
            </a:endParaRP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In case PRS measurement in the positioning frequency layer is considered as a long periodicity measurement, then the CSSF for this frequency layer is equal to one</a:t>
            </a:r>
            <a:endParaRPr lang="zh-CN" altLang="zh-CN" dirty="0">
              <a:solidFill>
                <a:srgbClr val="00B050"/>
              </a:solidFill>
            </a:endParaRPr>
          </a:p>
          <a:p>
            <a:pPr lvl="2"/>
            <a:r>
              <a:rPr lang="en-US" altLang="zh-CN" dirty="0">
                <a:solidFill>
                  <a:srgbClr val="00B050"/>
                </a:solidFill>
              </a:rPr>
              <a:t>Exact definition and criteria for long periodicity PRS measurements are FFS</a:t>
            </a:r>
            <a:endParaRPr lang="zh-CN" altLang="zh-CN" dirty="0">
              <a:solidFill>
                <a:srgbClr val="00B050"/>
              </a:solidFill>
            </a:endParaRP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Otherwise the positioning frequency layer would compete for MG with other gap-based RRM and/or PRS measurements from other frequency layers</a:t>
            </a:r>
            <a:endParaRPr lang="zh-CN" altLang="zh-CN" dirty="0">
              <a:solidFill>
                <a:srgbClr val="00B050"/>
              </a:solidFill>
            </a:endParaRPr>
          </a:p>
          <a:p>
            <a:pPr lvl="2"/>
            <a:r>
              <a:rPr lang="en-US" altLang="zh-CN" dirty="0">
                <a:solidFill>
                  <a:srgbClr val="00B050"/>
                </a:solidFill>
              </a:rPr>
              <a:t>Option 1: frequency layer would compete for MG with other gap-based RRM measurements </a:t>
            </a:r>
            <a:endParaRPr lang="zh-CN" altLang="zh-CN" dirty="0">
              <a:solidFill>
                <a:srgbClr val="00B050"/>
              </a:solidFill>
            </a:endParaRPr>
          </a:p>
          <a:p>
            <a:pPr lvl="2"/>
            <a:r>
              <a:rPr lang="en-US" altLang="zh-CN" dirty="0">
                <a:solidFill>
                  <a:srgbClr val="00B050"/>
                </a:solidFill>
              </a:rPr>
              <a:t>Option 2: frequency layer would compete for MG with other gap-based RRM and PRS </a:t>
            </a:r>
            <a:r>
              <a:rPr lang="en-US" altLang="zh-CN" dirty="0" smtClean="0">
                <a:solidFill>
                  <a:srgbClr val="00B050"/>
                </a:solidFill>
              </a:rPr>
              <a:t>measurements</a:t>
            </a:r>
            <a:endParaRPr lang="en-US" altLang="zh-CN" sz="2400" dirty="0">
              <a:solidFill>
                <a:srgbClr val="00B050"/>
              </a:solidFill>
            </a:endParaRPr>
          </a:p>
          <a:p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413355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r>
              <a:rPr lang="en-US" altLang="zh-CN" sz="3200" dirty="0" smtClean="0"/>
              <a:t>CSSF when configured with PRS </a:t>
            </a:r>
            <a:r>
              <a:rPr lang="en-US" altLang="zh-CN" sz="3200" dirty="0" smtClean="0"/>
              <a:t>measurement (2)</a:t>
            </a:r>
            <a:endParaRPr lang="zh-CN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8229600" cy="5256584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GB" altLang="zh-CN" sz="2400" dirty="0">
                    <a:solidFill>
                      <a:srgbClr val="FF0000"/>
                    </a:solidFill>
                  </a:rPr>
                  <a:t>Open issues to be discussed at </a:t>
                </a:r>
                <a:r>
                  <a:rPr lang="en-GB" altLang="zh-CN" sz="2400" dirty="0" smtClean="0">
                    <a:solidFill>
                      <a:srgbClr val="FF0000"/>
                    </a:solidFill>
                  </a:rPr>
                  <a:t>RAN4#98-e</a:t>
                </a:r>
                <a:endParaRPr lang="en-US" altLang="zh-CN" sz="24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sz="2000" dirty="0">
                    <a:solidFill>
                      <a:srgbClr val="FF0000"/>
                    </a:solidFill>
                  </a:rPr>
                  <a:t>Condition of long periodicity PRS </a:t>
                </a:r>
                <a:r>
                  <a:rPr lang="en-US" altLang="zh-CN" sz="2000" dirty="0" smtClean="0">
                    <a:solidFill>
                      <a:srgbClr val="FF0000"/>
                    </a:solidFill>
                  </a:rPr>
                  <a:t>measurement</a:t>
                </a:r>
              </a:p>
              <a:p>
                <a:pPr lvl="2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1a: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Tprs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* X * dl-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-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MutingBitRepetitionFactor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&gt;=160ms</a:t>
                </a:r>
              </a:p>
              <a:p>
                <a:pPr lvl="3"/>
                <a:r>
                  <a:rPr lang="en-US" altLang="zh-CN" sz="1200" dirty="0" smtClean="0">
                    <a:solidFill>
                      <a:srgbClr val="FF0000"/>
                    </a:solidFill>
                  </a:rPr>
                  <a:t>X </a:t>
                </a:r>
                <a:r>
                  <a:rPr lang="en-US" altLang="zh-CN" sz="1200" dirty="0">
                    <a:solidFill>
                      <a:srgbClr val="FF0000"/>
                    </a:solidFill>
                  </a:rPr>
                  <a:t>is the number of consecutive zeros in NR-MutingPattern-r16 for mutingOption1-r16</a:t>
                </a:r>
              </a:p>
              <a:p>
                <a:pPr lvl="2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1b: 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max(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Tprs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* X * dl-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-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MutingBitRepetitionFactor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) &gt;=320ms</a:t>
                </a:r>
              </a:p>
              <a:p>
                <a:pPr lvl="3"/>
                <a:r>
                  <a:rPr lang="en-US" altLang="zh-CN" sz="1200" dirty="0" smtClean="0">
                    <a:solidFill>
                      <a:srgbClr val="FF0000"/>
                    </a:solidFill>
                  </a:rPr>
                  <a:t>X </a:t>
                </a:r>
                <a:r>
                  <a:rPr lang="en-US" altLang="zh-CN" sz="1200" dirty="0">
                    <a:solidFill>
                      <a:srgbClr val="FF0000"/>
                    </a:solidFill>
                  </a:rPr>
                  <a:t>is the length of NR-MutingPattern-r16 for mutingOption1-r16</a:t>
                </a:r>
              </a:p>
              <a:p>
                <a:pPr lvl="2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1c: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Tprs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* X &gt;=320ms</a:t>
                </a:r>
              </a:p>
              <a:p>
                <a:pPr lvl="3"/>
                <a:r>
                  <a:rPr lang="en-US" altLang="zh-CN" sz="1200" dirty="0" smtClean="0">
                    <a:solidFill>
                      <a:srgbClr val="FF0000"/>
                    </a:solidFill>
                  </a:rPr>
                  <a:t>X </a:t>
                </a:r>
                <a:r>
                  <a:rPr lang="en-US" altLang="zh-CN" sz="1200" dirty="0">
                    <a:solidFill>
                      <a:srgbClr val="FF0000"/>
                    </a:solidFill>
                  </a:rPr>
                  <a:t>is the size of </a:t>
                </a:r>
                <a:r>
                  <a:rPr lang="en-US" altLang="zh-CN" sz="1200" dirty="0" err="1">
                    <a:solidFill>
                      <a:srgbClr val="FF0000"/>
                    </a:solidFill>
                  </a:rPr>
                  <a:t>MutingPattern</a:t>
                </a:r>
                <a:endParaRPr lang="en-US" altLang="zh-CN" sz="1200" dirty="0">
                  <a:solidFill>
                    <a:srgbClr val="FF0000"/>
                  </a:solidFill>
                </a:endParaRPr>
              </a:p>
              <a:p>
                <a:pPr lvl="2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1d: 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Long-periodicity NR measurements are the measurements with PRS periodicity &gt;160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(with or without muting) or equal 160 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ms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 (with muting)</a:t>
                </a:r>
              </a:p>
              <a:p>
                <a:pPr lvl="2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2: 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Long-periodicity PRS means the PRS periodicity in each frequency layer defined in sub-topic 1-2 is larger than or equal to [320]</a:t>
                </a:r>
                <a:r>
                  <a:rPr lang="en-US" altLang="zh-CN" sz="1600" dirty="0" err="1">
                    <a:solidFill>
                      <a:srgbClr val="FF0000"/>
                    </a:solidFill>
                  </a:rPr>
                  <a:t>ms</a:t>
                </a:r>
                <a:endParaRPr lang="en-US" altLang="zh-CN" sz="1600" dirty="0">
                  <a:solidFill>
                    <a:srgbClr val="FF0000"/>
                  </a:solidFill>
                </a:endParaRPr>
              </a:p>
              <a:p>
                <a:pPr lvl="2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3: FFS</a:t>
                </a:r>
              </a:p>
              <a:p>
                <a:pPr lvl="1"/>
                <a:r>
                  <a:rPr lang="en-US" altLang="zh-CN" sz="2000" dirty="0">
                    <a:solidFill>
                      <a:srgbClr val="FF0000"/>
                    </a:solidFill>
                  </a:rPr>
                  <a:t>Different resource periodicities in a PRS </a:t>
                </a:r>
                <a:r>
                  <a:rPr lang="en-US" altLang="zh-CN" sz="2000" dirty="0" smtClean="0">
                    <a:solidFill>
                      <a:srgbClr val="FF0000"/>
                    </a:solidFill>
                  </a:rPr>
                  <a:t>layer</a:t>
                </a:r>
              </a:p>
              <a:p>
                <a:pPr lvl="2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1: 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For position frequency layers, </a:t>
                </a:r>
                <a:r>
                  <a:rPr lang="en-US" altLang="zh-CN" sz="1600" dirty="0" smtClean="0">
                    <a:solidFill>
                      <a:srgbClr val="FF0000"/>
                    </a:solidFill>
                  </a:rPr>
                  <a:t>calculate </a:t>
                </a:r>
                <a:r>
                  <a:rPr lang="zh-CN" altLang="zh-CN" sz="1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𝐶𝑆𝑆𝐹</m:t>
                        </m:r>
                      </m:e>
                      <m:sub>
                        <m:r>
                          <a:rPr lang="en-GB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𝑃𝑅𝑆</m:t>
                        </m:r>
                        <m:r>
                          <a:rPr lang="en-GB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1600" dirty="0" smtClean="0">
                    <a:solidFill>
                      <a:srgbClr val="FF0000"/>
                    </a:solidFill>
                  </a:rPr>
                  <a:t> based 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on the maximum periodicity across all the PRS resources within each layer and taking into account type1 (inter-period) muting</a:t>
                </a:r>
              </a:p>
              <a:p>
                <a:pPr lvl="2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1a: 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Follow the same conclusion of sub-topic 1-2</a:t>
                </a:r>
              </a:p>
              <a:p>
                <a:pPr lvl="2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2: </a:t>
                </a:r>
                <a:r>
                  <a:rPr lang="en-US" altLang="zh-CN" sz="1600" dirty="0">
                    <a:solidFill>
                      <a:srgbClr val="FF0000"/>
                    </a:solidFill>
                  </a:rPr>
                  <a:t>Not needed. We should take the per-gap approach, as it is in Rel-15.</a:t>
                </a:r>
              </a:p>
              <a:p>
                <a:pPr lvl="2"/>
                <a:r>
                  <a:rPr lang="en-US" altLang="zh-CN" sz="1600" dirty="0" smtClean="0">
                    <a:solidFill>
                      <a:srgbClr val="FF0000"/>
                    </a:solidFill>
                  </a:rPr>
                  <a:t>Option 3: FFS</a:t>
                </a:r>
              </a:p>
              <a:p>
                <a:pPr lvl="1"/>
                <a:r>
                  <a:rPr lang="en-US" altLang="zh-CN" sz="2000" dirty="0">
                    <a:solidFill>
                      <a:srgbClr val="FF0000"/>
                    </a:solidFill>
                  </a:rPr>
                  <a:t>FFS whether and how muting should be accounted in the PRS measurement period requirements as captured in TS 38.133 sections 9.9.2, 9.9.3 and 9.9.4 </a:t>
                </a:r>
              </a:p>
              <a:p>
                <a:pPr lvl="2"/>
                <a:endParaRPr lang="en-US" altLang="zh-CN" sz="1600" dirty="0">
                  <a:solidFill>
                    <a:srgbClr val="FF0000"/>
                  </a:solidFill>
                </a:endParaRPr>
              </a:p>
              <a:p>
                <a:pPr lvl="1"/>
                <a:endParaRPr lang="en-US" altLang="zh-CN" sz="2000" dirty="0" smtClean="0">
                  <a:solidFill>
                    <a:srgbClr val="FF0000"/>
                  </a:solidFill>
                </a:endParaRPr>
              </a:p>
              <a:p>
                <a:endParaRPr lang="en-US" altLang="zh-CN" sz="2400" dirty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8229600" cy="5256584"/>
              </a:xfrm>
              <a:blipFill rotWithShape="0">
                <a:blip r:embed="rId2"/>
                <a:stretch>
                  <a:fillRect l="-815" t="-1854" r="-519" b="-13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928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(1)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>
                <a:solidFill>
                  <a:srgbClr val="00B050"/>
                </a:solidFill>
              </a:rPr>
              <a:t>Measurement </a:t>
            </a:r>
            <a:r>
              <a:rPr lang="en-US" altLang="zh-CN" sz="2400" dirty="0">
                <a:solidFill>
                  <a:srgbClr val="00B050"/>
                </a:solidFill>
              </a:rPr>
              <a:t>period extension due to SSB collision</a:t>
            </a:r>
            <a:endParaRPr lang="zh-CN" altLang="zh-CN" sz="2400" dirty="0">
              <a:solidFill>
                <a:srgbClr val="00B050"/>
              </a:solidFill>
            </a:endParaRPr>
          </a:p>
          <a:p>
            <a:pPr lvl="1"/>
            <a:r>
              <a:rPr lang="en-GB" altLang="zh-CN" sz="2000" dirty="0" smtClean="0">
                <a:solidFill>
                  <a:srgbClr val="00B050"/>
                </a:solidFill>
              </a:rPr>
              <a:t>Existing </a:t>
            </a:r>
            <a:r>
              <a:rPr lang="en-GB" altLang="zh-CN" sz="2000" dirty="0">
                <a:solidFill>
                  <a:srgbClr val="00B050"/>
                </a:solidFill>
              </a:rPr>
              <a:t>RSTD measurement period is defined for cases when PRS samples are not dropped.</a:t>
            </a:r>
            <a:endParaRPr lang="zh-CN" altLang="zh-CN" sz="2000" dirty="0">
              <a:solidFill>
                <a:srgbClr val="00B050"/>
              </a:solidFill>
            </a:endParaRPr>
          </a:p>
          <a:p>
            <a:pPr lvl="1"/>
            <a:r>
              <a:rPr lang="en-GB" altLang="zh-CN" sz="2000" dirty="0">
                <a:solidFill>
                  <a:srgbClr val="00B050"/>
                </a:solidFill>
              </a:rPr>
              <a:t>UE is allowed to extend the RSTD measurement period if one or more PRS samples are dropped due to SSB collision, but the exact value is not specified.</a:t>
            </a:r>
            <a:endParaRPr lang="zh-CN" altLang="zh-CN" sz="2000" dirty="0">
              <a:solidFill>
                <a:srgbClr val="00B050"/>
              </a:solidFill>
            </a:endParaRPr>
          </a:p>
          <a:p>
            <a:endParaRPr lang="en-GB" altLang="zh-CN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28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(2)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4759" y="1389470"/>
            <a:ext cx="8229600" cy="4997152"/>
          </a:xfrm>
        </p:spPr>
        <p:txBody>
          <a:bodyPr>
            <a:normAutofit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</a:t>
            </a:r>
            <a:r>
              <a:rPr lang="en-GB" altLang="zh-CN" sz="2400" dirty="0" smtClean="0">
                <a:solidFill>
                  <a:srgbClr val="FF0000"/>
                </a:solidFill>
              </a:rPr>
              <a:t>RAN4#98-e</a:t>
            </a:r>
            <a:endParaRPr lang="en-GB" altLang="zh-CN" sz="2400" dirty="0">
              <a:solidFill>
                <a:srgbClr val="FF0000"/>
              </a:solidFill>
            </a:endParaRPr>
          </a:p>
          <a:p>
            <a:pPr lvl="1"/>
            <a:r>
              <a:rPr lang="en-GB" altLang="zh-CN" sz="2000" dirty="0">
                <a:solidFill>
                  <a:srgbClr val="FF0000"/>
                </a:solidFill>
              </a:rPr>
              <a:t>Calculation of PRS sample duration </a:t>
            </a:r>
            <a:r>
              <a:rPr lang="en-GB" altLang="zh-CN" sz="2000" dirty="0" err="1" smtClean="0">
                <a:solidFill>
                  <a:srgbClr val="FF0000"/>
                </a:solidFill>
              </a:rPr>
              <a:t>Lprs</a:t>
            </a:r>
            <a:endParaRPr lang="en-GB" altLang="zh-CN" sz="2000" dirty="0" smtClean="0">
              <a:solidFill>
                <a:srgbClr val="FF0000"/>
              </a:solidFill>
            </a:endParaRP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1: The calculation of PRS sample duration should be based on the type (type 1 or type 2) as UE used to report {N,T}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2: </a:t>
            </a:r>
            <a:r>
              <a:rPr lang="en-US" altLang="zh-CN" sz="1600" dirty="0">
                <a:solidFill>
                  <a:srgbClr val="FF0000"/>
                </a:solidFill>
              </a:rPr>
              <a:t>Do not agree with option 1. The sample parameters (e.g., number of repetitions, number of PRS symbols in slot, etc.) are to be defined in the accuracy requirements 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pPr lvl="1"/>
            <a:r>
              <a:rPr lang="en-US" altLang="zh-CN" sz="2000" dirty="0" smtClean="0">
                <a:solidFill>
                  <a:srgbClr val="FF0000"/>
                </a:solidFill>
              </a:rPr>
              <a:t>Multiple </a:t>
            </a:r>
            <a:r>
              <a:rPr lang="en-US" altLang="zh-CN" sz="2000" dirty="0">
                <a:solidFill>
                  <a:srgbClr val="FF0000"/>
                </a:solidFill>
              </a:rPr>
              <a:t>PRS periodicities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1: Use </a:t>
            </a:r>
            <a:r>
              <a:rPr lang="en-US" altLang="zh-CN" sz="1600" dirty="0">
                <a:solidFill>
                  <a:srgbClr val="FF0000"/>
                </a:solidFill>
              </a:rPr>
              <a:t>the maximum PRS resource periodicity among all PRS resources in a single positioning frequency layer 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2: </a:t>
            </a:r>
            <a:r>
              <a:rPr lang="en-US" altLang="zh-CN" sz="1600" dirty="0">
                <a:solidFill>
                  <a:srgbClr val="FF0000"/>
                </a:solidFill>
              </a:rPr>
              <a:t>Use the least common multiple of PRS periodicities among all PRS resources in a single positioning frequency layer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3: </a:t>
            </a:r>
            <a:r>
              <a:rPr lang="en-US" altLang="zh-CN" sz="1600" dirty="0">
                <a:solidFill>
                  <a:srgbClr val="FF0000"/>
                </a:solidFill>
              </a:rPr>
              <a:t>In Rel-16, RAN4 requirements should apply only for PRS periodicities that are multiples of 5 </a:t>
            </a:r>
            <a:r>
              <a:rPr lang="en-US" altLang="zh-CN" sz="1600" dirty="0" err="1">
                <a:solidFill>
                  <a:srgbClr val="FF0000"/>
                </a:solidFill>
              </a:rPr>
              <a:t>ms</a:t>
            </a:r>
            <a:endParaRPr lang="en-US" altLang="zh-CN" sz="1600" dirty="0">
              <a:solidFill>
                <a:srgbClr val="FF0000"/>
              </a:solidFill>
            </a:endParaRP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4: </a:t>
            </a:r>
            <a:r>
              <a:rPr lang="en-US" altLang="zh-CN" sz="1600" dirty="0">
                <a:solidFill>
                  <a:srgbClr val="FF0000"/>
                </a:solidFill>
              </a:rPr>
              <a:t>FFS, consider the case where e.g. not all PRS resources or resource sets are in gaps</a:t>
            </a:r>
            <a:r>
              <a:rPr lang="en-US" altLang="zh-CN" sz="1600" dirty="0" smtClean="0">
                <a:solidFill>
                  <a:srgbClr val="FF0000"/>
                </a:solidFill>
              </a:rPr>
              <a:t>.</a:t>
            </a: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40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</a:t>
            </a:r>
            <a:r>
              <a:rPr lang="en-US" altLang="zh-CN" sz="3200" dirty="0" smtClean="0"/>
              <a:t>(3)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4759" y="1389470"/>
            <a:ext cx="8229600" cy="4997152"/>
          </a:xfrm>
        </p:spPr>
        <p:txBody>
          <a:bodyPr>
            <a:normAutofit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</a:t>
            </a:r>
            <a:r>
              <a:rPr lang="en-GB" altLang="zh-CN" sz="2400" dirty="0" smtClean="0">
                <a:solidFill>
                  <a:srgbClr val="FF0000"/>
                </a:solidFill>
              </a:rPr>
              <a:t>RAN4#98-e</a:t>
            </a:r>
            <a:endParaRPr lang="en-GB" altLang="zh-CN" sz="2400" dirty="0">
              <a:solidFill>
                <a:srgbClr val="FF0000"/>
              </a:solidFill>
            </a:endParaRPr>
          </a:p>
          <a:p>
            <a:pPr lvl="1"/>
            <a:r>
              <a:rPr lang="en-US" altLang="zh-CN" sz="2000" dirty="0" smtClean="0">
                <a:solidFill>
                  <a:srgbClr val="FF0000"/>
                </a:solidFill>
              </a:rPr>
              <a:t>Measurement </a:t>
            </a:r>
            <a:r>
              <a:rPr lang="en-US" altLang="zh-CN" sz="2000" dirty="0">
                <a:solidFill>
                  <a:srgbClr val="FF0000"/>
                </a:solidFill>
              </a:rPr>
              <a:t>period when configured with PRS-RSRP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1: </a:t>
            </a:r>
            <a:r>
              <a:rPr lang="en-US" altLang="zh-CN" sz="1600" dirty="0">
                <a:solidFill>
                  <a:srgbClr val="FF0000"/>
                </a:solidFill>
              </a:rPr>
              <a:t>RSTD measurement period shall not be impacted by PRS-RSRP measurement.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2: </a:t>
            </a:r>
            <a:r>
              <a:rPr lang="en-US" altLang="zh-CN" sz="1600" dirty="0">
                <a:solidFill>
                  <a:srgbClr val="FF0000"/>
                </a:solidFill>
              </a:rPr>
              <a:t>When RSTD is configured together with PRS-RSRP and the required PRS-RSRP measurement period is longer than that for RSTD (configured without RSTD), then the RSTD measurement continues over the entire PRS-RSRP measurement </a:t>
            </a:r>
            <a:r>
              <a:rPr lang="en-US" altLang="zh-CN" sz="1600" dirty="0" smtClean="0">
                <a:solidFill>
                  <a:srgbClr val="FF0000"/>
                </a:solidFill>
              </a:rPr>
              <a:t>period</a:t>
            </a:r>
          </a:p>
          <a:p>
            <a:pPr lvl="2"/>
            <a:r>
              <a:rPr lang="en-US" altLang="zh-CN" sz="1600" dirty="0">
                <a:solidFill>
                  <a:srgbClr val="FF0000"/>
                </a:solidFill>
              </a:rPr>
              <a:t>Option </a:t>
            </a:r>
            <a:r>
              <a:rPr lang="en-US" altLang="zh-CN" sz="1600" dirty="0" smtClean="0">
                <a:solidFill>
                  <a:srgbClr val="FF0000"/>
                </a:solidFill>
              </a:rPr>
              <a:t>3: </a:t>
            </a:r>
            <a:r>
              <a:rPr lang="en-US" altLang="zh-CN" sz="1600" dirty="0">
                <a:solidFill>
                  <a:srgbClr val="FF0000"/>
                </a:solidFill>
              </a:rPr>
              <a:t>PRS-RSRP measurement period is the same as that for RSTD, while the accuracy requirements are met for both PRS-RSRP and RSTD.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Consider the following two scenarios:</a:t>
            </a:r>
          </a:p>
          <a:p>
            <a:pPr lvl="3"/>
            <a:r>
              <a:rPr lang="en-US" altLang="zh-CN" sz="1200" dirty="0" smtClean="0">
                <a:solidFill>
                  <a:srgbClr val="FF0000"/>
                </a:solidFill>
              </a:rPr>
              <a:t>Scenario </a:t>
            </a:r>
            <a:r>
              <a:rPr lang="en-US" altLang="zh-CN" sz="1200" dirty="0">
                <a:solidFill>
                  <a:srgbClr val="FF0000"/>
                </a:solidFill>
              </a:rPr>
              <a:t>1: UE being configured to do DL-TDOA only</a:t>
            </a:r>
          </a:p>
          <a:p>
            <a:pPr lvl="3"/>
            <a:r>
              <a:rPr lang="en-US" altLang="zh-CN" sz="1200" dirty="0" smtClean="0">
                <a:solidFill>
                  <a:srgbClr val="FF0000"/>
                </a:solidFill>
              </a:rPr>
              <a:t>Scenario </a:t>
            </a:r>
            <a:r>
              <a:rPr lang="en-US" altLang="zh-CN" sz="1200" dirty="0">
                <a:solidFill>
                  <a:srgbClr val="FF0000"/>
                </a:solidFill>
              </a:rPr>
              <a:t>2: UE being configured to do both DL-TDOA and DL-</a:t>
            </a:r>
            <a:r>
              <a:rPr lang="en-US" altLang="zh-CN" sz="1200" dirty="0" err="1">
                <a:solidFill>
                  <a:srgbClr val="FF0000"/>
                </a:solidFill>
              </a:rPr>
              <a:t>AoD</a:t>
            </a:r>
            <a:endParaRPr lang="en-US" altLang="zh-CN" sz="1200" dirty="0">
              <a:solidFill>
                <a:srgbClr val="FF0000"/>
              </a:solidFill>
            </a:endParaRPr>
          </a:p>
          <a:p>
            <a:pPr lvl="2"/>
            <a:endParaRPr lang="en-US" altLang="zh-CN" sz="1600" dirty="0" smtClean="0">
              <a:solidFill>
                <a:srgbClr val="FF0000"/>
              </a:solidFill>
            </a:endParaRP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46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RSTD </a:t>
            </a:r>
            <a:r>
              <a:rPr lang="en-US" altLang="zh-CN" sz="3200" dirty="0" smtClean="0"/>
              <a:t>(4)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4759" y="138947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en-GB" altLang="zh-CN" sz="2400" dirty="0">
                <a:solidFill>
                  <a:srgbClr val="FF0000"/>
                </a:solidFill>
              </a:rPr>
              <a:t>Open issues to be discussed at </a:t>
            </a:r>
            <a:r>
              <a:rPr lang="en-GB" altLang="zh-CN" sz="2400" dirty="0" smtClean="0">
                <a:solidFill>
                  <a:srgbClr val="FF0000"/>
                </a:solidFill>
              </a:rPr>
              <a:t>RAN4#98-e</a:t>
            </a:r>
            <a:endParaRPr lang="en-GB" altLang="zh-CN" sz="2400" dirty="0">
              <a:solidFill>
                <a:srgbClr val="FF0000"/>
              </a:solidFill>
            </a:endParaRPr>
          </a:p>
          <a:p>
            <a:pPr lvl="1"/>
            <a:r>
              <a:rPr lang="en-US" altLang="zh-CN" sz="2000" dirty="0" smtClean="0">
                <a:solidFill>
                  <a:srgbClr val="FF0000"/>
                </a:solidFill>
              </a:rPr>
              <a:t>Measurement </a:t>
            </a:r>
            <a:r>
              <a:rPr lang="en-US" altLang="zh-CN" sz="2000" dirty="0">
                <a:solidFill>
                  <a:srgbClr val="FF0000"/>
                </a:solidFill>
              </a:rPr>
              <a:t>period of multiple PRS layers – overlapping </a:t>
            </a:r>
            <a:r>
              <a:rPr lang="en-US" altLang="zh-CN" sz="2000" dirty="0" smtClean="0">
                <a:solidFill>
                  <a:srgbClr val="FF0000"/>
                </a:solidFill>
              </a:rPr>
              <a:t>case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1</a:t>
            </a:r>
            <a:endParaRPr lang="en-US" altLang="zh-CN" sz="1600" dirty="0">
              <a:solidFill>
                <a:srgbClr val="FF0000"/>
              </a:solidFill>
            </a:endParaRPr>
          </a:p>
          <a:p>
            <a:pPr lvl="3"/>
            <a:r>
              <a:rPr lang="en-US" altLang="zh-CN" sz="1200" dirty="0" smtClean="0">
                <a:solidFill>
                  <a:srgbClr val="FF0000"/>
                </a:solidFill>
              </a:rPr>
              <a:t>Measurement </a:t>
            </a:r>
            <a:r>
              <a:rPr lang="en-US" altLang="zh-CN" sz="1200" dirty="0">
                <a:solidFill>
                  <a:srgbClr val="FF0000"/>
                </a:solidFill>
              </a:rPr>
              <a:t>period of multiple PRS layers is defined as summation of the measurement period in each frequency layer </a:t>
            </a:r>
          </a:p>
          <a:p>
            <a:pPr lvl="3"/>
            <a:r>
              <a:rPr lang="en-US" altLang="zh-CN" sz="1200" dirty="0" smtClean="0">
                <a:solidFill>
                  <a:srgbClr val="FF0000"/>
                </a:solidFill>
              </a:rPr>
              <a:t>CSSF </a:t>
            </a:r>
            <a:r>
              <a:rPr lang="en-US" altLang="zh-CN" sz="1200" dirty="0">
                <a:solidFill>
                  <a:srgbClr val="FF0000"/>
                </a:solidFill>
              </a:rPr>
              <a:t>is only for the MG sharing between PRS and RRM layers. Count only a single PRS layer for a gap occasion in CSSF calculation for both PRS and RRM layers.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2</a:t>
            </a:r>
          </a:p>
          <a:p>
            <a:pPr lvl="3"/>
            <a:r>
              <a:rPr lang="en-US" altLang="zh-CN" sz="1200" dirty="0">
                <a:solidFill>
                  <a:srgbClr val="FF0000"/>
                </a:solidFill>
              </a:rPr>
              <a:t>CSSF is used for PRS measurements as for other NR </a:t>
            </a:r>
            <a:r>
              <a:rPr lang="en-US" altLang="zh-CN" sz="1200" dirty="0" smtClean="0">
                <a:solidFill>
                  <a:srgbClr val="FF0000"/>
                </a:solidFill>
              </a:rPr>
              <a:t>measurements</a:t>
            </a:r>
            <a:endParaRPr lang="en-US" altLang="zh-CN" sz="1200" dirty="0">
              <a:solidFill>
                <a:srgbClr val="FF0000"/>
              </a:solidFill>
            </a:endParaRPr>
          </a:p>
          <a:p>
            <a:pPr lvl="3"/>
            <a:r>
              <a:rPr lang="en-US" altLang="zh-CN" sz="1200" dirty="0">
                <a:solidFill>
                  <a:srgbClr val="FF0000"/>
                </a:solidFill>
              </a:rPr>
              <a:t>Measurement </a:t>
            </a:r>
            <a:r>
              <a:rPr lang="en-US" altLang="zh-CN" sz="1200" dirty="0" smtClean="0">
                <a:solidFill>
                  <a:srgbClr val="FF0000"/>
                </a:solidFill>
              </a:rPr>
              <a:t>period</a:t>
            </a:r>
          </a:p>
          <a:p>
            <a:pPr lvl="2" algn="ctr"/>
            <a:r>
              <a:rPr lang="en-US" altLang="zh-CN" sz="1600" dirty="0" smtClean="0">
                <a:solidFill>
                  <a:srgbClr val="FF0000"/>
                </a:solidFill>
              </a:rPr>
              <a:t>T</a:t>
            </a:r>
            <a:r>
              <a:rPr lang="en-US" altLang="zh-CN" sz="1600" baseline="-25000" dirty="0" smtClean="0">
                <a:solidFill>
                  <a:srgbClr val="FF0000"/>
                </a:solidFill>
              </a:rPr>
              <a:t>RSTD</a:t>
            </a:r>
            <a:r>
              <a:rPr lang="en-US" altLang="zh-CN" sz="1600" baseline="-25000" dirty="0">
                <a:solidFill>
                  <a:srgbClr val="FF0000"/>
                </a:solidFill>
              </a:rPr>
              <a:t>, Total </a:t>
            </a:r>
            <a:r>
              <a:rPr lang="en-US" altLang="zh-CN" sz="1600" dirty="0">
                <a:solidFill>
                  <a:srgbClr val="FF0000"/>
                </a:solidFill>
              </a:rPr>
              <a:t>= maxi (</a:t>
            </a:r>
            <a:r>
              <a:rPr lang="en-US" altLang="zh-CN" sz="1600" dirty="0" err="1">
                <a:solidFill>
                  <a:srgbClr val="FF0000"/>
                </a:solidFill>
              </a:rPr>
              <a:t>T</a:t>
            </a:r>
            <a:r>
              <a:rPr lang="en-US" altLang="zh-CN" sz="1600" baseline="-25000" dirty="0" err="1">
                <a:solidFill>
                  <a:srgbClr val="FF0000"/>
                </a:solidFill>
              </a:rPr>
              <a:t>RSTD,i</a:t>
            </a:r>
            <a:r>
              <a:rPr lang="en-US" altLang="zh-CN" sz="1600" dirty="0">
                <a:solidFill>
                  <a:srgbClr val="FF0000"/>
                </a:solidFill>
              </a:rPr>
              <a:t>).</a:t>
            </a:r>
          </a:p>
          <a:p>
            <a:pPr lvl="1"/>
            <a:r>
              <a:rPr lang="en-US" altLang="zh-CN" sz="2000" dirty="0" smtClean="0">
                <a:solidFill>
                  <a:srgbClr val="FF0000"/>
                </a:solidFill>
              </a:rPr>
              <a:t>Measurement </a:t>
            </a:r>
            <a:r>
              <a:rPr lang="en-US" altLang="zh-CN" sz="2000" dirty="0">
                <a:solidFill>
                  <a:srgbClr val="FF0000"/>
                </a:solidFill>
              </a:rPr>
              <a:t>period of multiple PRS layers – </a:t>
            </a:r>
            <a:r>
              <a:rPr lang="en-US" altLang="zh-CN" sz="2000" dirty="0" smtClean="0">
                <a:solidFill>
                  <a:srgbClr val="FF0000"/>
                </a:solidFill>
              </a:rPr>
              <a:t>non-overlapping </a:t>
            </a:r>
            <a:r>
              <a:rPr lang="en-US" altLang="zh-CN" sz="2000" dirty="0">
                <a:solidFill>
                  <a:srgbClr val="FF0000"/>
                </a:solidFill>
              </a:rPr>
              <a:t>case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1: </a:t>
            </a:r>
            <a:r>
              <a:rPr lang="en-US" altLang="zh-CN" sz="1600" dirty="0">
                <a:solidFill>
                  <a:srgbClr val="FF0000"/>
                </a:solidFill>
              </a:rPr>
              <a:t>If such scenario is considered as a rare case, then adopt the sum approach; If such scenario is considered as a typical case, then adopt the max approach to reduce the measurement delay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2: </a:t>
            </a:r>
            <a:r>
              <a:rPr lang="en-US" altLang="zh-CN" sz="1600" dirty="0">
                <a:solidFill>
                  <a:srgbClr val="FF0000"/>
                </a:solidFill>
              </a:rPr>
              <a:t>Same requirements as for overlapping case (sum approach)</a:t>
            </a:r>
          </a:p>
          <a:p>
            <a:pPr lvl="2"/>
            <a:r>
              <a:rPr lang="en-US" altLang="zh-CN" sz="1600" dirty="0" smtClean="0">
                <a:solidFill>
                  <a:srgbClr val="FF0000"/>
                </a:solidFill>
              </a:rPr>
              <a:t>Option 3</a:t>
            </a:r>
            <a:r>
              <a:rPr lang="en-US" altLang="zh-CN" sz="1600" dirty="0">
                <a:solidFill>
                  <a:srgbClr val="FF0000"/>
                </a:solidFill>
              </a:rPr>
              <a:t>: CSSF is used for PRS measurements as for other NR measurements. Measurement period for the non-sharing case shall be:</a:t>
            </a:r>
          </a:p>
          <a:p>
            <a:pPr lvl="2" algn="ctr"/>
            <a:r>
              <a:rPr lang="en-US" altLang="zh-CN" sz="1600" dirty="0" smtClean="0">
                <a:solidFill>
                  <a:srgbClr val="FF0000"/>
                </a:solidFill>
              </a:rPr>
              <a:t>T</a:t>
            </a:r>
            <a:r>
              <a:rPr lang="en-US" altLang="zh-CN" sz="1600" baseline="-25000" dirty="0" smtClean="0">
                <a:solidFill>
                  <a:srgbClr val="FF0000"/>
                </a:solidFill>
              </a:rPr>
              <a:t>RSTD</a:t>
            </a:r>
            <a:r>
              <a:rPr lang="en-US" altLang="zh-CN" sz="1600" baseline="-25000" dirty="0">
                <a:solidFill>
                  <a:srgbClr val="FF0000"/>
                </a:solidFill>
              </a:rPr>
              <a:t>, Total </a:t>
            </a:r>
            <a:r>
              <a:rPr lang="en-US" altLang="zh-CN" sz="1600" dirty="0">
                <a:solidFill>
                  <a:srgbClr val="FF0000"/>
                </a:solidFill>
              </a:rPr>
              <a:t>= maxi (</a:t>
            </a:r>
            <a:r>
              <a:rPr lang="en-US" altLang="zh-CN" sz="1600" dirty="0" err="1">
                <a:solidFill>
                  <a:srgbClr val="FF0000"/>
                </a:solidFill>
              </a:rPr>
              <a:t>T</a:t>
            </a:r>
            <a:r>
              <a:rPr lang="en-US" altLang="zh-CN" sz="1600" baseline="-25000" dirty="0" err="1">
                <a:solidFill>
                  <a:srgbClr val="FF0000"/>
                </a:solidFill>
              </a:rPr>
              <a:t>RSTD,i</a:t>
            </a:r>
            <a:r>
              <a:rPr lang="en-US" altLang="zh-CN" sz="1600" dirty="0">
                <a:solidFill>
                  <a:srgbClr val="FF0000"/>
                </a:solidFill>
              </a:rPr>
              <a:t>)</a:t>
            </a:r>
          </a:p>
          <a:p>
            <a:pPr lvl="2"/>
            <a:endParaRPr lang="en-US" altLang="zh-CN" sz="1600" dirty="0" smtClean="0">
              <a:solidFill>
                <a:srgbClr val="FF0000"/>
              </a:solidFill>
            </a:endParaRPr>
          </a:p>
          <a:p>
            <a:pPr lvl="2"/>
            <a:endParaRPr lang="en-US" altLang="zh-CN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53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</a:t>
            </a:r>
            <a:r>
              <a:rPr lang="en-US" altLang="zh-CN" sz="3200" dirty="0" smtClean="0"/>
              <a:t>PRS-RSRP </a:t>
            </a:r>
            <a:r>
              <a:rPr lang="en-US" altLang="zh-CN" sz="3200" dirty="0"/>
              <a:t>(1)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>
                <a:solidFill>
                  <a:srgbClr val="00B050"/>
                </a:solidFill>
              </a:rPr>
              <a:t>Measurement </a:t>
            </a:r>
            <a:r>
              <a:rPr lang="en-US" altLang="zh-CN" sz="2400" dirty="0">
                <a:solidFill>
                  <a:srgbClr val="00B050"/>
                </a:solidFill>
              </a:rPr>
              <a:t>period extension due to SSB collision</a:t>
            </a:r>
          </a:p>
          <a:p>
            <a:pPr lvl="1"/>
            <a:r>
              <a:rPr lang="en-US" altLang="zh-CN" sz="2000" dirty="0" smtClean="0">
                <a:solidFill>
                  <a:srgbClr val="00B050"/>
                </a:solidFill>
              </a:rPr>
              <a:t>Follow </a:t>
            </a:r>
            <a:r>
              <a:rPr lang="en-US" altLang="zh-CN" sz="2000" dirty="0">
                <a:solidFill>
                  <a:srgbClr val="00B050"/>
                </a:solidFill>
              </a:rPr>
              <a:t>the same conclusion for </a:t>
            </a:r>
            <a:r>
              <a:rPr lang="en-US" altLang="zh-CN" sz="2000" dirty="0" smtClean="0">
                <a:solidFill>
                  <a:srgbClr val="00B050"/>
                </a:solidFill>
              </a:rPr>
              <a:t>RSTD </a:t>
            </a:r>
            <a:endParaRPr lang="en-US" altLang="zh-CN" sz="2000" dirty="0">
              <a:solidFill>
                <a:srgbClr val="00B050"/>
              </a:solidFill>
            </a:endParaRP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multiple PRS layers – overlapping case</a:t>
            </a:r>
          </a:p>
          <a:p>
            <a:pPr lvl="1"/>
            <a:r>
              <a:rPr lang="en-US" altLang="zh-CN" sz="2000" dirty="0" smtClean="0">
                <a:solidFill>
                  <a:srgbClr val="00B050"/>
                </a:solidFill>
              </a:rPr>
              <a:t>Follow </a:t>
            </a:r>
            <a:r>
              <a:rPr lang="en-US" altLang="zh-CN" sz="2000" dirty="0">
                <a:solidFill>
                  <a:srgbClr val="00B050"/>
                </a:solidFill>
              </a:rPr>
              <a:t>the same conclusion for </a:t>
            </a:r>
            <a:r>
              <a:rPr lang="en-US" altLang="zh-CN" sz="2000" dirty="0" smtClean="0">
                <a:solidFill>
                  <a:srgbClr val="00B050"/>
                </a:solidFill>
              </a:rPr>
              <a:t>RSTD. </a:t>
            </a:r>
            <a:endParaRPr lang="en-US" altLang="zh-CN" sz="2000" dirty="0">
              <a:solidFill>
                <a:srgbClr val="00B050"/>
              </a:solidFill>
            </a:endParaRP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multiple PRS layers – non-overlapping case</a:t>
            </a:r>
          </a:p>
          <a:p>
            <a:pPr lvl="1"/>
            <a:r>
              <a:rPr lang="en-US" altLang="zh-CN" sz="2000" dirty="0" smtClean="0">
                <a:solidFill>
                  <a:srgbClr val="00B050"/>
                </a:solidFill>
              </a:rPr>
              <a:t>Follow </a:t>
            </a:r>
            <a:r>
              <a:rPr lang="en-US" altLang="zh-CN" sz="2000" dirty="0">
                <a:solidFill>
                  <a:srgbClr val="00B050"/>
                </a:solidFill>
              </a:rPr>
              <a:t>the same conclusion for </a:t>
            </a:r>
            <a:r>
              <a:rPr lang="en-US" altLang="zh-CN" sz="2000" dirty="0" smtClean="0">
                <a:solidFill>
                  <a:srgbClr val="00B050"/>
                </a:solidFill>
              </a:rPr>
              <a:t>RSTD. </a:t>
            </a:r>
          </a:p>
          <a:p>
            <a:r>
              <a:rPr lang="en-US" altLang="zh-CN" sz="2400" dirty="0" smtClean="0">
                <a:solidFill>
                  <a:srgbClr val="00B050"/>
                </a:solidFill>
              </a:rPr>
              <a:t>Measurement period of PRS-RSRP when configured with RSTD or UE Rx-</a:t>
            </a:r>
            <a:r>
              <a:rPr lang="en-US" altLang="zh-CN" sz="2400" dirty="0" err="1" smtClean="0">
                <a:solidFill>
                  <a:srgbClr val="00B050"/>
                </a:solidFill>
              </a:rPr>
              <a:t>Tx</a:t>
            </a:r>
            <a:endParaRPr lang="en-US" altLang="zh-CN" sz="2400" dirty="0" smtClean="0">
              <a:solidFill>
                <a:srgbClr val="00B050"/>
              </a:solidFill>
            </a:endParaRPr>
          </a:p>
          <a:p>
            <a:pPr lvl="1"/>
            <a:r>
              <a:rPr lang="en-US" altLang="zh-CN" sz="2000" dirty="0" smtClean="0">
                <a:solidFill>
                  <a:srgbClr val="00B050"/>
                </a:solidFill>
              </a:rPr>
              <a:t>Follow the same conclusion for RSTD</a:t>
            </a:r>
            <a:endParaRPr lang="en-US" altLang="zh-CN" sz="2000" dirty="0">
              <a:solidFill>
                <a:srgbClr val="00B050"/>
              </a:solidFill>
            </a:endParaRPr>
          </a:p>
          <a:p>
            <a:endParaRPr lang="en-GB" altLang="zh-CN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87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(1)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sz="2400" dirty="0" smtClean="0">
                <a:solidFill>
                  <a:srgbClr val="00B050"/>
                </a:solidFill>
              </a:rPr>
              <a:t>Measurement </a:t>
            </a:r>
            <a:r>
              <a:rPr lang="en-US" altLang="zh-CN" sz="2400" dirty="0">
                <a:solidFill>
                  <a:srgbClr val="00B050"/>
                </a:solidFill>
              </a:rPr>
              <a:t>period extension due to SSB collision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when configured with </a:t>
            </a:r>
            <a:r>
              <a:rPr lang="en-US" altLang="zh-CN" sz="2400" dirty="0" smtClean="0">
                <a:solidFill>
                  <a:srgbClr val="00B050"/>
                </a:solidFill>
              </a:rPr>
              <a:t>PRS-RSRP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 </a:t>
            </a:r>
            <a:endParaRPr lang="en-US" altLang="zh-CN" sz="2000" dirty="0" smtClean="0">
              <a:solidFill>
                <a:srgbClr val="00B050"/>
              </a:solidFill>
            </a:endParaRPr>
          </a:p>
          <a:p>
            <a:r>
              <a:rPr lang="en-US" altLang="zh-CN" sz="2400" dirty="0" smtClean="0">
                <a:solidFill>
                  <a:srgbClr val="00B050"/>
                </a:solidFill>
              </a:rPr>
              <a:t>Measurement </a:t>
            </a:r>
            <a:r>
              <a:rPr lang="en-US" altLang="zh-CN" sz="2400" dirty="0">
                <a:solidFill>
                  <a:srgbClr val="00B050"/>
                </a:solidFill>
              </a:rPr>
              <a:t>period of multiple PRS layers – overlapping case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RSTD. </a:t>
            </a:r>
          </a:p>
          <a:p>
            <a:r>
              <a:rPr lang="en-US" altLang="zh-CN" sz="2400" dirty="0">
                <a:solidFill>
                  <a:srgbClr val="00B050"/>
                </a:solidFill>
              </a:rPr>
              <a:t>Measurement period of multiple PRS layers – non-overlapping case</a:t>
            </a:r>
          </a:p>
          <a:p>
            <a:pPr lvl="1"/>
            <a:r>
              <a:rPr lang="en-US" altLang="zh-CN" sz="2000" dirty="0">
                <a:solidFill>
                  <a:srgbClr val="00B050"/>
                </a:solidFill>
              </a:rPr>
              <a:t>Follow the same conclusion for RSTD. </a:t>
            </a:r>
            <a:endParaRPr lang="en-US" altLang="zh-CN" sz="2000" dirty="0" smtClean="0">
              <a:solidFill>
                <a:srgbClr val="00B050"/>
              </a:solidFill>
            </a:endParaRPr>
          </a:p>
          <a:p>
            <a:r>
              <a:rPr lang="en-US" altLang="zh-CN" dirty="0">
                <a:solidFill>
                  <a:srgbClr val="00B050"/>
                </a:solidFill>
              </a:rPr>
              <a:t>SRS/PRS being in same band</a:t>
            </a:r>
          </a:p>
          <a:p>
            <a:pPr lvl="1"/>
            <a:r>
              <a:rPr lang="en-US" altLang="zh-CN" sz="2500" dirty="0" smtClean="0">
                <a:solidFill>
                  <a:srgbClr val="00B050"/>
                </a:solidFill>
              </a:rPr>
              <a:t>Option 2: </a:t>
            </a:r>
            <a:r>
              <a:rPr lang="en-US" altLang="zh-CN" sz="2500" dirty="0">
                <a:solidFill>
                  <a:srgbClr val="00B050"/>
                </a:solidFill>
              </a:rPr>
              <a:t>Basic requirements for UE Rx-</a:t>
            </a:r>
            <a:r>
              <a:rPr lang="en-US" altLang="zh-CN" sz="2500" dirty="0" err="1">
                <a:solidFill>
                  <a:srgbClr val="00B050"/>
                </a:solidFill>
              </a:rPr>
              <a:t>Tx</a:t>
            </a:r>
            <a:r>
              <a:rPr lang="en-US" altLang="zh-CN" sz="2500" dirty="0">
                <a:solidFill>
                  <a:srgbClr val="00B050"/>
                </a:solidFill>
              </a:rPr>
              <a:t> time difference measurements shall be based on the assumption that positioning SRS resources are in the same band as PRS frequency layer</a:t>
            </a:r>
            <a:endParaRPr lang="zh-CN" altLang="zh-CN" sz="2500" dirty="0">
              <a:solidFill>
                <a:srgbClr val="00B050"/>
              </a:solidFill>
            </a:endParaRPr>
          </a:p>
          <a:p>
            <a:pPr lvl="1"/>
            <a:endParaRPr lang="en-US" altLang="zh-CN" sz="2000" dirty="0">
              <a:solidFill>
                <a:srgbClr val="7030A0"/>
              </a:solidFill>
            </a:endParaRPr>
          </a:p>
          <a:p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07678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(2)</a:t>
            </a:r>
            <a:endParaRPr lang="zh-CN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82983" y="1340768"/>
                <a:ext cx="8229600" cy="5544616"/>
              </a:xfrm>
            </p:spPr>
            <p:txBody>
              <a:bodyPr>
                <a:normAutofit/>
              </a:bodyPr>
              <a:lstStyle/>
              <a:p>
                <a:r>
                  <a:rPr lang="en-GB" altLang="zh-CN" dirty="0">
                    <a:solidFill>
                      <a:srgbClr val="FF0000"/>
                    </a:solidFill>
                  </a:rPr>
                  <a:t>Open issues to be discussed at </a:t>
                </a:r>
                <a:r>
                  <a:rPr lang="en-GB" altLang="zh-CN" dirty="0" smtClean="0">
                    <a:solidFill>
                      <a:srgbClr val="FF0000"/>
                    </a:solidFill>
                  </a:rPr>
                  <a:t>RAN4#98-e</a:t>
                </a:r>
                <a:endParaRPr lang="en-US" altLang="zh-CN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sz="2400" dirty="0">
                    <a:solidFill>
                      <a:srgbClr val="FF0000"/>
                    </a:solidFill>
                  </a:rPr>
                  <a:t>Whether SRS periodicity should be accounted in measurement period</a:t>
                </a:r>
              </a:p>
              <a:p>
                <a:pPr lvl="2"/>
                <a:r>
                  <a:rPr lang="en-US" altLang="zh-CN" sz="2000" dirty="0" smtClean="0">
                    <a:solidFill>
                      <a:srgbClr val="FF0000"/>
                    </a:solidFill>
                  </a:rPr>
                  <a:t>Option 1: 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No</a:t>
                </a:r>
              </a:p>
              <a:p>
                <a:pPr lvl="2"/>
                <a:r>
                  <a:rPr lang="en-US" altLang="zh-CN" sz="2000" dirty="0" smtClean="0">
                    <a:solidFill>
                      <a:srgbClr val="FF0000"/>
                    </a:solidFill>
                  </a:rPr>
                  <a:t>Option 2: 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Yes,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UERxTx</m:t>
                        </m:r>
                        <m: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Total</m:t>
                        </m:r>
                      </m:sub>
                    </m:sSub>
                  </m:oMath>
                </a14:m>
                <a:r>
                  <a:rPr lang="en-US" altLang="zh-CN" sz="2000" dirty="0" smtClean="0">
                    <a:solidFill>
                      <a:srgbClr val="FF0000"/>
                    </a:solidFill>
                  </a:rPr>
                  <a:t> can 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be extended if the SRS periodicity is longer than </a:t>
                </a:r>
                <a:r>
                  <a:rPr lang="en-GB" altLang="zh-CN" sz="2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max(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zh-CN" sz="16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PRS</m:t>
                        </m:r>
                        <m: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GB" altLang="zh-CN" sz="200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en-GB" altLang="zh-CN" sz="2000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endParaRPr lang="zh-CN" altLang="zh-CN" sz="2000" dirty="0" smtClean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altLang="zh-CN" sz="2400" dirty="0" smtClean="0">
                    <a:solidFill>
                      <a:srgbClr val="FF0000"/>
                    </a:solidFill>
                  </a:rPr>
                  <a:t>Whether </a:t>
                </a:r>
                <a:r>
                  <a:rPr lang="en-US" altLang="zh-CN" sz="2400" dirty="0">
                    <a:solidFill>
                      <a:srgbClr val="FF0000"/>
                    </a:solidFill>
                  </a:rPr>
                  <a:t>SRS dropping should be accounted in measurement period</a:t>
                </a:r>
              </a:p>
              <a:p>
                <a:pPr lvl="2"/>
                <a:r>
                  <a:rPr lang="en-US" altLang="zh-CN" sz="2000" dirty="0" smtClean="0">
                    <a:solidFill>
                      <a:srgbClr val="FF0000"/>
                    </a:solidFill>
                  </a:rPr>
                  <a:t>Option 1: 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No</a:t>
                </a:r>
              </a:p>
              <a:p>
                <a:pPr lvl="2"/>
                <a:r>
                  <a:rPr lang="en-US" altLang="zh-CN" sz="2000" dirty="0" smtClean="0">
                    <a:solidFill>
                      <a:srgbClr val="FF0000"/>
                    </a:solidFill>
                  </a:rPr>
                  <a:t>Option 3b: 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UE is allowed to extend the UE Rx-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Tx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 measurement period (clarified in the requirements), but the exact value is not specified.</a:t>
                </a:r>
              </a:p>
              <a:p>
                <a:pPr lvl="2"/>
                <a:r>
                  <a:rPr lang="en-US" altLang="zh-CN" sz="2000" dirty="0" smtClean="0">
                    <a:solidFill>
                      <a:srgbClr val="FF0000"/>
                    </a:solidFill>
                  </a:rPr>
                  <a:t>Option 3c: 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The UE Rx-</a:t>
                </a:r>
                <a:r>
                  <a:rPr lang="en-US" altLang="zh-CN" sz="2000" dirty="0" err="1">
                    <a:solidFill>
                      <a:srgbClr val="FF0000"/>
                    </a:solidFill>
                  </a:rPr>
                  <a:t>Tx</a:t>
                </a:r>
                <a:r>
                  <a:rPr lang="en-US" altLang="zh-CN" sz="2000" dirty="0">
                    <a:solidFill>
                      <a:srgbClr val="FF0000"/>
                    </a:solidFill>
                  </a:rPr>
                  <a:t> requirements apply, regardless of how many SRS are dropped</a:t>
                </a:r>
                <a:r>
                  <a:rPr lang="en-US" altLang="zh-CN" sz="2000" dirty="0" smtClean="0">
                    <a:solidFill>
                      <a:srgbClr val="FF0000"/>
                    </a:solidFill>
                  </a:rPr>
                  <a:t>.</a:t>
                </a:r>
                <a:endParaRPr lang="zh-CN" altLang="zh-CN" sz="2000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2983" y="1340768"/>
                <a:ext cx="8229600" cy="5544616"/>
              </a:xfrm>
              <a:blipFill rotWithShape="0">
                <a:blip r:embed="rId2"/>
                <a:stretch>
                  <a:fillRect l="-1704" t="-14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162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Measurement period for UE Rx-</a:t>
            </a:r>
            <a:r>
              <a:rPr lang="en-US" altLang="zh-CN" sz="3200" dirty="0" err="1"/>
              <a:t>Tx</a:t>
            </a:r>
            <a:r>
              <a:rPr lang="en-US" altLang="zh-CN" sz="3200" dirty="0"/>
              <a:t> time difference </a:t>
            </a:r>
            <a:r>
              <a:rPr lang="en-US" altLang="zh-CN" sz="3200" dirty="0" smtClean="0"/>
              <a:t>(3)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2983" y="1340768"/>
            <a:ext cx="8229600" cy="5544616"/>
          </a:xfrm>
        </p:spPr>
        <p:txBody>
          <a:bodyPr>
            <a:normAutofit/>
          </a:bodyPr>
          <a:lstStyle/>
          <a:p>
            <a:r>
              <a:rPr lang="en-GB" altLang="zh-CN" dirty="0">
                <a:solidFill>
                  <a:srgbClr val="FF0000"/>
                </a:solidFill>
              </a:rPr>
              <a:t>Open issues to be discussed at </a:t>
            </a:r>
            <a:r>
              <a:rPr lang="en-GB" altLang="zh-CN" dirty="0" smtClean="0">
                <a:solidFill>
                  <a:srgbClr val="FF0000"/>
                </a:solidFill>
              </a:rPr>
              <a:t>RAN4#98-e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sz="2400" dirty="0" smtClean="0">
                <a:solidFill>
                  <a:srgbClr val="FF0000"/>
                </a:solidFill>
              </a:rPr>
              <a:t>SRS/PRS proximity</a:t>
            </a: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Option 1: </a:t>
            </a:r>
            <a:r>
              <a:rPr lang="en-US" altLang="zh-CN" sz="2000" dirty="0">
                <a:solidFill>
                  <a:srgbClr val="FF0000"/>
                </a:solidFill>
              </a:rPr>
              <a:t>The measurement requirements are applicable only if any SRS transmission is within [-X, X] </a:t>
            </a:r>
            <a:r>
              <a:rPr lang="en-US" altLang="zh-CN" sz="2000" dirty="0" err="1">
                <a:solidFill>
                  <a:srgbClr val="FF0000"/>
                </a:solidFill>
              </a:rPr>
              <a:t>msec</a:t>
            </a:r>
            <a:r>
              <a:rPr lang="en-US" altLang="zh-CN" sz="2000" dirty="0">
                <a:solidFill>
                  <a:srgbClr val="FF0000"/>
                </a:solidFill>
              </a:rPr>
              <a:t> of at least one DL PRS resource of each of the TRPs in the assistance data. Accuracy requirements is independent of PRS and SRS separation. </a:t>
            </a:r>
          </a:p>
          <a:p>
            <a:pPr lvl="3"/>
            <a:r>
              <a:rPr lang="en-US" altLang="zh-CN" sz="1600" dirty="0" smtClean="0">
                <a:solidFill>
                  <a:srgbClr val="FF0000"/>
                </a:solidFill>
              </a:rPr>
              <a:t>Option 1a: </a:t>
            </a:r>
            <a:r>
              <a:rPr lang="en-US" altLang="zh-CN" sz="1600" dirty="0">
                <a:solidFill>
                  <a:srgbClr val="FF0000"/>
                </a:solidFill>
              </a:rPr>
              <a:t>X=50ms</a:t>
            </a:r>
          </a:p>
          <a:p>
            <a:pPr lvl="3"/>
            <a:r>
              <a:rPr lang="en-US" altLang="zh-CN" sz="1600" dirty="0" smtClean="0">
                <a:solidFill>
                  <a:srgbClr val="FF0000"/>
                </a:solidFill>
              </a:rPr>
              <a:t>Option 1b: </a:t>
            </a:r>
            <a:r>
              <a:rPr lang="en-US" altLang="zh-CN" sz="1600" dirty="0">
                <a:solidFill>
                  <a:srgbClr val="FF0000"/>
                </a:solidFill>
              </a:rPr>
              <a:t>X=160ms</a:t>
            </a:r>
          </a:p>
          <a:p>
            <a:pPr lvl="3"/>
            <a:r>
              <a:rPr lang="en-US" altLang="zh-CN" sz="1600" dirty="0" smtClean="0">
                <a:solidFill>
                  <a:srgbClr val="FF0000"/>
                </a:solidFill>
              </a:rPr>
              <a:t>Option 1c: X=25ms</a:t>
            </a:r>
          </a:p>
          <a:p>
            <a:pPr lvl="3"/>
            <a:r>
              <a:rPr lang="en-US" altLang="zh-CN" sz="1600" dirty="0" smtClean="0">
                <a:solidFill>
                  <a:srgbClr val="FF0000"/>
                </a:solidFill>
              </a:rPr>
              <a:t>Option 1d: X=80ms</a:t>
            </a:r>
            <a:endParaRPr lang="en-US" altLang="zh-CN" sz="1600" dirty="0">
              <a:solidFill>
                <a:srgbClr val="FF0000"/>
              </a:solidFill>
            </a:endParaRP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Option 2: </a:t>
            </a:r>
            <a:r>
              <a:rPr lang="en-US" altLang="zh-CN" sz="2000" dirty="0">
                <a:solidFill>
                  <a:srgbClr val="FF0000"/>
                </a:solidFill>
              </a:rPr>
              <a:t>The requirements for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apply regardless of the time separation between SRS and PRS (LTE approach)</a:t>
            </a:r>
          </a:p>
          <a:p>
            <a:pPr lvl="2"/>
            <a:r>
              <a:rPr lang="en-US" altLang="zh-CN" sz="2000" dirty="0" smtClean="0">
                <a:solidFill>
                  <a:srgbClr val="FF0000"/>
                </a:solidFill>
              </a:rPr>
              <a:t>Option 3: </a:t>
            </a:r>
            <a:r>
              <a:rPr lang="en-US" altLang="zh-CN" sz="2000" dirty="0">
                <a:solidFill>
                  <a:srgbClr val="FF0000"/>
                </a:solidFill>
              </a:rPr>
              <a:t>The requirements for UE Rx-</a:t>
            </a:r>
            <a:r>
              <a:rPr lang="en-US" altLang="zh-CN" sz="2000" dirty="0" err="1">
                <a:solidFill>
                  <a:srgbClr val="FF0000"/>
                </a:solidFill>
              </a:rPr>
              <a:t>Tx</a:t>
            </a:r>
            <a:r>
              <a:rPr lang="en-US" altLang="zh-CN" sz="2000" dirty="0">
                <a:solidFill>
                  <a:srgbClr val="FF0000"/>
                </a:solidFill>
              </a:rPr>
              <a:t> apply provided MIN(</a:t>
            </a:r>
            <a:r>
              <a:rPr lang="en-US" altLang="zh-CN" sz="2000" dirty="0" err="1">
                <a:solidFill>
                  <a:srgbClr val="FF0000"/>
                </a:solidFill>
              </a:rPr>
              <a:t>Tsrs</a:t>
            </a:r>
            <a:r>
              <a:rPr lang="en-US" altLang="zh-CN" sz="2000" dirty="0">
                <a:solidFill>
                  <a:srgbClr val="FF0000"/>
                </a:solidFill>
              </a:rPr>
              <a:t>, </a:t>
            </a:r>
            <a:r>
              <a:rPr lang="en-US" altLang="zh-CN" sz="2000" dirty="0" err="1">
                <a:solidFill>
                  <a:srgbClr val="FF0000"/>
                </a:solidFill>
              </a:rPr>
              <a:t>Tprs</a:t>
            </a:r>
            <a:r>
              <a:rPr lang="en-US" altLang="zh-CN" sz="2000" dirty="0">
                <a:solidFill>
                  <a:srgbClr val="FF0000"/>
                </a:solidFill>
              </a:rPr>
              <a:t>) ≤ 2*X; X = FFS (we can accept X = 160 </a:t>
            </a:r>
            <a:r>
              <a:rPr lang="en-US" altLang="zh-CN" sz="2000" dirty="0" err="1">
                <a:solidFill>
                  <a:srgbClr val="FF0000"/>
                </a:solidFill>
              </a:rPr>
              <a:t>ms</a:t>
            </a:r>
            <a:r>
              <a:rPr lang="en-US" altLang="zh-CN" sz="2000" dirty="0" smtClean="0">
                <a:solidFill>
                  <a:srgbClr val="FF0000"/>
                </a:solidFill>
              </a:rPr>
              <a:t>).</a:t>
            </a:r>
            <a:endParaRPr lang="en-US" altLang="zh-CN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6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1" ma:contentTypeDescription="Create a new document." ma:contentTypeScope="" ma:versionID="99f6751dbc8f6c9db939c24aed21b85c">
  <xsd:schema xmlns:xsd="http://www.w3.org/2001/XMLSchema" xmlns:xs="http://www.w3.org/2001/XMLSchema" xmlns:p="http://schemas.microsoft.com/office/2006/metadata/properties" xmlns:ns3="db33437f-65a5-48c5-b537-19efd290f967" xmlns:ns4="6f846979-0e6f-42ff-8b87-e1893efeda99" targetNamespace="http://schemas.microsoft.com/office/2006/metadata/properties" ma:root="true" ma:fieldsID="97a570d36a9bfe7447b480bcbafe877e" ns3:_="" ns4:_="">
    <xsd:import namespace="db33437f-65a5-48c5-b537-19efd290f967"/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7E680D-AC5B-4E66-8A1E-AB2F09A6ED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33437f-65a5-48c5-b537-19efd290f967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8B4B51-588A-4193-AB4E-12963BE166E2}">
  <ds:schemaRefs>
    <ds:schemaRef ds:uri="db33437f-65a5-48c5-b537-19efd290f967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116A6EE-9C71-4CA8-B83C-FAA2FE0E53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6125</TotalTime>
  <Words>1648</Words>
  <Application>Microsoft Office PowerPoint</Application>
  <PresentationFormat>全屏显示(4:3)</PresentationFormat>
  <Paragraphs>133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Arial Unicode MS</vt:lpstr>
      <vt:lpstr>宋体</vt:lpstr>
      <vt:lpstr>Arial</vt:lpstr>
      <vt:lpstr>Calibri</vt:lpstr>
      <vt:lpstr>Cambria Math</vt:lpstr>
      <vt:lpstr>Times New Roman</vt:lpstr>
      <vt:lpstr>Office 主题</vt:lpstr>
      <vt:lpstr>3GPP TSG-RAN WG4 Meeting #97-e Electronic Meeting, 2–  13 Nov, 2020</vt:lpstr>
      <vt:lpstr>Measurement period for RSTD (1)</vt:lpstr>
      <vt:lpstr>Measurement period for RSTD (2)</vt:lpstr>
      <vt:lpstr>Measurement period for RSTD (3)</vt:lpstr>
      <vt:lpstr>Measurement period for RSTD (4)</vt:lpstr>
      <vt:lpstr>Measurement period for PRS-RSRP (1)</vt:lpstr>
      <vt:lpstr>Measurement period for UE Rx-Tx time difference (1)</vt:lpstr>
      <vt:lpstr>Measurement period for UE Rx-Tx time difference (2)</vt:lpstr>
      <vt:lpstr>Measurement period for UE Rx-Tx time difference (3)</vt:lpstr>
      <vt:lpstr>Measurement period for UE Rx-Tx time difference (4)</vt:lpstr>
      <vt:lpstr>Measurement period for UE Rx-Tx time difference (5)</vt:lpstr>
      <vt:lpstr>Measurement capability</vt:lpstr>
      <vt:lpstr>CSSF when configured with PRS measurement (1)</vt:lpstr>
      <vt:lpstr>CSSF when configured with PRS measurement (2)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lastModifiedBy>Huawei</cp:lastModifiedBy>
  <cp:revision>320</cp:revision>
  <dcterms:created xsi:type="dcterms:W3CDTF">2016-01-12T08:39:50Z</dcterms:created>
  <dcterms:modified xsi:type="dcterms:W3CDTF">2020-11-13T04:09:00Z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(3)9ZLLB6hZbDJvYVNH/HCShod1+j89gJEtWdeXBXZayUTalXCcKQNWEvwqEEdxZMkgcqXwlpq1
Ph4qTVhoM2Dyp6aPPjAUUmin3gH0jEazLa1NlmHKT6YLxl2HR6TtDClk8haG3B7KsjxEy1Mf
EPgGjrJyy1xMMNeMBl05U9fgtEjrjhuzZGiNz2X4/XGrX9K9aqzdOzGENN19uVCKMiQCK1gi
mOYGZ65mb5++XnssAc</vt:lpwstr>
  </property>
  <property fmtid="{D5CDD505-2E9C-101B-9397-08002B2CF9AE}" pid="3" name="_2015_ms_pID_7253431">
    <vt:lpwstr>KfY8ExLSEFCqwQRfszbGXg6xBLQ4V3RMhS1rsPVZyiIm2oRiDSA0CI
yEhYtxEh/ZoevX+CmexQMrpQ/i52xInS7/9KEN1bikxgrhUFoz84UWhY9e9DJj3SQyw0vLGT
4NfOwZpCR27MEWqnKKh7UPTjbCW44CA+xCEVrwYvizByGdYy4XRqgxFXd0QaErOnMykvqpLh
dWst3f6EdvVxbILKC36d99m0+u+2SEwblYje</vt:lpwstr>
  </property>
  <property fmtid="{D5CDD505-2E9C-101B-9397-08002B2CF9AE}" pid="4" name="_2015_ms_pID_7253432">
    <vt:lpwstr>D/MyxfIHPmn5KU22v54f0NEtCP3Fn3TpcOQf
gAoFKs7sNwm1nKt1W2Bosq4dB3HzbjZKN5ttDHBV1HtvnsG6daY=</vt:lpwstr>
  </property>
  <property fmtid="{D5CDD505-2E9C-101B-9397-08002B2CF9AE}" pid="5" name="ContentTypeId">
    <vt:lpwstr>0x0101003AA7AC0C743A294CADF60F661720E3E6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1597927634</vt:lpwstr>
  </property>
</Properties>
</file>