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47" r:id="rId3"/>
    <p:sldId id="433" r:id="rId4"/>
    <p:sldId id="455" r:id="rId5"/>
    <p:sldId id="456" r:id="rId6"/>
    <p:sldId id="439" r:id="rId7"/>
    <p:sldId id="450" r:id="rId8"/>
    <p:sldId id="434" r:id="rId9"/>
    <p:sldId id="452" r:id="rId10"/>
    <p:sldId id="460" r:id="rId11"/>
    <p:sldId id="457" r:id="rId12"/>
    <p:sldId id="437" r:id="rId13"/>
    <p:sldId id="451" r:id="rId14"/>
    <p:sldId id="453" r:id="rId15"/>
    <p:sldId id="454" r:id="rId16"/>
    <p:sldId id="458" r:id="rId17"/>
    <p:sldId id="461" r:id="rId18"/>
    <p:sldId id="45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77" autoAdjust="0"/>
    <p:restoredTop sz="94660"/>
  </p:normalViewPr>
  <p:slideViewPr>
    <p:cSldViewPr snapToGrid="0">
      <p:cViewPr varScale="1">
        <p:scale>
          <a:sx n="63" d="100"/>
          <a:sy n="63" d="100"/>
        </p:scale>
        <p:origin x="748" y="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0F7D7-134D-42B7-AE95-DEADC3706EE1}" type="datetimeFigureOut">
              <a:rPr lang="en-US" smtClean="0"/>
              <a:t>11/9/2020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E3DB82-86C9-40DB-8E69-8FF3ADB49700}" type="slidenum">
              <a:rPr lang="en-US" smtClean="0"/>
              <a:t>‹#›</a:t>
            </a:fld>
            <a:endParaRPr lang="en-US"/>
          </a:p>
        </p:txBody>
      </p:sp>
    </p:spTree>
    <p:extLst>
      <p:ext uri="{BB962C8B-B14F-4D97-AF65-F5344CB8AC3E}">
        <p14:creationId xmlns:p14="http://schemas.microsoft.com/office/powerpoint/2010/main" val="219516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48C7F4-13AF-48F3-AC15-68074B1A4FD5}"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0915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01312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997403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4569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48C7F4-13AF-48F3-AC15-68074B1A4FD5}"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42354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48C7F4-13AF-48F3-AC15-68074B1A4FD5}"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3263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48C7F4-13AF-48F3-AC15-68074B1A4FD5}" type="datetimeFigureOut">
              <a:rPr lang="en-US" smtClean="0"/>
              <a:pPr/>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25997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48C7F4-13AF-48F3-AC15-68074B1A4FD5}" type="datetimeFigureOut">
              <a:rPr lang="en-US" smtClean="0"/>
              <a:pPr/>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475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8C7F4-13AF-48F3-AC15-68074B1A4FD5}" type="datetimeFigureOut">
              <a:rPr lang="en-US" smtClean="0"/>
              <a:pPr/>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8441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1229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64768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8C7F4-13AF-48F3-AC15-68074B1A4FD5}" type="datetimeFigureOut">
              <a:rPr lang="en-US" smtClean="0"/>
              <a:pPr/>
              <a:t>11/9/2020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F0CA-85E8-44C2-963C-59E8C77AF8E4}" type="slidenum">
              <a:rPr lang="en-US" smtClean="0"/>
              <a:pPr/>
              <a:t>‹#›</a:t>
            </a:fld>
            <a:endParaRPr lang="en-US"/>
          </a:p>
        </p:txBody>
      </p:sp>
    </p:spTree>
    <p:extLst>
      <p:ext uri="{BB962C8B-B14F-4D97-AF65-F5344CB8AC3E}">
        <p14:creationId xmlns:p14="http://schemas.microsoft.com/office/powerpoint/2010/main" val="990978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391" y="1640986"/>
            <a:ext cx="11696817" cy="2739945"/>
          </a:xfrm>
        </p:spPr>
        <p:txBody>
          <a:bodyPr>
            <a:normAutofit fontScale="90000"/>
          </a:bodyPr>
          <a:lstStyle/>
          <a:p>
            <a:r>
              <a:rPr lang="en-US" dirty="0"/>
              <a:t>WF on NR-U RRM Core Requirements</a:t>
            </a:r>
            <a:br>
              <a:rPr lang="en-US" dirty="0"/>
            </a:br>
            <a:br>
              <a:rPr lang="en-US" dirty="0"/>
            </a:br>
            <a:r>
              <a:rPr lang="en-US" sz="4400" dirty="0"/>
              <a:t>all agreements in RAN4#97-e in email thread:</a:t>
            </a:r>
            <a:br>
              <a:rPr lang="en-US" sz="4400" dirty="0"/>
            </a:br>
            <a:r>
              <a:rPr lang="en-US" sz="4400" dirty="0"/>
              <a:t>[97e][</a:t>
            </a:r>
            <a:r>
              <a:rPr lang="en-US" sz="4400" b="1" dirty="0"/>
              <a:t>205</a:t>
            </a:r>
            <a:r>
              <a:rPr lang="en-US" sz="4400" dirty="0"/>
              <a:t>] NR_unlic_RRM_1</a:t>
            </a:r>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a:t>Ericsson</a:t>
            </a:r>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#97-e                                                                                                                        </a:t>
            </a:r>
            <a:r>
              <a:rPr lang="en-US" b="1" dirty="0"/>
              <a:t>R4-2017080</a:t>
            </a:r>
            <a:endParaRPr lang="en-GB" b="1" dirty="0">
              <a:solidFill>
                <a:srgbClr val="FF0000"/>
              </a:solidFill>
            </a:endParaRPr>
          </a:p>
          <a:p>
            <a:r>
              <a:rPr lang="en-GB" b="1" dirty="0"/>
              <a:t>Electronic Meeting, 2</a:t>
            </a:r>
            <a:r>
              <a:rPr lang="en-GB" b="1" baseline="30000" dirty="0"/>
              <a:t>nd</a:t>
            </a:r>
            <a:r>
              <a:rPr lang="en-GB" b="1" dirty="0"/>
              <a:t> – 13</a:t>
            </a:r>
            <a:r>
              <a:rPr lang="en-GB" b="1" baseline="30000" dirty="0"/>
              <a:t>th</a:t>
            </a:r>
            <a:r>
              <a:rPr lang="en-GB" b="1" dirty="0"/>
              <a:t> November, 2020</a:t>
            </a:r>
            <a:endParaRPr lang="sv-SE" b="1" dirty="0"/>
          </a:p>
          <a:p>
            <a:pPr hangingPunct="0"/>
            <a:r>
              <a:rPr lang="en-GB" b="1" dirty="0"/>
              <a:t>Agenda Items: 7.1.6</a:t>
            </a:r>
            <a:endParaRPr lang="en-US" b="1" dirty="0"/>
          </a:p>
        </p:txBody>
      </p:sp>
    </p:spTree>
    <p:extLst>
      <p:ext uri="{BB962C8B-B14F-4D97-AF65-F5344CB8AC3E}">
        <p14:creationId xmlns:p14="http://schemas.microsoft.com/office/powerpoint/2010/main" val="188682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fontScale="90000"/>
          </a:bodyPr>
          <a:lstStyle/>
          <a:p>
            <a:r>
              <a:rPr lang="en-US" dirty="0" err="1"/>
              <a:t>SCell</a:t>
            </a:r>
            <a:r>
              <a:rPr lang="en-US" dirty="0"/>
              <a:t> Activation: </a:t>
            </a:r>
            <a:r>
              <a:rPr lang="en-GB" dirty="0"/>
              <a:t>Conditions for measuring CSI-RS during </a:t>
            </a:r>
            <a:r>
              <a:rPr lang="en-GB" dirty="0" err="1"/>
              <a:t>SCell</a:t>
            </a:r>
            <a:r>
              <a:rPr lang="en-GB" dirty="0"/>
              <a:t> activation</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387625" y="1540564"/>
            <a:ext cx="11622157"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sv-SE" dirty="0"/>
              <a:t>Background - Agreement from RAN4#96-e (R4-2012249):</a:t>
            </a:r>
          </a:p>
          <a:p>
            <a:pPr lvl="1" hangingPunct="0"/>
            <a:r>
              <a:rPr lang="en-US" dirty="0"/>
              <a:t>When P/SP-CSI-RS is used for CSI report during the </a:t>
            </a:r>
            <a:r>
              <a:rPr lang="en-US" dirty="0" err="1"/>
              <a:t>SCell</a:t>
            </a:r>
            <a:r>
              <a:rPr lang="en-US" dirty="0"/>
              <a:t> activation, it is assumed one of the RRC parameters CO-DurationPerCell-r16, </a:t>
            </a:r>
            <a:r>
              <a:rPr lang="en-US" dirty="0" err="1"/>
              <a:t>SlotFormatIndicator</a:t>
            </a:r>
            <a:r>
              <a:rPr lang="en-US" dirty="0"/>
              <a:t>, and CSI-RS-ValidationWith-DCI-r16 is configured for a UE and the UE supports the corresponding capability, </a:t>
            </a:r>
            <a:r>
              <a:rPr lang="en-GB" dirty="0"/>
              <a:t>except for the cases when the UE cancels the reception [TS 38.213]</a:t>
            </a:r>
          </a:p>
          <a:p>
            <a:pPr lvl="1" hangingPunct="0"/>
            <a:endParaRPr lang="sv-SE" dirty="0">
              <a:highlight>
                <a:srgbClr val="FFFF00"/>
              </a:highlight>
              <a:latin typeface="Calibri (Body)"/>
            </a:endParaRPr>
          </a:p>
          <a:p>
            <a:pPr hangingPunct="0"/>
            <a:r>
              <a:rPr lang="en-US" dirty="0">
                <a:highlight>
                  <a:srgbClr val="FFFF00"/>
                </a:highlight>
              </a:rPr>
              <a:t>Send LS to RAN1 (R4-2017083 or its revision) to inform about the current RAN4 assumption regarding CSI-RS measurements during the </a:t>
            </a:r>
            <a:r>
              <a:rPr lang="en-US" dirty="0" err="1">
                <a:highlight>
                  <a:srgbClr val="FFFF00"/>
                </a:highlight>
              </a:rPr>
              <a:t>SCell</a:t>
            </a:r>
            <a:r>
              <a:rPr lang="en-US" dirty="0">
                <a:highlight>
                  <a:srgbClr val="FFFF00"/>
                </a:highlight>
              </a:rPr>
              <a:t> activation procedure. Unless RAN1 responds with something different, do not change the RAN4 assumption</a:t>
            </a:r>
            <a:endParaRPr lang="en-US" dirty="0">
              <a:highlight>
                <a:srgbClr val="FFFF00"/>
              </a:highlight>
              <a:latin typeface="Calibri (Body)"/>
            </a:endParaRPr>
          </a:p>
        </p:txBody>
      </p:sp>
    </p:spTree>
    <p:extLst>
      <p:ext uri="{BB962C8B-B14F-4D97-AF65-F5344CB8AC3E}">
        <p14:creationId xmlns:p14="http://schemas.microsoft.com/office/powerpoint/2010/main" val="4202954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err="1"/>
              <a:t>SCell</a:t>
            </a:r>
            <a:r>
              <a:rPr lang="en-US" dirty="0"/>
              <a:t> Activation: </a:t>
            </a:r>
            <a:r>
              <a:rPr lang="en-US" dirty="0" err="1"/>
              <a:t>sCellDeactivationTimer</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387625" y="1540564"/>
            <a:ext cx="11622157"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sv-SE" dirty="0"/>
              <a:t>When </a:t>
            </a:r>
            <a:r>
              <a:rPr lang="sv-SE" i="1" dirty="0"/>
              <a:t>sCellDeactivationTimer</a:t>
            </a:r>
            <a:r>
              <a:rPr lang="sv-SE" dirty="0"/>
              <a:t> is NOT configured</a:t>
            </a:r>
          </a:p>
          <a:p>
            <a:pPr lvl="1" hangingPunct="0"/>
            <a:r>
              <a:rPr lang="en-US" dirty="0">
                <a:latin typeface="Calibri (Body)"/>
              </a:rPr>
              <a:t>Applicability of </a:t>
            </a:r>
            <a:r>
              <a:rPr lang="en-US" dirty="0" err="1">
                <a:latin typeface="Calibri (Body)"/>
              </a:rPr>
              <a:t>SCell</a:t>
            </a:r>
            <a:r>
              <a:rPr lang="en-US" dirty="0">
                <a:latin typeface="Calibri (Body)"/>
              </a:rPr>
              <a:t> activation requirements when </a:t>
            </a:r>
            <a:r>
              <a:rPr lang="en-US" i="1" dirty="0" err="1">
                <a:latin typeface="Calibri (Body)"/>
              </a:rPr>
              <a:t>sCellDeactivationTimer</a:t>
            </a:r>
            <a:r>
              <a:rPr lang="en-US" dirty="0">
                <a:latin typeface="Calibri (Body)"/>
              </a:rPr>
              <a:t> is NOT configured</a:t>
            </a:r>
          </a:p>
          <a:p>
            <a:pPr lvl="2" hangingPunct="0"/>
            <a:r>
              <a:rPr lang="en-US" dirty="0">
                <a:highlight>
                  <a:srgbClr val="FFFF00"/>
                </a:highlight>
              </a:rPr>
              <a:t>The </a:t>
            </a:r>
            <a:r>
              <a:rPr lang="en-US" dirty="0" err="1">
                <a:highlight>
                  <a:srgbClr val="FFFF00"/>
                </a:highlight>
              </a:rPr>
              <a:t>SCell</a:t>
            </a:r>
            <a:r>
              <a:rPr lang="en-US" dirty="0">
                <a:highlight>
                  <a:srgbClr val="FFFF00"/>
                </a:highlight>
              </a:rPr>
              <a:t> activation requirements for NR-U do not apply when the </a:t>
            </a:r>
            <a:r>
              <a:rPr lang="en-US" i="1" dirty="0" err="1">
                <a:highlight>
                  <a:srgbClr val="FFFF00"/>
                </a:highlight>
              </a:rPr>
              <a:t>sCellDeactivationTimer</a:t>
            </a:r>
            <a:r>
              <a:rPr lang="en-US" dirty="0">
                <a:highlight>
                  <a:srgbClr val="FFFF00"/>
                </a:highlight>
              </a:rPr>
              <a:t> is not configured</a:t>
            </a:r>
            <a:endParaRPr lang="en-US" dirty="0">
              <a:highlight>
                <a:srgbClr val="FFFF00"/>
              </a:highlight>
              <a:latin typeface="Calibri (Body)"/>
            </a:endParaRPr>
          </a:p>
          <a:p>
            <a:pPr lvl="1" hangingPunct="0"/>
            <a:r>
              <a:rPr lang="en-US" dirty="0">
                <a:latin typeface="Calibri (Body)"/>
              </a:rPr>
              <a:t>Applicability of </a:t>
            </a:r>
            <a:r>
              <a:rPr lang="en-US" dirty="0" err="1">
                <a:latin typeface="Calibri (Body)"/>
              </a:rPr>
              <a:t>SCell</a:t>
            </a:r>
            <a:r>
              <a:rPr lang="en-US" dirty="0">
                <a:latin typeface="Calibri (Body)"/>
              </a:rPr>
              <a:t> deactivation requirements when </a:t>
            </a:r>
            <a:r>
              <a:rPr lang="en-US" i="1" dirty="0" err="1">
                <a:latin typeface="Calibri (Body)"/>
              </a:rPr>
              <a:t>sCellDeactivationTimer</a:t>
            </a:r>
            <a:r>
              <a:rPr lang="en-US" dirty="0">
                <a:latin typeface="Calibri (Body)"/>
              </a:rPr>
              <a:t> is NOT configured</a:t>
            </a:r>
          </a:p>
          <a:p>
            <a:pPr lvl="2" hangingPunct="0"/>
            <a:r>
              <a:rPr lang="en-US" dirty="0">
                <a:highlight>
                  <a:srgbClr val="FFFF00"/>
                </a:highlight>
              </a:rPr>
              <a:t>The </a:t>
            </a:r>
            <a:r>
              <a:rPr lang="en-US" dirty="0" err="1">
                <a:highlight>
                  <a:srgbClr val="FFFF00"/>
                </a:highlight>
              </a:rPr>
              <a:t>SCell</a:t>
            </a:r>
            <a:r>
              <a:rPr lang="en-US" dirty="0">
                <a:highlight>
                  <a:srgbClr val="FFFF00"/>
                </a:highlight>
              </a:rPr>
              <a:t> deactivation requirements for NR-U do not apply when the </a:t>
            </a:r>
            <a:r>
              <a:rPr lang="en-US" i="1" dirty="0" err="1">
                <a:highlight>
                  <a:srgbClr val="FFFF00"/>
                </a:highlight>
              </a:rPr>
              <a:t>sCellDeactivationTimer</a:t>
            </a:r>
            <a:r>
              <a:rPr lang="en-US" dirty="0">
                <a:highlight>
                  <a:srgbClr val="FFFF00"/>
                </a:highlight>
              </a:rPr>
              <a:t> is not configured</a:t>
            </a:r>
            <a:endParaRPr lang="sv-SE" dirty="0">
              <a:highlight>
                <a:srgbClr val="FFFF00"/>
              </a:highlight>
              <a:latin typeface="Calibri (Body)"/>
            </a:endParaRPr>
          </a:p>
          <a:p>
            <a:pPr hangingPunct="0"/>
            <a:r>
              <a:rPr lang="sv-SE" dirty="0"/>
              <a:t>When </a:t>
            </a:r>
            <a:r>
              <a:rPr lang="sv-SE" i="1" dirty="0"/>
              <a:t>sCellDeactivationTimer</a:t>
            </a:r>
            <a:r>
              <a:rPr lang="sv-SE" dirty="0"/>
              <a:t> IS configured</a:t>
            </a:r>
          </a:p>
          <a:p>
            <a:pPr lvl="1" hangingPunct="0"/>
            <a:r>
              <a:rPr lang="en-GB" dirty="0"/>
              <a:t>UE behaviour with respect to the timer when </a:t>
            </a:r>
            <a:r>
              <a:rPr lang="en-GB" i="1" dirty="0" err="1"/>
              <a:t>sCellDeactivationTimer</a:t>
            </a:r>
            <a:r>
              <a:rPr lang="en-GB" dirty="0"/>
              <a:t> IS configured</a:t>
            </a:r>
          </a:p>
          <a:p>
            <a:pPr lvl="2" hangingPunct="0"/>
            <a:r>
              <a:rPr lang="en-US" dirty="0">
                <a:highlight>
                  <a:srgbClr val="FFFF00"/>
                </a:highlight>
              </a:rPr>
              <a:t>UE shall not stop </a:t>
            </a:r>
            <a:r>
              <a:rPr lang="en-US" i="1" dirty="0" err="1">
                <a:highlight>
                  <a:srgbClr val="FFFF00"/>
                </a:highlight>
              </a:rPr>
              <a:t>sCellDeactivationTimer</a:t>
            </a:r>
            <a:r>
              <a:rPr lang="en-US" dirty="0">
                <a:highlight>
                  <a:srgbClr val="FFFF00"/>
                </a:highlight>
              </a:rPr>
              <a:t> before UE successfully transmits the HARQ feedback for the deactivation command when </a:t>
            </a:r>
            <a:r>
              <a:rPr lang="en-US" i="1" dirty="0" err="1">
                <a:highlight>
                  <a:srgbClr val="FFFF00"/>
                </a:highlight>
              </a:rPr>
              <a:t>sCellDeactivationTimer</a:t>
            </a:r>
            <a:r>
              <a:rPr lang="en-US" dirty="0">
                <a:highlight>
                  <a:srgbClr val="FFFF00"/>
                </a:highlight>
              </a:rPr>
              <a:t> has not expired</a:t>
            </a:r>
            <a:endParaRPr lang="en-US" dirty="0">
              <a:highlight>
                <a:srgbClr val="FFFF00"/>
              </a:highlight>
              <a:latin typeface="Calibri (Body)"/>
            </a:endParaRPr>
          </a:p>
        </p:txBody>
      </p:sp>
    </p:spTree>
    <p:extLst>
      <p:ext uri="{BB962C8B-B14F-4D97-AF65-F5344CB8AC3E}">
        <p14:creationId xmlns:p14="http://schemas.microsoft.com/office/powerpoint/2010/main" val="756327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Active TCI State Switching</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Enhancements in Rel-17</a:t>
            </a:r>
          </a:p>
          <a:p>
            <a:pPr lvl="1"/>
            <a:r>
              <a:rPr lang="en-GB" dirty="0"/>
              <a:t>Do not further discuss this proposal under this Rel-16 WI, consider bringing the proposal in the plenary instead</a:t>
            </a:r>
            <a:endParaRPr lang="sv-SE"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585868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Beam Management</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A new clause for L1-RSRP reporting under CCA in TS 38.133</a:t>
            </a:r>
          </a:p>
          <a:p>
            <a:pPr lvl="1" hangingPunct="0"/>
            <a:r>
              <a:rPr lang="en-GB" dirty="0">
                <a:solidFill>
                  <a:srgbClr val="00B050"/>
                </a:solidFill>
              </a:rPr>
              <a:t>Introduce new clause 9.5A in TS38.133 for L1-RSRP reporting under CCA</a:t>
            </a:r>
          </a:p>
          <a:p>
            <a:pPr lvl="0" hangingPunct="0"/>
            <a:r>
              <a:rPr lang="en-GB" dirty="0"/>
              <a:t>UE </a:t>
            </a:r>
            <a:r>
              <a:rPr lang="en-GB" dirty="0" err="1"/>
              <a:t>behavior</a:t>
            </a:r>
            <a:r>
              <a:rPr lang="en-GB" dirty="0"/>
              <a:t> when UE cannot transmit HARQ-ACK for MAC-CE deactivation of semi-persistent CSI reporting</a:t>
            </a:r>
          </a:p>
          <a:p>
            <a:pPr lvl="1"/>
            <a:r>
              <a:rPr lang="en-US" dirty="0">
                <a:solidFill>
                  <a:srgbClr val="00B050"/>
                </a:solidFill>
              </a:rPr>
              <a:t>RAN4 should wait for LS response from RAN1 on the UE behavior when UE cannot transmit HARQ-ACK for MAC CE deactivation for semi-persistent CSI reporting due to UL LBT failure</a:t>
            </a:r>
            <a:endParaRPr lang="sv-SE" dirty="0">
              <a:solidFill>
                <a:srgbClr val="00B050"/>
              </a:solidFill>
            </a:endParaRPr>
          </a:p>
          <a:p>
            <a:pPr lvl="1"/>
            <a:r>
              <a:rPr lang="en-GB" dirty="0">
                <a:solidFill>
                  <a:srgbClr val="00B050"/>
                </a:solidFill>
              </a:rPr>
              <a:t>Once RAN4 receives the LS response from RAN1, RAN4 should resume the discussion and capture the UE </a:t>
            </a:r>
            <a:r>
              <a:rPr lang="en-GB" dirty="0" err="1">
                <a:solidFill>
                  <a:srgbClr val="00B050"/>
                </a:solidFill>
              </a:rPr>
              <a:t>behavior</a:t>
            </a:r>
            <a:r>
              <a:rPr lang="en-GB" dirty="0">
                <a:solidFill>
                  <a:srgbClr val="00B050"/>
                </a:solidFill>
              </a:rPr>
              <a:t> in TS 38.133 if necessary</a:t>
            </a:r>
          </a:p>
          <a:p>
            <a:pPr lvl="1"/>
            <a:r>
              <a:rPr lang="en-GB" dirty="0"/>
              <a:t>Based on the most recent RAN1 agreements and the LS to RAN4, clarify in 38.133:</a:t>
            </a:r>
          </a:p>
          <a:p>
            <a:pPr lvl="2"/>
            <a:r>
              <a:rPr lang="en-US" dirty="0">
                <a:highlight>
                  <a:srgbClr val="FFFF00"/>
                </a:highlight>
              </a:rPr>
              <a:t>When CCA is used on target frequency, the UE shall stop semi-persistent L1-RSRP measurement reports on PUCCH, when the UE cannot transmit a PUCCH with HARQ-ACK information in slot n corresponding to the PDSCH carrying the deactivation command</a:t>
            </a:r>
            <a:endParaRPr lang="sv-SE" dirty="0">
              <a:highlight>
                <a:srgbClr val="FFFF00"/>
              </a:highlight>
            </a:endParaRPr>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4233025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Measurement Requirements: RSSI</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Scheduling restrictions – 1 symbol before the first/after the last RSSI measurement symbol</a:t>
            </a:r>
          </a:p>
          <a:p>
            <a:pPr lvl="1" hangingPunct="0"/>
            <a:r>
              <a:rPr lang="en-US" dirty="0">
                <a:highlight>
                  <a:srgbClr val="FFFF00"/>
                </a:highlight>
              </a:rPr>
              <a:t>It is </a:t>
            </a:r>
            <a:r>
              <a:rPr lang="en-US" i="1" dirty="0">
                <a:highlight>
                  <a:srgbClr val="FFFF00"/>
                </a:highlight>
              </a:rPr>
              <a:t>not necessary</a:t>
            </a:r>
            <a:r>
              <a:rPr lang="en-US" dirty="0">
                <a:highlight>
                  <a:srgbClr val="FFFF00"/>
                </a:highlight>
              </a:rPr>
              <a:t> to include the restriction on 1 data symbol before the first RSSI measurement symbol configured by RMTC, and 1 data symbol after the last RSSI measurement symbol configured by RMTC</a:t>
            </a:r>
            <a:endParaRPr lang="sv-SE" dirty="0">
              <a:highlight>
                <a:srgbClr val="FFFF00"/>
              </a:highlight>
            </a:endParaRPr>
          </a:p>
          <a:p>
            <a:pPr lvl="1" hangingPunct="0"/>
            <a:r>
              <a:rPr lang="en-US" dirty="0">
                <a:highlight>
                  <a:srgbClr val="FFFF00"/>
                </a:highlight>
              </a:rPr>
              <a:t>FFS: need to clarify the reference timing for intra-frequency RSSI/CO measurements in unlicensed spectrum</a:t>
            </a:r>
            <a:endParaRPr lang="sv-SE" dirty="0">
              <a:highlight>
                <a:srgbClr val="FFFF00"/>
              </a:highlight>
            </a:endParaRPr>
          </a:p>
          <a:p>
            <a:pPr lvl="0" hangingPunct="0"/>
            <a:r>
              <a:rPr lang="en-GB" dirty="0"/>
              <a:t>Scheduling restrictions – further clarification in TS 38.133</a:t>
            </a:r>
          </a:p>
          <a:p>
            <a:pPr lvl="1" hangingPunct="0"/>
            <a:r>
              <a:rPr lang="en-GB" dirty="0">
                <a:solidFill>
                  <a:srgbClr val="00B050"/>
                </a:solidFill>
              </a:rPr>
              <a:t>Add clarification for UL scheduling restriction as “The UE is not expected to transmit PUCCH/PUSCH/SRS on the UL symbols which are overlapping in time with the RSSI measurement symbols configured by RMTC”</a:t>
            </a:r>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131514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fontScale="90000"/>
          </a:bodyPr>
          <a:lstStyle/>
          <a:p>
            <a:r>
              <a:rPr lang="en-US" dirty="0"/>
              <a:t>Measurement Requirements: Intra-/Inter-Frequency</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Scheduling restrictions for inter-band CA</a:t>
            </a:r>
            <a:endParaRPr lang="sv-SE" dirty="0"/>
          </a:p>
          <a:p>
            <a:pPr lvl="1"/>
            <a:r>
              <a:rPr lang="en-US" dirty="0">
                <a:solidFill>
                  <a:srgbClr val="00B050"/>
                </a:solidFill>
              </a:rPr>
              <a:t>In FR1 inter-band CA, the scheduling restriction due to one CC shall not apply to other CCs on the other bands</a:t>
            </a:r>
            <a:endParaRPr lang="sv-SE" dirty="0">
              <a:solidFill>
                <a:srgbClr val="00B050"/>
              </a:solidFill>
            </a:endParaRPr>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3238661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Measurement Requirements: SFTD</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SFTD measurement capability and the corresponding feature in the Rel-16 feature list</a:t>
            </a:r>
            <a:endParaRPr lang="sv-SE" dirty="0"/>
          </a:p>
          <a:p>
            <a:pPr lvl="1"/>
            <a:r>
              <a:rPr lang="sv-SE" dirty="0">
                <a:solidFill>
                  <a:srgbClr val="0070C0"/>
                </a:solidFill>
                <a:highlight>
                  <a:srgbClr val="FFFF00"/>
                </a:highlight>
              </a:rPr>
              <a:t>The decision is to be taken in RAN2, do not discuss further in RAN4 [moderator: exact wording will be used here once the chairman’s notes are available]</a:t>
            </a:r>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4235534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Measurement Requirements: CSSF</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CSSF outside gap</a:t>
            </a:r>
            <a:endParaRPr lang="sv-SE" dirty="0"/>
          </a:p>
          <a:p>
            <a:pPr lvl="1"/>
            <a:r>
              <a:rPr lang="sv-SE" dirty="0"/>
              <a:t>FFS: </a:t>
            </a:r>
            <a:r>
              <a:rPr lang="en-US" dirty="0"/>
              <a:t>CSSF outside gaps (</a:t>
            </a:r>
            <a:r>
              <a:rPr lang="en-US" dirty="0" err="1"/>
              <a:t>CSSF</a:t>
            </a:r>
            <a:r>
              <a:rPr lang="en-US" baseline="-25000" dirty="0" err="1"/>
              <a:t>outside_gap,i</a:t>
            </a:r>
            <a:r>
              <a:rPr lang="en-US" dirty="0"/>
              <a:t>) should be additionally increased if one MO configured both for RSSI measurement with gap and SSB-based measurement gap</a:t>
            </a:r>
            <a:endParaRPr lang="sv-SE" dirty="0"/>
          </a:p>
          <a:p>
            <a:r>
              <a:rPr lang="en-GB" dirty="0"/>
              <a:t>CSSF within gap</a:t>
            </a:r>
          </a:p>
          <a:p>
            <a:pPr lvl="1"/>
            <a:r>
              <a:rPr lang="en-GB" dirty="0"/>
              <a:t>FFS: </a:t>
            </a:r>
            <a:r>
              <a:rPr lang="en-US" dirty="0"/>
              <a:t>CSSF within measurement gaps (</a:t>
            </a:r>
            <a:r>
              <a:rPr lang="en-US" dirty="0" err="1"/>
              <a:t>CSSF</a:t>
            </a:r>
            <a:r>
              <a:rPr lang="en-US" baseline="-25000" dirty="0" err="1"/>
              <a:t>within_gap,i</a:t>
            </a:r>
            <a:r>
              <a:rPr lang="en-US" dirty="0"/>
              <a:t> ) needs also to be adapted to account for inter-frequency RSSI/CO measurements and intra-frequency RSSI/CO measurements with gaps</a:t>
            </a:r>
          </a:p>
          <a:p>
            <a:pPr lvl="1"/>
            <a:r>
              <a:rPr lang="sv-SE" dirty="0"/>
              <a:t>FFS: </a:t>
            </a:r>
            <a:r>
              <a:rPr lang="en-US" dirty="0"/>
              <a:t>Regarding the CSSF within measurement gaps (</a:t>
            </a:r>
            <a:r>
              <a:rPr lang="en-US" dirty="0" err="1"/>
              <a:t>CSSF</a:t>
            </a:r>
            <a:r>
              <a:rPr lang="en-US" baseline="-25000" dirty="0" err="1"/>
              <a:t>within_gap,i</a:t>
            </a:r>
            <a:r>
              <a:rPr lang="en-US" baseline="-25000" dirty="0"/>
              <a:t> </a:t>
            </a:r>
            <a:r>
              <a:rPr lang="en-US" dirty="0"/>
              <a:t>), a MO should be counted twice, if the MO with both SSB based measurement and RSSI/CO measurement which are candidates to be measured in gap j where the measurement object i is also a candidate</a:t>
            </a:r>
            <a:endParaRPr lang="sv-SE" dirty="0"/>
          </a:p>
        </p:txBody>
      </p:sp>
    </p:spTree>
    <p:extLst>
      <p:ext uri="{BB962C8B-B14F-4D97-AF65-F5344CB8AC3E}">
        <p14:creationId xmlns:p14="http://schemas.microsoft.com/office/powerpoint/2010/main" val="918235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UE Transmit Timing</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Reference Cell Definition</a:t>
            </a:r>
          </a:p>
          <a:p>
            <a:pPr lvl="1"/>
            <a:r>
              <a:rPr lang="en-US" dirty="0"/>
              <a:t>In the requirements of clause 7.1.2, the term reference cell on a carrier frequency subject to CCA is not available at the UE refers to when at least one SSB is configured by </a:t>
            </a:r>
            <a:r>
              <a:rPr lang="en-US" dirty="0" err="1"/>
              <a:t>gNB</a:t>
            </a:r>
            <a:r>
              <a:rPr lang="en-US" dirty="0"/>
              <a:t>, but the first two successive candidate SSB positions for the same SSB index within the discovery burst transmission window are not available at the UE due to DL CCA failures at </a:t>
            </a:r>
            <a:r>
              <a:rPr lang="en-US" dirty="0" err="1"/>
              <a:t>gNB</a:t>
            </a:r>
            <a:r>
              <a:rPr lang="en-US" dirty="0"/>
              <a:t> during the last 160 ms; otherwise the reference cell on the carrier frequency subject to CCA is considered as available at the UE</a:t>
            </a:r>
          </a:p>
          <a:p>
            <a:r>
              <a:rPr lang="en-US" dirty="0"/>
              <a:t>DRX case: FFS, unless this can also be solved in RAN4#97-e</a:t>
            </a:r>
            <a:endParaRPr lang="sv-SE" dirty="0"/>
          </a:p>
        </p:txBody>
      </p:sp>
    </p:spTree>
    <p:extLst>
      <p:ext uri="{BB962C8B-B14F-4D97-AF65-F5344CB8AC3E}">
        <p14:creationId xmlns:p14="http://schemas.microsoft.com/office/powerpoint/2010/main" val="90558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5E4D6F-3261-416A-816D-8F5A869D58EC}"/>
              </a:ext>
            </a:extLst>
          </p:cNvPr>
          <p:cNvSpPr>
            <a:spLocks noGrp="1"/>
          </p:cNvSpPr>
          <p:nvPr>
            <p:ph idx="1"/>
          </p:nvPr>
        </p:nvSpPr>
        <p:spPr>
          <a:xfrm>
            <a:off x="387626" y="1023730"/>
            <a:ext cx="11449878" cy="5615609"/>
          </a:xfrm>
        </p:spPr>
        <p:txBody>
          <a:bodyPr>
            <a:normAutofit/>
          </a:bodyPr>
          <a:lstStyle/>
          <a:p>
            <a:pPr marL="0" indent="0" algn="ctr">
              <a:buNone/>
            </a:pPr>
            <a:r>
              <a:rPr lang="sv-SE" sz="5000" dirty="0">
                <a:solidFill>
                  <a:srgbClr val="00B050"/>
                </a:solidFill>
              </a:rPr>
              <a:t>Agreements from the 1st round</a:t>
            </a:r>
          </a:p>
          <a:p>
            <a:pPr marL="0" indent="0" algn="ctr">
              <a:buNone/>
            </a:pPr>
            <a:r>
              <a:rPr lang="sv-SE" sz="5000" dirty="0">
                <a:solidFill>
                  <a:srgbClr val="0070C0"/>
                </a:solidFill>
              </a:rPr>
              <a:t>Agreements from the 1st GTW session</a:t>
            </a:r>
          </a:p>
          <a:p>
            <a:pPr marL="0" indent="0" algn="ctr">
              <a:buNone/>
            </a:pPr>
            <a:r>
              <a:rPr lang="sv-SE" sz="5000" dirty="0"/>
              <a:t>Agreements from the 2nd round</a:t>
            </a:r>
          </a:p>
        </p:txBody>
      </p:sp>
    </p:spTree>
    <p:extLst>
      <p:ext uri="{BB962C8B-B14F-4D97-AF65-F5344CB8AC3E}">
        <p14:creationId xmlns:p14="http://schemas.microsoft.com/office/powerpoint/2010/main" val="127136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General</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endParaRPr lang="en-US" dirty="0">
              <a:solidFill>
                <a:srgbClr val="00B050"/>
              </a:solidFill>
              <a:latin typeface="Calibri (Body)"/>
            </a:endParaRPr>
          </a:p>
          <a:p>
            <a:pPr hangingPunct="0"/>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
        <p:nvSpPr>
          <p:cNvPr id="4" name="Content Placeholder 2">
            <a:extLst>
              <a:ext uri="{FF2B5EF4-FFF2-40B4-BE49-F238E27FC236}">
                <a16:creationId xmlns:a16="http://schemas.microsoft.com/office/drawing/2014/main" id="{1BF02DBC-2B69-428C-A596-BFEE31BC2BCF}"/>
              </a:ext>
            </a:extLst>
          </p:cNvPr>
          <p:cNvSpPr txBox="1">
            <a:spLocks/>
          </p:cNvSpPr>
          <p:nvPr/>
        </p:nvSpPr>
        <p:spPr>
          <a:xfrm>
            <a:off x="447261" y="1398324"/>
            <a:ext cx="11297478" cy="495230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Number of candidate SSBs for cell detection</a:t>
            </a:r>
          </a:p>
          <a:p>
            <a:pPr lvl="1"/>
            <a:r>
              <a:rPr lang="en-US" dirty="0">
                <a:solidFill>
                  <a:srgbClr val="0070C0"/>
                </a:solidFill>
              </a:rPr>
              <a:t>For cell detection the requirements are defined under assumption that UE monitors at least 1 candidate SSB position in one SSB block burst. </a:t>
            </a:r>
            <a:endParaRPr lang="sv-SE" dirty="0">
              <a:solidFill>
                <a:srgbClr val="0070C0"/>
              </a:solidFill>
            </a:endParaRPr>
          </a:p>
          <a:p>
            <a:pPr lvl="2"/>
            <a:r>
              <a:rPr lang="en-US" dirty="0">
                <a:solidFill>
                  <a:srgbClr val="0070C0"/>
                </a:solidFill>
              </a:rPr>
              <a:t>Note: 1 candidate SSB position for detection should not be impacted by what UE is already monitoring</a:t>
            </a:r>
            <a:r>
              <a:rPr lang="en-US" dirty="0"/>
              <a:t> within the current measurement period of the on-going measurements</a:t>
            </a:r>
          </a:p>
          <a:p>
            <a:pPr marL="914400" lvl="2" indent="0">
              <a:buNone/>
            </a:pPr>
            <a:endParaRPr lang="en-GB" dirty="0"/>
          </a:p>
          <a:p>
            <a:pPr lvl="0" hangingPunct="0"/>
            <a:r>
              <a:rPr lang="en-GB" dirty="0"/>
              <a:t>Exact candidate SSB positions</a:t>
            </a:r>
          </a:p>
          <a:p>
            <a:pPr lvl="1" hangingPunct="0"/>
            <a:r>
              <a:rPr lang="en-GB" dirty="0">
                <a:solidFill>
                  <a:srgbClr val="0070C0"/>
                </a:solidFill>
              </a:rPr>
              <a:t>Do not fix exact SSB positions for cell detection</a:t>
            </a:r>
            <a:endParaRPr lang="en-US" dirty="0">
              <a:solidFill>
                <a:srgbClr val="0070C0"/>
              </a:solidFill>
            </a:endParaRPr>
          </a:p>
          <a:p>
            <a:pPr marL="0" lvl="0" indent="0" hangingPunct="0">
              <a:buNone/>
            </a:pPr>
            <a:endParaRPr lang="en-GB" sz="1200" dirty="0"/>
          </a:p>
          <a:p>
            <a:pPr lvl="0" hangingPunct="0"/>
            <a:r>
              <a:rPr lang="en-GB" dirty="0"/>
              <a:t>Set of candidate SSB positions in RRM requirements</a:t>
            </a:r>
          </a:p>
          <a:p>
            <a:pPr lvl="1" hangingPunct="0"/>
            <a:r>
              <a:rPr lang="en-GB" dirty="0">
                <a:solidFill>
                  <a:srgbClr val="0070C0"/>
                </a:solidFill>
              </a:rPr>
              <a:t>Except cell detection, RRM core requirements are defined under assumption what UE monitors the first 2 successive </a:t>
            </a:r>
            <a:r>
              <a:rPr lang="en-GB" dirty="0" err="1">
                <a:solidFill>
                  <a:srgbClr val="0070C0"/>
                </a:solidFill>
              </a:rPr>
              <a:t>QCL’ed</a:t>
            </a:r>
            <a:r>
              <a:rPr lang="en-GB" dirty="0">
                <a:solidFill>
                  <a:srgbClr val="0070C0"/>
                </a:solidFill>
              </a:rPr>
              <a:t> candidate SSB positions (i.e. N1 = N2 = 2). For a certain SSB index which has only one configured candidate SSB position in the SSB burst, UE monitors 1 candidate SSB position for this SSB in one SSB burst.</a:t>
            </a:r>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3220101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General (cont.)</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endParaRPr lang="en-US" dirty="0">
              <a:solidFill>
                <a:srgbClr val="00B050"/>
              </a:solidFill>
              <a:latin typeface="Calibri (Body)"/>
            </a:endParaRPr>
          </a:p>
          <a:p>
            <a:pPr hangingPunct="0"/>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
        <p:nvSpPr>
          <p:cNvPr id="4" name="Content Placeholder 2">
            <a:extLst>
              <a:ext uri="{FF2B5EF4-FFF2-40B4-BE49-F238E27FC236}">
                <a16:creationId xmlns:a16="http://schemas.microsoft.com/office/drawing/2014/main" id="{1BF02DBC-2B69-428C-A596-BFEE31BC2BCF}"/>
              </a:ext>
            </a:extLst>
          </p:cNvPr>
          <p:cNvSpPr txBox="1">
            <a:spLocks/>
          </p:cNvSpPr>
          <p:nvPr/>
        </p:nvSpPr>
        <p:spPr>
          <a:xfrm>
            <a:off x="447261" y="1398324"/>
            <a:ext cx="11297478" cy="495230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Terminology updates for the case without DRX, MGRP, etc. for 38.133</a:t>
            </a:r>
          </a:p>
          <a:p>
            <a:pPr lvl="1" hangingPunct="0"/>
            <a:r>
              <a:rPr lang="en-US" dirty="0"/>
              <a:t>The terminology needs to be updated in the following sections of TS 38.133, to capture the agreements from R4-2012249:</a:t>
            </a:r>
          </a:p>
          <a:p>
            <a:pPr lvl="2" hangingPunct="0"/>
            <a:r>
              <a:rPr lang="en-US" dirty="0"/>
              <a:t>4.2A	Cell Re-selection when CCA is used</a:t>
            </a:r>
          </a:p>
          <a:p>
            <a:pPr lvl="2" hangingPunct="0"/>
            <a:r>
              <a:rPr lang="en-GB" dirty="0"/>
              <a:t>6.1A	Handover when CCA is used at least in the target cell</a:t>
            </a:r>
          </a:p>
          <a:p>
            <a:pPr lvl="2" hangingPunct="0"/>
            <a:r>
              <a:rPr lang="en-GB" dirty="0"/>
              <a:t>6.2.1A	RRC Re-establishment with CCA</a:t>
            </a:r>
          </a:p>
          <a:p>
            <a:pPr lvl="2" hangingPunct="0"/>
            <a:r>
              <a:rPr lang="en-GB" dirty="0"/>
              <a:t>6.2.3A	RRC Connection Release with Redirection with CCA</a:t>
            </a:r>
          </a:p>
          <a:p>
            <a:pPr lvl="2" hangingPunct="0"/>
            <a:r>
              <a:rPr lang="en-GB" dirty="0"/>
              <a:t>7.1	UE transmit timing</a:t>
            </a:r>
          </a:p>
          <a:p>
            <a:pPr lvl="2" hangingPunct="0"/>
            <a:r>
              <a:rPr lang="en-US" dirty="0"/>
              <a:t>8.1A Radio Link Monitoring with CCA on target frequency</a:t>
            </a:r>
          </a:p>
          <a:p>
            <a:pPr lvl="2" hangingPunct="0"/>
            <a:r>
              <a:rPr lang="en-US" dirty="0"/>
              <a:t>8.3A Activation and Deactivation Delay of </a:t>
            </a:r>
            <a:r>
              <a:rPr lang="en-US" dirty="0" err="1"/>
              <a:t>SCell</a:t>
            </a:r>
            <a:r>
              <a:rPr lang="en-US" dirty="0"/>
              <a:t> operating with CCA</a:t>
            </a:r>
          </a:p>
          <a:p>
            <a:pPr lvl="2" hangingPunct="0"/>
            <a:r>
              <a:rPr lang="en-US" dirty="0"/>
              <a:t>8.5A	Link Recovery Procedures when CCA is used on target frequency</a:t>
            </a:r>
          </a:p>
          <a:p>
            <a:pPr lvl="2" hangingPunct="0"/>
            <a:r>
              <a:rPr lang="en-US" dirty="0"/>
              <a:t>8.10A	Active TCI state switching delay when CCA is used on target frequency</a:t>
            </a:r>
          </a:p>
          <a:p>
            <a:pPr lvl="2" hangingPunct="0"/>
            <a:r>
              <a:rPr lang="en-US" dirty="0"/>
              <a:t>9.2A	NR intra-frequency measurements when CCA is used</a:t>
            </a:r>
          </a:p>
          <a:p>
            <a:pPr lvl="2" hangingPunct="0"/>
            <a:r>
              <a:rPr lang="en-US" dirty="0"/>
              <a:t>9.3A	NR inter-frequency measurements when CCA is used</a:t>
            </a:r>
          </a:p>
          <a:p>
            <a:pPr lvl="2" hangingPunct="0"/>
            <a:r>
              <a:rPr lang="en-US" dirty="0"/>
              <a:t>9.5.4A	L1-RSRP measurement requirements (with CCA on serving cell)</a:t>
            </a:r>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4254034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General (cont.)</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endParaRPr lang="en-US" dirty="0">
              <a:solidFill>
                <a:srgbClr val="00B050"/>
              </a:solidFill>
              <a:latin typeface="Calibri (Body)"/>
            </a:endParaRPr>
          </a:p>
          <a:p>
            <a:pPr hangingPunct="0"/>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
        <p:nvSpPr>
          <p:cNvPr id="4" name="Content Placeholder 2">
            <a:extLst>
              <a:ext uri="{FF2B5EF4-FFF2-40B4-BE49-F238E27FC236}">
                <a16:creationId xmlns:a16="http://schemas.microsoft.com/office/drawing/2014/main" id="{1BF02DBC-2B69-428C-A596-BFEE31BC2BCF}"/>
              </a:ext>
            </a:extLst>
          </p:cNvPr>
          <p:cNvSpPr txBox="1">
            <a:spLocks/>
          </p:cNvSpPr>
          <p:nvPr/>
        </p:nvSpPr>
        <p:spPr>
          <a:xfrm>
            <a:off x="447261" y="1398324"/>
            <a:ext cx="112974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Terminology updates for the case without DRX, MGRP, etc. for 36.133</a:t>
            </a:r>
          </a:p>
          <a:p>
            <a:pPr lvl="1" hangingPunct="0"/>
            <a:r>
              <a:rPr lang="en-US" dirty="0"/>
              <a:t>The terminology needs to be updated in the following sections of TS 36.133, to capture the agreements from R4-2012249:</a:t>
            </a:r>
          </a:p>
          <a:p>
            <a:pPr lvl="2" hangingPunct="0"/>
            <a:r>
              <a:rPr lang="en-GB" sz="1400" dirty="0"/>
              <a:t>4.2.2.5.7 Measurements of NR cells operating with CCA (CCA requirements for </a:t>
            </a:r>
            <a:r>
              <a:rPr lang="en-GB" sz="1400" dirty="0" err="1"/>
              <a:t>interRAT</a:t>
            </a:r>
            <a:r>
              <a:rPr lang="en-GB" sz="1400" dirty="0"/>
              <a:t> reselection)</a:t>
            </a:r>
          </a:p>
          <a:p>
            <a:pPr lvl="2" hangingPunct="0"/>
            <a:r>
              <a:rPr lang="en-GB" sz="1400" dirty="0"/>
              <a:t>5.3.4A	E-UTRAN - NR FR1 Handover when CCA is used in the target cell</a:t>
            </a:r>
          </a:p>
          <a:p>
            <a:pPr lvl="2" hangingPunct="0"/>
            <a:r>
              <a:rPr lang="en-GB" sz="1400" dirty="0"/>
              <a:t>6.3.2.4A	RRC connection release with redirection to NR with CCA</a:t>
            </a:r>
          </a:p>
          <a:p>
            <a:pPr lvl="2" hangingPunct="0"/>
            <a:r>
              <a:rPr lang="en-GB" sz="1400" dirty="0"/>
              <a:t>7.31A 	Addition and Release Delay of NR </a:t>
            </a:r>
            <a:r>
              <a:rPr lang="en-GB" sz="1400" dirty="0" err="1"/>
              <a:t>PSCell</a:t>
            </a:r>
            <a:r>
              <a:rPr lang="en-GB" sz="1400" dirty="0"/>
              <a:t> operating with CCA for E-UTRA - NR Dual Connectivity</a:t>
            </a:r>
          </a:p>
          <a:p>
            <a:pPr lvl="2" hangingPunct="0"/>
            <a:r>
              <a:rPr lang="en-GB" sz="1400" dirty="0"/>
              <a:t>8.1.2.4.21A	E-UTRAN FDD – NR measurements when CCA is used</a:t>
            </a:r>
          </a:p>
          <a:p>
            <a:pPr lvl="2" hangingPunct="0"/>
            <a:r>
              <a:rPr lang="en-US" sz="1400" dirty="0"/>
              <a:t>8.17.2.2.a	SFTD Measurement requirements with CCA on target frequency</a:t>
            </a:r>
          </a:p>
          <a:p>
            <a:pPr lvl="2" hangingPunct="0"/>
            <a:r>
              <a:rPr lang="en-GB" sz="1400" dirty="0"/>
              <a:t>8.17.4A	E-UTRA Inter-RAT NR Measurements when Configured with E-UTRA-NR Dual Connectivity Operation when CCA is used</a:t>
            </a:r>
            <a:endParaRPr lang="sv-SE" sz="1400" dirty="0"/>
          </a:p>
          <a:p>
            <a:pPr marL="457200" lvl="1" indent="0">
              <a:buNone/>
            </a:pPr>
            <a:endParaRPr lang="sv-SE" dirty="0"/>
          </a:p>
          <a:p>
            <a:r>
              <a:rPr lang="en-GB" dirty="0"/>
              <a:t>FFS: The need for further terminology updates for the case with DRX, MGRP, etc.</a:t>
            </a:r>
          </a:p>
        </p:txBody>
      </p:sp>
    </p:spTree>
    <p:extLst>
      <p:ext uri="{BB962C8B-B14F-4D97-AF65-F5344CB8AC3E}">
        <p14:creationId xmlns:p14="http://schemas.microsoft.com/office/powerpoint/2010/main" val="3093733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RRC Re-Establishment</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81280" y="1540564"/>
            <a:ext cx="12110720"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endParaRPr lang="en-US" dirty="0">
              <a:latin typeface="Calibri (Body)"/>
              <a:ea typeface="SimSun" panose="02010600030101010101" pitchFamily="2" charset="-122"/>
            </a:endParaRPr>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
        <p:nvSpPr>
          <p:cNvPr id="4" name="Content Placeholder 2">
            <a:extLst>
              <a:ext uri="{FF2B5EF4-FFF2-40B4-BE49-F238E27FC236}">
                <a16:creationId xmlns:a16="http://schemas.microsoft.com/office/drawing/2014/main" id="{936E41D0-1E32-4326-AC69-41320B988003}"/>
              </a:ext>
            </a:extLst>
          </p:cNvPr>
          <p:cNvSpPr txBox="1">
            <a:spLocks/>
          </p:cNvSpPr>
          <p:nvPr/>
        </p:nvSpPr>
        <p:spPr>
          <a:xfrm>
            <a:off x="712304" y="16929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Cell search delay for unknown intra-frequency cell</a:t>
            </a:r>
          </a:p>
          <a:p>
            <a:pPr lvl="1" hangingPunct="0"/>
            <a:r>
              <a:rPr lang="en-US" dirty="0">
                <a:solidFill>
                  <a:srgbClr val="00B050"/>
                </a:solidFill>
              </a:rPr>
              <a:t>The cell search delay for unknown intra-frequency cell when serving cell SSB </a:t>
            </a:r>
            <a:r>
              <a:rPr lang="en-US" dirty="0" err="1">
                <a:solidFill>
                  <a:srgbClr val="00B050"/>
                </a:solidFill>
              </a:rPr>
              <a:t>Ês</a:t>
            </a:r>
            <a:r>
              <a:rPr lang="en-US" dirty="0">
                <a:solidFill>
                  <a:srgbClr val="00B050"/>
                </a:solidFill>
              </a:rPr>
              <a:t>/</a:t>
            </a:r>
            <a:r>
              <a:rPr lang="en-US" dirty="0" err="1">
                <a:solidFill>
                  <a:srgbClr val="00B050"/>
                </a:solidFill>
              </a:rPr>
              <a:t>Iot</a:t>
            </a:r>
            <a:r>
              <a:rPr lang="en-US" dirty="0">
                <a:solidFill>
                  <a:srgbClr val="00B050"/>
                </a:solidFill>
              </a:rPr>
              <a:t> &lt; -8 dB is (800+ 20 x K</a:t>
            </a:r>
            <a:r>
              <a:rPr lang="en-US" baseline="-25000" dirty="0">
                <a:solidFill>
                  <a:srgbClr val="00B050"/>
                </a:solidFill>
              </a:rPr>
              <a:t>1</a:t>
            </a:r>
            <a:r>
              <a:rPr lang="en-US" baseline="30000" dirty="0">
                <a:solidFill>
                  <a:srgbClr val="00B050"/>
                </a:solidFill>
              </a:rPr>
              <a:t> </a:t>
            </a:r>
            <a:r>
              <a:rPr lang="en-US" dirty="0">
                <a:solidFill>
                  <a:srgbClr val="00B050"/>
                </a:solidFill>
              </a:rPr>
              <a:t>)</a:t>
            </a:r>
            <a:endParaRPr lang="sv-SE" dirty="0">
              <a:solidFill>
                <a:srgbClr val="00B050"/>
              </a:solidFill>
            </a:endParaRPr>
          </a:p>
          <a:p>
            <a:pPr hangingPunct="0"/>
            <a:r>
              <a:rPr lang="en-GB" dirty="0"/>
              <a:t>Cell search delay for unknown inter-frequency cell</a:t>
            </a:r>
          </a:p>
          <a:p>
            <a:pPr lvl="1" hangingPunct="0"/>
            <a:r>
              <a:rPr lang="en-GB" dirty="0">
                <a:solidFill>
                  <a:srgbClr val="00B050"/>
                </a:solidFill>
              </a:rPr>
              <a:t>The cell search delay for unknown inter-frequency cell when serving cell SSB </a:t>
            </a:r>
            <a:r>
              <a:rPr lang="en-GB" dirty="0" err="1">
                <a:solidFill>
                  <a:srgbClr val="00B050"/>
                </a:solidFill>
              </a:rPr>
              <a:t>Ês</a:t>
            </a:r>
            <a:r>
              <a:rPr lang="en-GB" dirty="0">
                <a:solidFill>
                  <a:srgbClr val="00B050"/>
                </a:solidFill>
              </a:rPr>
              <a:t>/</a:t>
            </a:r>
            <a:r>
              <a:rPr lang="en-GB" dirty="0" err="1">
                <a:solidFill>
                  <a:srgbClr val="00B050"/>
                </a:solidFill>
              </a:rPr>
              <a:t>Iot</a:t>
            </a:r>
            <a:r>
              <a:rPr lang="en-GB" dirty="0">
                <a:solidFill>
                  <a:srgbClr val="00B050"/>
                </a:solidFill>
              </a:rPr>
              <a:t> &lt; -8 dB is (800+ 20 x K</a:t>
            </a:r>
            <a:r>
              <a:rPr lang="en-GB" baseline="-25000" dirty="0">
                <a:solidFill>
                  <a:srgbClr val="00B050"/>
                </a:solidFill>
              </a:rPr>
              <a:t>2,i</a:t>
            </a:r>
            <a:r>
              <a:rPr lang="en-GB" dirty="0">
                <a:solidFill>
                  <a:srgbClr val="00B050"/>
                </a:solidFill>
              </a:rPr>
              <a:t>)</a:t>
            </a:r>
            <a:endParaRPr lang="en-US" dirty="0">
              <a:solidFill>
                <a:srgbClr val="00B050"/>
              </a:solidFill>
            </a:endParaRPr>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1899705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Random Access</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81280" y="1540564"/>
            <a:ext cx="12110720"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endParaRPr lang="en-US" dirty="0">
              <a:latin typeface="Calibri (Body)"/>
              <a:ea typeface="SimSun" panose="02010600030101010101" pitchFamily="2" charset="-122"/>
            </a:endParaRPr>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
        <p:nvSpPr>
          <p:cNvPr id="4" name="Content Placeholder 2">
            <a:extLst>
              <a:ext uri="{FF2B5EF4-FFF2-40B4-BE49-F238E27FC236}">
                <a16:creationId xmlns:a16="http://schemas.microsoft.com/office/drawing/2014/main" id="{DA18607B-2F5E-4114-AA4D-89F1703CF26A}"/>
              </a:ext>
            </a:extLst>
          </p:cNvPr>
          <p:cNvSpPr txBox="1">
            <a:spLocks/>
          </p:cNvSpPr>
          <p:nvPr/>
        </p:nvSpPr>
        <p:spPr>
          <a:xfrm>
            <a:off x="559904" y="1202636"/>
            <a:ext cx="11449878" cy="4952309"/>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sv-SE" dirty="0"/>
              <a:t>Specification structure for section 6.2.2A</a:t>
            </a:r>
          </a:p>
          <a:p>
            <a:pPr lvl="1" hangingPunct="0"/>
            <a:r>
              <a:rPr lang="en-US" dirty="0"/>
              <a:t> 6.2.2A Random access with CCA</a:t>
            </a:r>
            <a:endParaRPr lang="sv-SE" dirty="0"/>
          </a:p>
          <a:p>
            <a:pPr lvl="1" hangingPunct="0"/>
            <a:r>
              <a:rPr lang="en-US" dirty="0"/>
              <a:t>     6.2.2A.1 Introduction</a:t>
            </a:r>
            <a:endParaRPr lang="sv-SE" dirty="0"/>
          </a:p>
          <a:p>
            <a:pPr lvl="1" hangingPunct="0"/>
            <a:r>
              <a:rPr lang="en-US" dirty="0"/>
              <a:t>     6.2.2A.2 Requirements [at least for 4-step RA]</a:t>
            </a:r>
            <a:endParaRPr lang="sv-SE" dirty="0"/>
          </a:p>
          <a:p>
            <a:pPr lvl="3" hangingPunct="0"/>
            <a:r>
              <a:rPr lang="en-US" dirty="0"/>
              <a:t>FFS: whether 6.2.2A.2 covers only 4-step RA or (if RAN4 will specify requirements for 2-step for NR-U) 6.2.2A.2 is further split to cover 4-step and 2-step RA or a separate section on the same level (e.g. 6.2.2A.3) is introduced for 2-step RA requirements</a:t>
            </a:r>
            <a:endParaRPr lang="sv-SE" dirty="0"/>
          </a:p>
          <a:p>
            <a:pPr lvl="0" hangingPunct="0"/>
            <a:endParaRPr lang="sv-SE" sz="1100" dirty="0"/>
          </a:p>
          <a:p>
            <a:pPr lvl="0" hangingPunct="0"/>
            <a:r>
              <a:rPr lang="sv-SE" dirty="0"/>
              <a:t>4-step RA type</a:t>
            </a:r>
          </a:p>
          <a:p>
            <a:pPr lvl="1" hangingPunct="0"/>
            <a:r>
              <a:rPr lang="en-US" dirty="0"/>
              <a:t>The requirements are not the same as in Rel-15</a:t>
            </a:r>
          </a:p>
          <a:p>
            <a:pPr lvl="1" hangingPunct="0"/>
            <a:r>
              <a:rPr lang="en-US" dirty="0"/>
              <a:t>The requirements will include requirements for contention-based and non-contention based RA</a:t>
            </a:r>
          </a:p>
          <a:p>
            <a:pPr lvl="1" hangingPunct="0"/>
            <a:r>
              <a:rPr lang="en-US" dirty="0"/>
              <a:t>The requirements for 4-step RA for NR-U will not cover supplementary UL</a:t>
            </a:r>
          </a:p>
          <a:p>
            <a:pPr marL="457200" lvl="1" indent="0" hangingPunct="0">
              <a:buNone/>
            </a:pPr>
            <a:endParaRPr lang="sv-SE" sz="1100" dirty="0"/>
          </a:p>
          <a:p>
            <a:pPr lvl="0" hangingPunct="0"/>
            <a:r>
              <a:rPr lang="sv-SE" dirty="0"/>
              <a:t>2-step RA type</a:t>
            </a:r>
          </a:p>
          <a:p>
            <a:pPr lvl="1" hangingPunct="0"/>
            <a:r>
              <a:rPr lang="en-US" dirty="0"/>
              <a:t>RAN4 will define in Rel-16 NR-U RA requirements for 2-step RA</a:t>
            </a:r>
          </a:p>
          <a:p>
            <a:pPr lvl="1" hangingPunct="0"/>
            <a:r>
              <a:rPr lang="en-US" dirty="0"/>
              <a:t>RAN4 will investigate and discuss in RAN4#98-e the impacts of 2-step RA on other sections/requirements</a:t>
            </a: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745351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err="1"/>
              <a:t>SCell</a:t>
            </a:r>
            <a:r>
              <a:rPr lang="en-US" dirty="0"/>
              <a:t> Activation: Interruptions with Inter-Band CA</a:t>
            </a:r>
            <a:endParaRPr lang="sv-SE" dirty="0"/>
          </a:p>
        </p:txBody>
      </p:sp>
      <mc:AlternateContent xmlns:mc="http://schemas.openxmlformats.org/markup-compatibility/2006">
        <mc:Choice xmlns:a14="http://schemas.microsoft.com/office/drawing/2010/main" Requires="a14">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387625" y="1540564"/>
                <a:ext cx="11622157"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Interruptions for inter-band CA</a:t>
                </a:r>
                <a:endParaRPr lang="en-US" dirty="0">
                  <a:latin typeface="Calibri (Body)"/>
                </a:endParaRPr>
              </a:p>
              <a:p>
                <a:pPr lvl="2"/>
                <a:r>
                  <a:rPr lang="en-US" dirty="0">
                    <a:solidFill>
                      <a:srgbClr val="0070C0"/>
                    </a:solidFill>
                  </a:rPr>
                  <a:t>For the case when there is no already activated </a:t>
                </a:r>
                <a:r>
                  <a:rPr lang="en-US" dirty="0" err="1">
                    <a:solidFill>
                      <a:srgbClr val="0070C0"/>
                    </a:solidFill>
                  </a:rPr>
                  <a:t>SCell</a:t>
                </a:r>
                <a:r>
                  <a:rPr lang="en-US" dirty="0">
                    <a:solidFill>
                      <a:srgbClr val="0070C0"/>
                    </a:solidFill>
                  </a:rPr>
                  <a:t>, a single interruption applies.</a:t>
                </a:r>
                <a:endParaRPr lang="sv-SE" dirty="0">
                  <a:solidFill>
                    <a:srgbClr val="0070C0"/>
                  </a:solidFill>
                </a:endParaRPr>
              </a:p>
              <a:p>
                <a:pPr lvl="2"/>
                <a:r>
                  <a:rPr lang="en-US" dirty="0">
                    <a:solidFill>
                      <a:srgbClr val="0070C0"/>
                    </a:solidFill>
                  </a:rPr>
                  <a:t>For the case when there is already activated </a:t>
                </a:r>
                <a:r>
                  <a:rPr lang="en-US" dirty="0" err="1">
                    <a:solidFill>
                      <a:srgbClr val="0070C0"/>
                    </a:solidFill>
                  </a:rPr>
                  <a:t>SCell</a:t>
                </a:r>
                <a:r>
                  <a:rPr lang="en-US" dirty="0">
                    <a:solidFill>
                      <a:srgbClr val="0070C0"/>
                    </a:solidFill>
                  </a:rPr>
                  <a:t>, interruption is FFS:</a:t>
                </a:r>
              </a:p>
              <a:p>
                <a:pPr lvl="3"/>
                <a:r>
                  <a:rPr lang="en-US" dirty="0"/>
                  <a:t>Option 1: single interruption</a:t>
                </a:r>
              </a:p>
              <a:p>
                <a:pPr lvl="3"/>
                <a:r>
                  <a:rPr lang="en-US" dirty="0"/>
                  <a:t>Option 2: two interruptions</a:t>
                </a:r>
              </a:p>
              <a:p>
                <a:pPr lvl="3"/>
                <a:r>
                  <a:rPr lang="en-US" dirty="0"/>
                  <a:t>Option 3: multiple (&gt;2) interruptions</a:t>
                </a:r>
              </a:p>
              <a:p>
                <a:r>
                  <a:rPr lang="en-GB" dirty="0"/>
                  <a:t>The interruption window location for inter-band CA</a:t>
                </a:r>
              </a:p>
              <a:p>
                <a:pPr lvl="1" hangingPunct="0"/>
                <a:r>
                  <a:rPr lang="en-GB" dirty="0"/>
                  <a:t>At least for the case without any activated </a:t>
                </a:r>
                <a:r>
                  <a:rPr lang="en-GB" dirty="0" err="1"/>
                  <a:t>SCells</a:t>
                </a:r>
                <a:r>
                  <a:rPr lang="en-GB" dirty="0"/>
                  <a:t>, </a:t>
                </a:r>
                <a:r>
                  <a:rPr lang="en-US" dirty="0"/>
                  <a:t>the starting point of an interruption window on </a:t>
                </a:r>
                <a:r>
                  <a:rPr lang="en-US" dirty="0" err="1"/>
                  <a:t>SpCell</a:t>
                </a:r>
                <a:r>
                  <a:rPr lang="en-US" dirty="0"/>
                  <a:t> or any activated </a:t>
                </a:r>
                <a:r>
                  <a:rPr lang="en-US" dirty="0" err="1"/>
                  <a:t>SCell</a:t>
                </a:r>
                <a:r>
                  <a:rPr lang="en-US" dirty="0"/>
                  <a:t> as specified in clause 8.2, shall not occur before slot n+1+ </a:t>
                </a:r>
                <a14:m>
                  <m:oMath xmlns:m="http://schemas.openxmlformats.org/officeDocument/2006/math">
                    <m:f>
                      <m:fPr>
                        <m:ctrlPr>
                          <a:rPr lang="sv-SE" i="1"/>
                        </m:ctrlPr>
                      </m:fPr>
                      <m:num>
                        <m:sSub>
                          <m:sSubPr>
                            <m:ctrlPr>
                              <a:rPr lang="sv-SE" i="1"/>
                            </m:ctrlPr>
                          </m:sSubPr>
                          <m:e>
                            <m:r>
                              <a:rPr lang="en-US" i="1"/>
                              <m:t>𝑇</m:t>
                            </m:r>
                          </m:e>
                          <m:sub>
                            <m:r>
                              <a:rPr lang="en-US" i="1"/>
                              <m:t>𝐻𝐴𝑅𝑄</m:t>
                            </m:r>
                          </m:sub>
                        </m:sSub>
                      </m:num>
                      <m:den>
                        <m:r>
                          <a:rPr lang="en-US" i="1"/>
                          <m:t>𝑁𝑅</m:t>
                        </m:r>
                        <m:r>
                          <a:rPr lang="en-US"/>
                          <m:t> </m:t>
                        </m:r>
                        <m:r>
                          <a:rPr lang="en-US" i="1"/>
                          <m:t>𝑠𝑙𝑜𝑡</m:t>
                        </m:r>
                        <m:r>
                          <a:rPr lang="en-US"/>
                          <m:t> </m:t>
                        </m:r>
                        <m:r>
                          <a:rPr lang="en-US" i="1"/>
                          <m:t>𝑙𝑒𝑛𝑔𝑡h</m:t>
                        </m:r>
                      </m:den>
                    </m:f>
                  </m:oMath>
                </a14:m>
                <a:r>
                  <a:rPr lang="en-US" dirty="0"/>
                  <a:t>  and not occur after slot n+1+</a:t>
                </a:r>
                <a14:m>
                  <m:oMath xmlns:m="http://schemas.openxmlformats.org/officeDocument/2006/math">
                    <m:f>
                      <m:fPr>
                        <m:ctrlPr>
                          <a:rPr lang="sv-SE" i="1"/>
                        </m:ctrlPr>
                      </m:fPr>
                      <m:num>
                        <m:sSub>
                          <m:sSubPr>
                            <m:ctrlPr>
                              <a:rPr lang="sv-SE" i="1"/>
                            </m:ctrlPr>
                          </m:sSubPr>
                          <m:e>
                            <m:r>
                              <a:rPr lang="en-US" i="1"/>
                              <m:t>𝑇</m:t>
                            </m:r>
                          </m:e>
                          <m:sub>
                            <m:r>
                              <a:rPr lang="en-US" i="1"/>
                              <m:t>𝐻𝐴𝑅𝑄</m:t>
                            </m:r>
                          </m:sub>
                        </m:sSub>
                        <m:r>
                          <a:rPr lang="en-US"/>
                          <m:t>+</m:t>
                        </m:r>
                        <m:sSub>
                          <m:sSubPr>
                            <m:ctrlPr>
                              <a:rPr lang="sv-SE" i="1"/>
                            </m:ctrlPr>
                          </m:sSubPr>
                          <m:e>
                            <m:r>
                              <a:rPr lang="en-US"/>
                              <m:t>3+</m:t>
                            </m:r>
                            <m:r>
                              <a:rPr lang="en-US" i="1"/>
                              <m:t>𝑇</m:t>
                            </m:r>
                          </m:e>
                          <m:sub>
                            <m:r>
                              <a:rPr lang="en-US" i="1"/>
                              <m:t>𝑋</m:t>
                            </m:r>
                          </m:sub>
                        </m:sSub>
                      </m:num>
                      <m:den>
                        <m:r>
                          <a:rPr lang="en-US" i="1"/>
                          <m:t>𝑁𝑅</m:t>
                        </m:r>
                        <m:r>
                          <a:rPr lang="en-US"/>
                          <m:t> </m:t>
                        </m:r>
                        <m:r>
                          <a:rPr lang="en-US" i="1"/>
                          <m:t>𝑠𝑙𝑜𝑡</m:t>
                        </m:r>
                        <m:r>
                          <a:rPr lang="en-US"/>
                          <m:t> </m:t>
                        </m:r>
                        <m:r>
                          <a:rPr lang="en-US" i="1"/>
                          <m:t>𝑙𝑒𝑛𝑔𝑡h</m:t>
                        </m:r>
                      </m:den>
                    </m:f>
                  </m:oMath>
                </a14:m>
                <a:r>
                  <a:rPr lang="en-US" dirty="0"/>
                  <a:t> , where T</a:t>
                </a:r>
                <a:r>
                  <a:rPr lang="en-US" baseline="-25000" dirty="0"/>
                  <a:t>X</a:t>
                </a:r>
                <a:r>
                  <a:rPr lang="en-US" dirty="0"/>
                  <a:t> is </a:t>
                </a:r>
                <a:r>
                  <a:rPr lang="en-US" dirty="0" err="1"/>
                  <a:t>T</a:t>
                </a:r>
                <a:r>
                  <a:rPr lang="en-US" baseline="-25000" dirty="0" err="1"/>
                  <a:t>FirstSSB</a:t>
                </a:r>
                <a:endParaRPr lang="sv-SE" dirty="0"/>
              </a:p>
              <a:p>
                <a:pPr lvl="1"/>
                <a:r>
                  <a:rPr lang="sv-SE" dirty="0"/>
                  <a:t>FFS: for the case when there is an already activated SCell</a:t>
                </a:r>
              </a:p>
              <a:p>
                <a:pPr lvl="1" hangingPunct="0"/>
                <a:endParaRPr lang="en-US" dirty="0">
                  <a:solidFill>
                    <a:srgbClr val="00B050"/>
                  </a:solidFill>
                  <a:latin typeface="Calibri (Body)"/>
                </a:endParaRPr>
              </a:p>
            </p:txBody>
          </p:sp>
        </mc:Choice>
        <mc:Fallback>
          <p:sp>
            <p:nvSpPr>
              <p:cNvPr id="5" name="Content Placeholder 2">
                <a:extLst>
                  <a:ext uri="{FF2B5EF4-FFF2-40B4-BE49-F238E27FC236}">
                    <a16:creationId xmlns:a16="http://schemas.microsoft.com/office/drawing/2014/main" id="{CF4BC9FF-B9B1-4FEF-82F7-412C3557C555}"/>
                  </a:ext>
                </a:extLst>
              </p:cNvPr>
              <p:cNvSpPr txBox="1">
                <a:spLocks noRot="1" noChangeAspect="1" noMove="1" noResize="1" noEditPoints="1" noAdjustHandles="1" noChangeArrowheads="1" noChangeShapeType="1" noTextEdit="1"/>
              </p:cNvSpPr>
              <p:nvPr/>
            </p:nvSpPr>
            <p:spPr>
              <a:xfrm>
                <a:off x="387625" y="1540564"/>
                <a:ext cx="11622157" cy="4952309"/>
              </a:xfrm>
              <a:prstGeom prst="rect">
                <a:avLst/>
              </a:prstGeom>
              <a:blipFill>
                <a:blip r:embed="rId2"/>
                <a:stretch>
                  <a:fillRect l="-944" t="-2094"/>
                </a:stretch>
              </a:blipFill>
            </p:spPr>
            <p:txBody>
              <a:bodyPr/>
              <a:lstStyle/>
              <a:p>
                <a:r>
                  <a:rPr lang="sv-SE">
                    <a:noFill/>
                  </a:rPr>
                  <a:t> </a:t>
                </a:r>
              </a:p>
            </p:txBody>
          </p:sp>
        </mc:Fallback>
      </mc:AlternateContent>
    </p:spTree>
    <p:extLst>
      <p:ext uri="{BB962C8B-B14F-4D97-AF65-F5344CB8AC3E}">
        <p14:creationId xmlns:p14="http://schemas.microsoft.com/office/powerpoint/2010/main" val="3633511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err="1"/>
              <a:t>SCell</a:t>
            </a:r>
            <a:r>
              <a:rPr lang="en-US" dirty="0"/>
              <a:t> Activation: Interruptions with Intra-Band CA</a:t>
            </a:r>
            <a:endParaRPr lang="sv-SE" dirty="0"/>
          </a:p>
        </p:txBody>
      </p:sp>
      <mc:AlternateContent xmlns:mc="http://schemas.openxmlformats.org/markup-compatibility/2006">
        <mc:Choice xmlns:a14="http://schemas.microsoft.com/office/drawing/2010/main" Requires="a14">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387625" y="1540564"/>
                <a:ext cx="11622157" cy="4952309"/>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Interruption length for intra-band CA</a:t>
                </a:r>
              </a:p>
              <a:p>
                <a:pPr lvl="1" hangingPunct="0"/>
                <a:r>
                  <a:rPr lang="en-GB" dirty="0"/>
                  <a:t>At least for the case when there is no already activated </a:t>
                </a:r>
                <a:r>
                  <a:rPr lang="en-GB" dirty="0" err="1"/>
                  <a:t>SCell</a:t>
                </a:r>
                <a:r>
                  <a:rPr lang="en-GB" dirty="0"/>
                  <a:t>, no </a:t>
                </a:r>
                <a:r>
                  <a:rPr lang="en-US" dirty="0"/>
                  <a:t>additional RF re-tuning needs to be included</a:t>
                </a:r>
              </a:p>
              <a:p>
                <a:pPr lvl="1" hangingPunct="0"/>
                <a:r>
                  <a:rPr lang="en-GB" dirty="0"/>
                  <a:t>FFS: additional RF re-retuning </a:t>
                </a:r>
                <a:r>
                  <a:rPr lang="en-US" dirty="0"/>
                  <a:t>for the case when there is already activated </a:t>
                </a:r>
                <a:r>
                  <a:rPr lang="en-US" dirty="0" err="1"/>
                  <a:t>SCell</a:t>
                </a:r>
                <a:endParaRPr lang="en-US" dirty="0"/>
              </a:p>
              <a:p>
                <a:pPr lvl="3"/>
                <a:r>
                  <a:rPr lang="en-US" dirty="0"/>
                  <a:t>Option 1: not needed</a:t>
                </a:r>
              </a:p>
              <a:p>
                <a:pPr lvl="3"/>
                <a:r>
                  <a:rPr lang="en-US" dirty="0"/>
                  <a:t>Option 2: needed</a:t>
                </a:r>
              </a:p>
              <a:p>
                <a:pPr lvl="0" hangingPunct="0"/>
                <a:r>
                  <a:rPr lang="en-GB" dirty="0"/>
                  <a:t>The interruption window location for intra-band CA</a:t>
                </a:r>
                <a:endParaRPr lang="en-US" dirty="0">
                  <a:latin typeface="Calibri (Body)"/>
                </a:endParaRPr>
              </a:p>
              <a:p>
                <a:pPr lvl="1"/>
                <a:r>
                  <a:rPr lang="en-US" dirty="0">
                    <a:solidFill>
                      <a:srgbClr val="00B050"/>
                    </a:solidFill>
                  </a:rPr>
                  <a:t>For intra-band CA, the starting point of an interruption window on </a:t>
                </a:r>
                <a:r>
                  <a:rPr lang="en-US" dirty="0" err="1">
                    <a:solidFill>
                      <a:srgbClr val="00B050"/>
                    </a:solidFill>
                  </a:rPr>
                  <a:t>SpCell</a:t>
                </a:r>
                <a:r>
                  <a:rPr lang="en-US" dirty="0">
                    <a:solidFill>
                      <a:srgbClr val="00B050"/>
                    </a:solidFill>
                  </a:rPr>
                  <a:t> or any activated </a:t>
                </a:r>
                <a:r>
                  <a:rPr lang="en-US" dirty="0" err="1">
                    <a:solidFill>
                      <a:srgbClr val="00B050"/>
                    </a:solidFill>
                  </a:rPr>
                  <a:t>SCell</a:t>
                </a:r>
                <a:r>
                  <a:rPr lang="en-US" dirty="0">
                    <a:solidFill>
                      <a:srgbClr val="00B050"/>
                    </a:solidFill>
                  </a:rPr>
                  <a:t> as specified in clause 8.2, shall not occur before slot n+1+ </a:t>
                </a:r>
                <a14:m>
                  <m:oMath xmlns:m="http://schemas.openxmlformats.org/officeDocument/2006/math">
                    <m:f>
                      <m:fPr>
                        <m:ctrlPr>
                          <a:rPr lang="sv-SE" i="1">
                            <a:solidFill>
                              <a:srgbClr val="00B050"/>
                            </a:solidFill>
                          </a:rPr>
                        </m:ctrlPr>
                      </m:fPr>
                      <m:num>
                        <m:sSub>
                          <m:sSubPr>
                            <m:ctrlPr>
                              <a:rPr lang="sv-SE" i="1">
                                <a:solidFill>
                                  <a:srgbClr val="00B050"/>
                                </a:solidFill>
                              </a:rPr>
                            </m:ctrlPr>
                          </m:sSubPr>
                          <m:e>
                            <m:r>
                              <a:rPr lang="en-US" i="1">
                                <a:solidFill>
                                  <a:srgbClr val="00B050"/>
                                </a:solidFill>
                              </a:rPr>
                              <m:t>𝑇</m:t>
                            </m:r>
                          </m:e>
                          <m:sub>
                            <m:r>
                              <a:rPr lang="en-US" i="1">
                                <a:solidFill>
                                  <a:srgbClr val="00B050"/>
                                </a:solidFill>
                              </a:rPr>
                              <m:t>𝐻𝐴𝑅𝑄</m:t>
                            </m:r>
                          </m:sub>
                        </m:sSub>
                      </m:num>
                      <m:den>
                        <m:r>
                          <a:rPr lang="en-US" i="1">
                            <a:solidFill>
                              <a:srgbClr val="00B050"/>
                            </a:solidFill>
                          </a:rPr>
                          <m:t>𝑁𝑅</m:t>
                        </m:r>
                        <m:r>
                          <a:rPr lang="en-US">
                            <a:solidFill>
                              <a:srgbClr val="00B050"/>
                            </a:solidFill>
                          </a:rPr>
                          <m:t> </m:t>
                        </m:r>
                        <m:r>
                          <a:rPr lang="en-US" i="1">
                            <a:solidFill>
                              <a:srgbClr val="00B050"/>
                            </a:solidFill>
                          </a:rPr>
                          <m:t>𝑠𝑙𝑜𝑡</m:t>
                        </m:r>
                        <m:r>
                          <a:rPr lang="en-US">
                            <a:solidFill>
                              <a:srgbClr val="00B050"/>
                            </a:solidFill>
                          </a:rPr>
                          <m:t> </m:t>
                        </m:r>
                        <m:r>
                          <a:rPr lang="en-US" i="1">
                            <a:solidFill>
                              <a:srgbClr val="00B050"/>
                            </a:solidFill>
                          </a:rPr>
                          <m:t>𝑙𝑒𝑛𝑔𝑡h</m:t>
                        </m:r>
                      </m:den>
                    </m:f>
                  </m:oMath>
                </a14:m>
                <a:r>
                  <a:rPr lang="en-US" dirty="0">
                    <a:solidFill>
                      <a:srgbClr val="00B050"/>
                    </a:solidFill>
                  </a:rPr>
                  <a:t>  and not occur after slot n+1+</a:t>
                </a:r>
                <a14:m>
                  <m:oMath xmlns:m="http://schemas.openxmlformats.org/officeDocument/2006/math">
                    <m:f>
                      <m:fPr>
                        <m:ctrlPr>
                          <a:rPr lang="sv-SE" i="1">
                            <a:solidFill>
                              <a:srgbClr val="00B050"/>
                            </a:solidFill>
                          </a:rPr>
                        </m:ctrlPr>
                      </m:fPr>
                      <m:num>
                        <m:sSub>
                          <m:sSubPr>
                            <m:ctrlPr>
                              <a:rPr lang="sv-SE" i="1">
                                <a:solidFill>
                                  <a:srgbClr val="00B050"/>
                                </a:solidFill>
                              </a:rPr>
                            </m:ctrlPr>
                          </m:sSubPr>
                          <m:e>
                            <m:r>
                              <a:rPr lang="en-US" i="1">
                                <a:solidFill>
                                  <a:srgbClr val="00B050"/>
                                </a:solidFill>
                              </a:rPr>
                              <m:t>𝑇</m:t>
                            </m:r>
                          </m:e>
                          <m:sub>
                            <m:r>
                              <a:rPr lang="en-US" i="1">
                                <a:solidFill>
                                  <a:srgbClr val="00B050"/>
                                </a:solidFill>
                              </a:rPr>
                              <m:t>𝐻𝐴𝑅𝑄</m:t>
                            </m:r>
                          </m:sub>
                        </m:sSub>
                        <m:r>
                          <a:rPr lang="en-US">
                            <a:solidFill>
                              <a:srgbClr val="00B050"/>
                            </a:solidFill>
                          </a:rPr>
                          <m:t>+</m:t>
                        </m:r>
                        <m:sSub>
                          <m:sSubPr>
                            <m:ctrlPr>
                              <a:rPr lang="sv-SE" i="1">
                                <a:solidFill>
                                  <a:srgbClr val="00B050"/>
                                </a:solidFill>
                              </a:rPr>
                            </m:ctrlPr>
                          </m:sSubPr>
                          <m:e>
                            <m:r>
                              <a:rPr lang="en-US">
                                <a:solidFill>
                                  <a:srgbClr val="00B050"/>
                                </a:solidFill>
                              </a:rPr>
                              <m:t>3+</m:t>
                            </m:r>
                            <m:r>
                              <a:rPr lang="en-US" i="1">
                                <a:solidFill>
                                  <a:srgbClr val="00B050"/>
                                </a:solidFill>
                              </a:rPr>
                              <m:t>𝑇</m:t>
                            </m:r>
                          </m:e>
                          <m:sub>
                            <m:r>
                              <a:rPr lang="en-US" i="1">
                                <a:solidFill>
                                  <a:srgbClr val="00B050"/>
                                </a:solidFill>
                              </a:rPr>
                              <m:t>𝑋</m:t>
                            </m:r>
                          </m:sub>
                        </m:sSub>
                      </m:num>
                      <m:den>
                        <m:r>
                          <a:rPr lang="en-US" i="1">
                            <a:solidFill>
                              <a:srgbClr val="00B050"/>
                            </a:solidFill>
                          </a:rPr>
                          <m:t>𝑁𝑅</m:t>
                        </m:r>
                        <m:r>
                          <a:rPr lang="en-US">
                            <a:solidFill>
                              <a:srgbClr val="00B050"/>
                            </a:solidFill>
                          </a:rPr>
                          <m:t> </m:t>
                        </m:r>
                        <m:r>
                          <a:rPr lang="en-US" i="1">
                            <a:solidFill>
                              <a:srgbClr val="00B050"/>
                            </a:solidFill>
                          </a:rPr>
                          <m:t>𝑠𝑙𝑜𝑡</m:t>
                        </m:r>
                        <m:r>
                          <a:rPr lang="en-US">
                            <a:solidFill>
                              <a:srgbClr val="00B050"/>
                            </a:solidFill>
                          </a:rPr>
                          <m:t> </m:t>
                        </m:r>
                        <m:r>
                          <a:rPr lang="en-US" i="1">
                            <a:solidFill>
                              <a:srgbClr val="00B050"/>
                            </a:solidFill>
                          </a:rPr>
                          <m:t>𝑙𝑒𝑛𝑔𝑡h</m:t>
                        </m:r>
                      </m:den>
                    </m:f>
                  </m:oMath>
                </a14:m>
                <a:r>
                  <a:rPr lang="en-US" dirty="0">
                    <a:solidFill>
                      <a:srgbClr val="00B050"/>
                    </a:solidFill>
                  </a:rPr>
                  <a:t> , where T</a:t>
                </a:r>
                <a:r>
                  <a:rPr lang="en-US" baseline="-25000" dirty="0">
                    <a:solidFill>
                      <a:srgbClr val="00B050"/>
                    </a:solidFill>
                  </a:rPr>
                  <a:t>X</a:t>
                </a:r>
                <a:r>
                  <a:rPr lang="en-US" dirty="0">
                    <a:solidFill>
                      <a:srgbClr val="00B050"/>
                    </a:solidFill>
                  </a:rPr>
                  <a:t> is:</a:t>
                </a:r>
                <a:endParaRPr lang="sv-SE" dirty="0">
                  <a:solidFill>
                    <a:srgbClr val="00B050"/>
                  </a:solidFill>
                </a:endParaRPr>
              </a:p>
              <a:p>
                <a:pPr lvl="2"/>
                <a:r>
                  <a:rPr lang="en-US" dirty="0" err="1">
                    <a:solidFill>
                      <a:srgbClr val="00B050"/>
                    </a:solidFill>
                  </a:rPr>
                  <a:t>T</a:t>
                </a:r>
                <a:r>
                  <a:rPr lang="en-US" baseline="-25000" dirty="0" err="1">
                    <a:solidFill>
                      <a:srgbClr val="00B050"/>
                    </a:solidFill>
                  </a:rPr>
                  <a:t>FirstSSB</a:t>
                </a:r>
                <a:r>
                  <a:rPr lang="en-US" dirty="0">
                    <a:solidFill>
                      <a:srgbClr val="00B050"/>
                    </a:solidFill>
                  </a:rPr>
                  <a:t> , for known </a:t>
                </a:r>
                <a:r>
                  <a:rPr lang="en-US" dirty="0" err="1">
                    <a:solidFill>
                      <a:srgbClr val="00B050"/>
                    </a:solidFill>
                  </a:rPr>
                  <a:t>SCell</a:t>
                </a:r>
                <a:r>
                  <a:rPr lang="en-US" dirty="0">
                    <a:solidFill>
                      <a:srgbClr val="00B050"/>
                    </a:solidFill>
                  </a:rPr>
                  <a:t> activation when </a:t>
                </a:r>
                <a:r>
                  <a:rPr lang="en-US" dirty="0" err="1">
                    <a:solidFill>
                      <a:srgbClr val="00B050"/>
                    </a:solidFill>
                  </a:rPr>
                  <a:t>SCell</a:t>
                </a:r>
                <a:r>
                  <a:rPr lang="en-US" dirty="0">
                    <a:solidFill>
                      <a:srgbClr val="00B050"/>
                    </a:solidFill>
                  </a:rPr>
                  <a:t> measurement cycle is equal to or smaller than 160ms</a:t>
                </a:r>
                <a:endParaRPr lang="sv-SE" dirty="0">
                  <a:solidFill>
                    <a:srgbClr val="00B050"/>
                  </a:solidFill>
                </a:endParaRPr>
              </a:p>
              <a:p>
                <a:pPr lvl="2"/>
                <a:r>
                  <a:rPr lang="en-US" dirty="0" err="1">
                    <a:solidFill>
                      <a:srgbClr val="00B050"/>
                    </a:solidFill>
                  </a:rPr>
                  <a:t>T</a:t>
                </a:r>
                <a:r>
                  <a:rPr lang="en-US" baseline="-25000" dirty="0" err="1">
                    <a:solidFill>
                      <a:srgbClr val="00B050"/>
                    </a:solidFill>
                  </a:rPr>
                  <a:t>FirstSSB_MAX</a:t>
                </a:r>
                <a:r>
                  <a:rPr lang="en-US" baseline="-25000" dirty="0">
                    <a:solidFill>
                      <a:srgbClr val="00B050"/>
                    </a:solidFill>
                  </a:rPr>
                  <a:t> </a:t>
                </a:r>
                <a:r>
                  <a:rPr lang="en-US" dirty="0">
                    <a:solidFill>
                      <a:srgbClr val="00B050"/>
                    </a:solidFill>
                  </a:rPr>
                  <a:t>+ L</a:t>
                </a:r>
                <a:r>
                  <a:rPr lang="en-US" baseline="-25000" dirty="0">
                    <a:solidFill>
                      <a:srgbClr val="00B050"/>
                    </a:solidFill>
                  </a:rPr>
                  <a:t>2,1</a:t>
                </a:r>
                <a:r>
                  <a:rPr lang="en-US" dirty="0">
                    <a:solidFill>
                      <a:srgbClr val="00B050"/>
                    </a:solidFill>
                  </a:rPr>
                  <a:t>* T</a:t>
                </a:r>
                <a:r>
                  <a:rPr lang="en-US" baseline="-25000" dirty="0">
                    <a:solidFill>
                      <a:srgbClr val="00B050"/>
                    </a:solidFill>
                  </a:rPr>
                  <a:t>SMTC-MAX</a:t>
                </a:r>
                <a:r>
                  <a:rPr lang="en-US" dirty="0">
                    <a:solidFill>
                      <a:srgbClr val="00B050"/>
                    </a:solidFill>
                  </a:rPr>
                  <a:t> , for known </a:t>
                </a:r>
                <a:r>
                  <a:rPr lang="en-US" dirty="0" err="1">
                    <a:solidFill>
                      <a:srgbClr val="00B050"/>
                    </a:solidFill>
                  </a:rPr>
                  <a:t>SCell</a:t>
                </a:r>
                <a:r>
                  <a:rPr lang="en-US" dirty="0">
                    <a:solidFill>
                      <a:srgbClr val="00B050"/>
                    </a:solidFill>
                  </a:rPr>
                  <a:t> activation when </a:t>
                </a:r>
                <a:r>
                  <a:rPr lang="en-US" dirty="0" err="1">
                    <a:solidFill>
                      <a:srgbClr val="00B050"/>
                    </a:solidFill>
                  </a:rPr>
                  <a:t>SCell</a:t>
                </a:r>
                <a:r>
                  <a:rPr lang="en-US" dirty="0">
                    <a:solidFill>
                      <a:srgbClr val="00B050"/>
                    </a:solidFill>
                  </a:rPr>
                  <a:t> measurement cycle is greater than 160ms</a:t>
                </a:r>
              </a:p>
              <a:p>
                <a:pPr lvl="2"/>
                <a:r>
                  <a:rPr lang="en-GB" dirty="0" err="1">
                    <a:solidFill>
                      <a:srgbClr val="00B050"/>
                    </a:solidFill>
                  </a:rPr>
                  <a:t>T</a:t>
                </a:r>
                <a:r>
                  <a:rPr lang="en-GB" baseline="-25000" dirty="0" err="1">
                    <a:solidFill>
                      <a:srgbClr val="00B050"/>
                    </a:solidFill>
                  </a:rPr>
                  <a:t>FirstSSB_MAX</a:t>
                </a:r>
                <a:r>
                  <a:rPr lang="en-GB" baseline="-25000" dirty="0">
                    <a:solidFill>
                      <a:srgbClr val="00B050"/>
                    </a:solidFill>
                  </a:rPr>
                  <a:t> </a:t>
                </a:r>
                <a:r>
                  <a:rPr lang="en-GB" dirty="0">
                    <a:solidFill>
                      <a:srgbClr val="00B050"/>
                    </a:solidFill>
                  </a:rPr>
                  <a:t>+ L</a:t>
                </a:r>
                <a:r>
                  <a:rPr lang="en-GB" baseline="-25000" dirty="0">
                    <a:solidFill>
                      <a:srgbClr val="00B050"/>
                    </a:solidFill>
                  </a:rPr>
                  <a:t>3,1</a:t>
                </a:r>
                <a:r>
                  <a:rPr lang="en-GB" dirty="0">
                    <a:solidFill>
                      <a:srgbClr val="00B050"/>
                    </a:solidFill>
                  </a:rPr>
                  <a:t>* T</a:t>
                </a:r>
                <a:r>
                  <a:rPr lang="en-GB" baseline="-25000" dirty="0">
                    <a:solidFill>
                      <a:srgbClr val="00B050"/>
                    </a:solidFill>
                  </a:rPr>
                  <a:t>SMTC-MAX</a:t>
                </a:r>
                <a:r>
                  <a:rPr lang="en-GB" dirty="0">
                    <a:solidFill>
                      <a:srgbClr val="00B050"/>
                    </a:solidFill>
                  </a:rPr>
                  <a:t> , for unknown </a:t>
                </a:r>
                <a:r>
                  <a:rPr lang="en-GB" dirty="0" err="1">
                    <a:solidFill>
                      <a:srgbClr val="00B050"/>
                    </a:solidFill>
                  </a:rPr>
                  <a:t>SCell</a:t>
                </a:r>
                <a:r>
                  <a:rPr lang="en-GB" dirty="0">
                    <a:solidFill>
                      <a:srgbClr val="00B050"/>
                    </a:solidFill>
                  </a:rPr>
                  <a:t> activation</a:t>
                </a:r>
              </a:p>
              <a:p>
                <a:r>
                  <a:rPr lang="en-GB" dirty="0"/>
                  <a:t>Number of interruption windows for intra-band CA</a:t>
                </a:r>
              </a:p>
              <a:p>
                <a:pPr lvl="1"/>
                <a:r>
                  <a:rPr lang="en-US" dirty="0"/>
                  <a:t>For measurement cycle &lt;160 ms, while the </a:t>
                </a:r>
                <a:r>
                  <a:rPr lang="en-US" dirty="0" err="1"/>
                  <a:t>SCell</a:t>
                </a:r>
                <a:r>
                  <a:rPr lang="en-US" dirty="0"/>
                  <a:t> being activated is known with measurement cycle &lt;160ms, no more than one interruption window is allowed during </a:t>
                </a:r>
                <a:r>
                  <a:rPr lang="en-US" dirty="0" err="1"/>
                  <a:t>SCell</a:t>
                </a:r>
                <a:r>
                  <a:rPr lang="en-US" dirty="0"/>
                  <a:t> activation</a:t>
                </a:r>
                <a:endParaRPr lang="en-US" dirty="0">
                  <a:highlight>
                    <a:srgbClr val="FFFF00"/>
                  </a:highlight>
                  <a:latin typeface="Calibri (Body)"/>
                </a:endParaRPr>
              </a:p>
            </p:txBody>
          </p:sp>
        </mc:Choice>
        <mc:Fallback>
          <p:sp>
            <p:nvSpPr>
              <p:cNvPr id="5" name="Content Placeholder 2">
                <a:extLst>
                  <a:ext uri="{FF2B5EF4-FFF2-40B4-BE49-F238E27FC236}">
                    <a16:creationId xmlns:a16="http://schemas.microsoft.com/office/drawing/2014/main" id="{CF4BC9FF-B9B1-4FEF-82F7-412C3557C555}"/>
                  </a:ext>
                </a:extLst>
              </p:cNvPr>
              <p:cNvSpPr txBox="1">
                <a:spLocks noRot="1" noChangeAspect="1" noMove="1" noResize="1" noEditPoints="1" noAdjustHandles="1" noChangeArrowheads="1" noChangeShapeType="1" noTextEdit="1"/>
              </p:cNvSpPr>
              <p:nvPr/>
            </p:nvSpPr>
            <p:spPr>
              <a:xfrm>
                <a:off x="387625" y="1540564"/>
                <a:ext cx="11622157" cy="4952309"/>
              </a:xfrm>
              <a:prstGeom prst="rect">
                <a:avLst/>
              </a:prstGeom>
              <a:blipFill>
                <a:blip r:embed="rId2"/>
                <a:stretch>
                  <a:fillRect l="-735" t="-2833"/>
                </a:stretch>
              </a:blipFill>
            </p:spPr>
            <p:txBody>
              <a:bodyPr/>
              <a:lstStyle/>
              <a:p>
                <a:r>
                  <a:rPr lang="sv-SE">
                    <a:noFill/>
                  </a:rPr>
                  <a:t> </a:t>
                </a:r>
              </a:p>
            </p:txBody>
          </p:sp>
        </mc:Fallback>
      </mc:AlternateContent>
    </p:spTree>
    <p:extLst>
      <p:ext uri="{BB962C8B-B14F-4D97-AF65-F5344CB8AC3E}">
        <p14:creationId xmlns:p14="http://schemas.microsoft.com/office/powerpoint/2010/main" val="129373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16939</TotalTime>
  <Words>1894</Words>
  <Application>Microsoft Office PowerPoint</Application>
  <PresentationFormat>Widescreen</PresentationFormat>
  <Paragraphs>158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(Body)</vt:lpstr>
      <vt:lpstr>Calibri Light</vt:lpstr>
      <vt:lpstr>Office Theme</vt:lpstr>
      <vt:lpstr>WF on NR-U RRM Core Requirements  all agreements in RAN4#97-e in email thread: [97e][205] NR_unlic_RRM_1</vt:lpstr>
      <vt:lpstr>PowerPoint Presentation</vt:lpstr>
      <vt:lpstr>General</vt:lpstr>
      <vt:lpstr>General (cont.)</vt:lpstr>
      <vt:lpstr>General (cont.)</vt:lpstr>
      <vt:lpstr>RRC Re-Establishment</vt:lpstr>
      <vt:lpstr>Random Access</vt:lpstr>
      <vt:lpstr>SCell Activation: Interruptions with Inter-Band CA</vt:lpstr>
      <vt:lpstr>SCell Activation: Interruptions with Intra-Band CA</vt:lpstr>
      <vt:lpstr>SCell Activation: Conditions for measuring CSI-RS during SCell activation</vt:lpstr>
      <vt:lpstr>SCell Activation: sCellDeactivationTimer</vt:lpstr>
      <vt:lpstr>Active TCI State Switching</vt:lpstr>
      <vt:lpstr>Beam Management</vt:lpstr>
      <vt:lpstr>Measurement Requirements: RSSI</vt:lpstr>
      <vt:lpstr>Measurement Requirements: Intra-/Inter-Frequency</vt:lpstr>
      <vt:lpstr>Measurement Requirements: SFTD</vt:lpstr>
      <vt:lpstr>Measurement Requirements: CSSF</vt:lpstr>
      <vt:lpstr>UE Transmit Timing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Taemin Kim</dc:creator>
  <cp:keywords>CTPClassification=CTP_NT</cp:keywords>
  <cp:lastModifiedBy>I. Siomina</cp:lastModifiedBy>
  <cp:revision>2356</cp:revision>
  <dcterms:created xsi:type="dcterms:W3CDTF">2016-04-13T15:12:29Z</dcterms:created>
  <dcterms:modified xsi:type="dcterms:W3CDTF">2020-11-10T18:38:41Z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1495070390</vt:lpwstr>
  </property>
  <property fmtid="{D5CDD505-2E9C-101B-9397-08002B2CF9AE}" pid="6" name="_2015_ms_pID_725343">
    <vt:lpwstr>(3)IUJRMeFfPba8mkSuIVp+lz+J5ESXOSYK92JnGMpKKMLy6dT930phYKx5dw2GSuuF7I07knUE
dDIV/HTbgaa6Ymb0JTPBTIR+l5HFWca2ydRGDz0Pu4KlIazA+8L+oSMSPbau37HA3dOX5SQL
yI4tJjHu85kANfIdDDcXA3ha0rd6JEOo2mnHTg5FiT5NhTXS+rk0rN5Q18LWhS3Yv5fxi0xX
TWBnTtcKOU6zbMOCdr</vt:lpwstr>
  </property>
  <property fmtid="{D5CDD505-2E9C-101B-9397-08002B2CF9AE}" pid="7" name="_2015_ms_pID_7253431">
    <vt:lpwstr>Z8hqzyjnUO9Yka38QbWZY5y4wATzpWhAsuNdd8N6jO0aLTX1ZYXktU
K+T27oyPj38SbyDIbws8uw29NQpv6Y68f2F662tNGcMluoPvtOuqdkGCyDP7VAzyFN/TsENV
uMHDhc/DSqvphZLAKkrh1vmalK66ZnQhsng7YGJ4qaLcER09IBhtWYzusQ6zedqwnsAi6nVd
kOzzNRhL3HCFYjqLJCp+NXvdDRKUvbOe/34k</vt:lpwstr>
  </property>
  <property fmtid="{D5CDD505-2E9C-101B-9397-08002B2CF9AE}" pid="8" name="_NewReviewCycle">
    <vt:lpwstr/>
  </property>
  <property fmtid="{D5CDD505-2E9C-101B-9397-08002B2CF9AE}" pid="9" name="_2015_ms_pID_7253432">
    <vt:lpwstr>/g==</vt:lpwstr>
  </property>
  <property fmtid="{D5CDD505-2E9C-101B-9397-08002B2CF9AE}" pid="10" name="TitusGUID">
    <vt:lpwstr>d13d0c97-1544-48d9-94ae-758c3fa742a4</vt:lpwstr>
  </property>
  <property fmtid="{D5CDD505-2E9C-101B-9397-08002B2CF9AE}" pid="11" name="CTP_TimeStamp">
    <vt:lpwstr>2018-05-24 00:15:42Z</vt:lpwstr>
  </property>
  <property fmtid="{D5CDD505-2E9C-101B-9397-08002B2CF9AE}" pid="12" name="CTP_BU">
    <vt:lpwstr>NA</vt:lpwstr>
  </property>
  <property fmtid="{D5CDD505-2E9C-101B-9397-08002B2CF9AE}" pid="13" name="CTP_IDSID">
    <vt:lpwstr>NA</vt:lpwstr>
  </property>
  <property fmtid="{D5CDD505-2E9C-101B-9397-08002B2CF9AE}" pid="14" name="CTP_WWID">
    <vt:lpwstr>NA</vt:lpwstr>
  </property>
  <property fmtid="{D5CDD505-2E9C-101B-9397-08002B2CF9AE}" pid="15" name="CTPClassification">
    <vt:lpwstr>CTP_NT</vt:lpwstr>
  </property>
</Properties>
</file>