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83" r:id="rId3"/>
    <p:sldId id="287" r:id="rId4"/>
    <p:sldId id="286" r:id="rId5"/>
    <p:sldId id="28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22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7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8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65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60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9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0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41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8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7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1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10F2-2FEA-4448-BBA9-09DE30F7786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0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55062" y="1564373"/>
            <a:ext cx="9614515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 WF on the proposed operating bands for NR SL operation in FR1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90320" y="4221798"/>
            <a:ext cx="9144000" cy="848042"/>
          </a:xfrm>
        </p:spPr>
        <p:txBody>
          <a:bodyPr/>
          <a:lstStyle/>
          <a:p>
            <a:r>
              <a:rPr lang="en-US" dirty="0"/>
              <a:t>AT&amp;T, FirstNet, […]</a:t>
            </a:r>
          </a:p>
        </p:txBody>
      </p:sp>
      <p:sp>
        <p:nvSpPr>
          <p:cNvPr id="5" name="矩形 4"/>
          <p:cNvSpPr/>
          <p:nvPr/>
        </p:nvSpPr>
        <p:spPr>
          <a:xfrm>
            <a:off x="0" y="168256"/>
            <a:ext cx="120656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en-GB" sz="2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­­­</a:t>
            </a:r>
            <a:r>
              <a:rPr lang="en-US" sz="2400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3GPP TSG-RAN WG4 Meeting # 97-e</a:t>
            </a:r>
            <a:r>
              <a:rPr lang="en-GB" sz="24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			    		 </a:t>
            </a:r>
            <a:r>
              <a:rPr lang="en-GB" sz="2400" b="1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R4-2016923 </a:t>
            </a:r>
          </a:p>
          <a:p>
            <a:pPr hangingPunct="0">
              <a:spcAft>
                <a:spcPts val="0"/>
              </a:spcAf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Electronic Meeting, 2</a:t>
            </a:r>
            <a:r>
              <a:rPr lang="en-US" sz="2400" b="1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13</a:t>
            </a:r>
            <a:r>
              <a:rPr lang="en-US" sz="2400" b="1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Nov., 2020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28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628" y="156813"/>
            <a:ext cx="10515600" cy="767306"/>
          </a:xfrm>
        </p:spPr>
        <p:txBody>
          <a:bodyPr/>
          <a:lstStyle/>
          <a:p>
            <a:r>
              <a:rPr lang="en-GB" dirty="0"/>
              <a:t>Background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49754D-DC69-48B6-8B74-B43A4802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628" y="1288503"/>
            <a:ext cx="11287386" cy="5236584"/>
          </a:xfrm>
        </p:spPr>
        <p:txBody>
          <a:bodyPr>
            <a:normAutofit/>
          </a:bodyPr>
          <a:lstStyle/>
          <a:p>
            <a:r>
              <a:rPr lang="en-US" dirty="0"/>
              <a:t>One of the objectives of the WI in [1] is to define the new </a:t>
            </a:r>
            <a:r>
              <a:rPr lang="en-US" dirty="0" err="1"/>
              <a:t>sidelink</a:t>
            </a:r>
            <a:r>
              <a:rPr lang="en-US" dirty="0"/>
              <a:t> frequency bands as noted below.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457200" lvl="1" indent="0">
              <a:buNone/>
            </a:pPr>
            <a:r>
              <a:rPr lang="en-US" dirty="0"/>
              <a:t>4. Support of new </a:t>
            </a:r>
            <a:r>
              <a:rPr lang="en-US" dirty="0" err="1"/>
              <a:t>sidelink</a:t>
            </a:r>
            <a:r>
              <a:rPr lang="en-US" dirty="0"/>
              <a:t> frequency bands for single-carrier operations [RAN4]</a:t>
            </a:r>
          </a:p>
          <a:p>
            <a:pPr lvl="2" fontAlgn="base" hangingPunct="0"/>
            <a:r>
              <a:rPr lang="en-US" dirty="0"/>
              <a:t>Support of new </a:t>
            </a:r>
            <a:r>
              <a:rPr lang="en-US" dirty="0" err="1"/>
              <a:t>sidelink</a:t>
            </a:r>
            <a:r>
              <a:rPr lang="en-US" dirty="0"/>
              <a:t> frequency bands should ensure coexistence between </a:t>
            </a:r>
            <a:r>
              <a:rPr lang="en-US" dirty="0" err="1"/>
              <a:t>sidelink</a:t>
            </a:r>
            <a:r>
              <a:rPr lang="en-US" dirty="0"/>
              <a:t> and </a:t>
            </a:r>
            <a:r>
              <a:rPr lang="en-US" dirty="0" err="1"/>
              <a:t>Uu</a:t>
            </a:r>
            <a:r>
              <a:rPr lang="en-US" dirty="0"/>
              <a:t> interface in the same and adjacent channels in licensed spectrum.</a:t>
            </a:r>
          </a:p>
          <a:p>
            <a:pPr lvl="2" fontAlgn="base" hangingPunct="0"/>
            <a:r>
              <a:rPr lang="en-US" dirty="0"/>
              <a:t>The exact frequency bands are to be determined based on company input during the WI, considering both licensed and ITS-dedicated spectrum in both FR1 and FR2. </a:t>
            </a:r>
          </a:p>
        </p:txBody>
      </p:sp>
    </p:spTree>
    <p:extLst>
      <p:ext uri="{BB962C8B-B14F-4D97-AF65-F5344CB8AC3E}">
        <p14:creationId xmlns:p14="http://schemas.microsoft.com/office/powerpoint/2010/main" val="275341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628" y="289978"/>
            <a:ext cx="10515600" cy="767306"/>
          </a:xfrm>
        </p:spPr>
        <p:txBody>
          <a:bodyPr>
            <a:normAutofit fontScale="90000"/>
          </a:bodyPr>
          <a:lstStyle/>
          <a:p>
            <a:r>
              <a:rPr lang="en-US" dirty="0"/>
              <a:t>Way Forward on Proposed Operating Bands for NR SL Operation in FR1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49754D-DC69-48B6-8B74-B43A4802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628" y="1562470"/>
            <a:ext cx="11331774" cy="5005551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In order to align with the objective in the WI, the following items are adopted</a:t>
            </a:r>
          </a:p>
          <a:p>
            <a:pPr lvl="1"/>
            <a:r>
              <a:rPr lang="en-US" dirty="0"/>
              <a:t>Based on Operator input, RAN4 specifies the operating bands for SL operation in FR1 including candidate public safety spectrum as part of the WI in [1]</a:t>
            </a:r>
          </a:p>
          <a:p>
            <a:pPr lvl="2"/>
            <a:r>
              <a:rPr lang="en-US" dirty="0"/>
              <a:t>Before specifying the operating bands, RAN4 can study for co-existence evaluation if needed</a:t>
            </a:r>
          </a:p>
          <a:p>
            <a:pPr lvl="1"/>
            <a:r>
              <a:rPr lang="en-US" dirty="0"/>
              <a:t>RAN4 to collect Operator input for new SL operating bands in FR1 for public safety service</a:t>
            </a:r>
          </a:p>
          <a:p>
            <a:pPr lvl="2"/>
            <a:r>
              <a:rPr lang="en-US" dirty="0"/>
              <a:t>Requests based on input papers from Operators</a:t>
            </a:r>
            <a:r>
              <a:rPr lang="en-GB" dirty="0"/>
              <a:t> with justification</a:t>
            </a:r>
          </a:p>
          <a:p>
            <a:pPr lvl="2"/>
            <a:r>
              <a:rPr lang="en-GB" dirty="0"/>
              <a:t>Cut-off for requests to be defined in the Work Plan in [2]</a:t>
            </a:r>
          </a:p>
          <a:p>
            <a:pPr lvl="1"/>
            <a:r>
              <a:rPr lang="en-GB" dirty="0"/>
              <a:t>Future NR SL operating bands for FR1 after </a:t>
            </a:r>
            <a:r>
              <a:rPr lang="en-GB"/>
              <a:t>Rel-17 cut-off </a:t>
            </a:r>
            <a:r>
              <a:rPr lang="en-GB" dirty="0"/>
              <a:t>can be managed with the basket WI approach</a:t>
            </a:r>
          </a:p>
        </p:txBody>
      </p:sp>
    </p:spTree>
    <p:extLst>
      <p:ext uri="{BB962C8B-B14F-4D97-AF65-F5344CB8AC3E}">
        <p14:creationId xmlns:p14="http://schemas.microsoft.com/office/powerpoint/2010/main" val="3061713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628" y="156813"/>
            <a:ext cx="10515600" cy="767306"/>
          </a:xfrm>
        </p:spPr>
        <p:txBody>
          <a:bodyPr/>
          <a:lstStyle/>
          <a:p>
            <a:r>
              <a:rPr lang="en-US" dirty="0"/>
              <a:t>Initial NR Operating Band Requests for FR1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49754D-DC69-48B6-8B74-B43A4802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628" y="1145219"/>
            <a:ext cx="11393918" cy="5060272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NR Band n14</a:t>
            </a:r>
          </a:p>
          <a:p>
            <a:pPr lvl="1"/>
            <a:r>
              <a:rPr lang="en-US" dirty="0"/>
              <a:t>Operator Request</a:t>
            </a:r>
          </a:p>
          <a:p>
            <a:pPr lvl="2"/>
            <a:r>
              <a:rPr lang="en-US" dirty="0"/>
              <a:t>R4-2016464 [3], NR </a:t>
            </a:r>
            <a:r>
              <a:rPr lang="en-US" dirty="0" err="1"/>
              <a:t>Sidelink</a:t>
            </a:r>
            <a:r>
              <a:rPr lang="en-US" dirty="0"/>
              <a:t> Operating Bands, AT&amp;T, FirstNet</a:t>
            </a:r>
          </a:p>
          <a:p>
            <a:pPr lvl="1"/>
            <a:r>
              <a:rPr lang="en-US" dirty="0"/>
              <a:t>NR Band n14 is dedicated for first responder communications in the United States.</a:t>
            </a:r>
          </a:p>
          <a:p>
            <a:pPr lvl="1"/>
            <a:r>
              <a:rPr lang="en-US" dirty="0"/>
              <a:t>NR Band n14 is included as one of the NR </a:t>
            </a:r>
            <a:r>
              <a:rPr lang="en-US" dirty="0" err="1"/>
              <a:t>sidelink</a:t>
            </a:r>
            <a:r>
              <a:rPr lang="en-US" dirty="0"/>
              <a:t> licensed operating bands in FR1</a:t>
            </a:r>
          </a:p>
          <a:p>
            <a:pPr lvl="2"/>
            <a:r>
              <a:rPr lang="en-US" dirty="0">
                <a:highlight>
                  <a:srgbClr val="FFFF00"/>
                </a:highlight>
              </a:rPr>
              <a:t>NR </a:t>
            </a:r>
            <a:r>
              <a:rPr lang="en-US" dirty="0" err="1">
                <a:highlight>
                  <a:srgbClr val="FFFF00"/>
                </a:highlight>
              </a:rPr>
              <a:t>sidelink</a:t>
            </a:r>
            <a:r>
              <a:rPr lang="en-US" dirty="0">
                <a:highlight>
                  <a:srgbClr val="FFFF00"/>
                </a:highlight>
              </a:rPr>
              <a:t> operation/performance requirements in n14 to leverage </a:t>
            </a:r>
            <a:r>
              <a:rPr lang="en-US" dirty="0" err="1">
                <a:highlight>
                  <a:srgbClr val="FFFF00"/>
                </a:highlight>
              </a:rPr>
              <a:t>ProSe</a:t>
            </a:r>
            <a:r>
              <a:rPr lang="en-US" dirty="0">
                <a:highlight>
                  <a:srgbClr val="FFFF00"/>
                </a:highlight>
              </a:rPr>
              <a:t> assumptions for LTE Band 14</a:t>
            </a:r>
          </a:p>
          <a:p>
            <a:r>
              <a:rPr lang="en-US" dirty="0"/>
              <a:t>Others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5974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1584" y="123125"/>
            <a:ext cx="10515600" cy="777875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26BCF1CE-644F-4476-831A-759958C7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987553"/>
            <a:ext cx="11969496" cy="53583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RP-201516, “</a:t>
            </a:r>
            <a:r>
              <a:rPr lang="en-US" dirty="0"/>
              <a:t>WID revision: NR </a:t>
            </a:r>
            <a:r>
              <a:rPr lang="en-US" dirty="0" err="1"/>
              <a:t>sidelink</a:t>
            </a:r>
            <a:r>
              <a:rPr lang="en-US" dirty="0"/>
              <a:t> enhancement</a:t>
            </a:r>
            <a:r>
              <a:rPr lang="en-GB" dirty="0"/>
              <a:t>”, LG Electronics, </a:t>
            </a:r>
            <a:r>
              <a:rPr lang="en-US" dirty="0"/>
              <a:t>3GPP TSG-RAN Meeting # 89-e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R4-2016924, “Work plan for NR </a:t>
            </a:r>
            <a:r>
              <a:rPr lang="en-US" dirty="0" err="1"/>
              <a:t>sidelink</a:t>
            </a:r>
            <a:r>
              <a:rPr lang="en-US" dirty="0"/>
              <a:t> enhancement in Rel-17”, </a:t>
            </a:r>
            <a:r>
              <a:rPr lang="en-GB" dirty="0"/>
              <a:t>LG Electronics</a:t>
            </a:r>
            <a:r>
              <a:rPr lang="en-US" dirty="0"/>
              <a:t>, </a:t>
            </a:r>
            <a:r>
              <a:rPr lang="de-DE" dirty="0"/>
              <a:t>3GPP TSG-RAN WG4 #97-e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R4-2016464, “</a:t>
            </a:r>
            <a:r>
              <a:rPr lang="en-GB" dirty="0"/>
              <a:t>NR </a:t>
            </a:r>
            <a:r>
              <a:rPr lang="en-GB" dirty="0" err="1"/>
              <a:t>Sidelink</a:t>
            </a:r>
            <a:r>
              <a:rPr lang="en-GB" dirty="0"/>
              <a:t> Operating Bands</a:t>
            </a:r>
            <a:r>
              <a:rPr lang="en-US" dirty="0"/>
              <a:t>”, AT&amp;T, FirstNet, </a:t>
            </a:r>
            <a:r>
              <a:rPr lang="de-DE" dirty="0"/>
              <a:t>3GPP TSG-RAN WG4 </a:t>
            </a:r>
            <a:r>
              <a:rPr lang="de-DE"/>
              <a:t>#97-e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0047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397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佈景主題</vt:lpstr>
      <vt:lpstr> WF on the proposed operating bands for NR SL operation in FR1</vt:lpstr>
      <vt:lpstr>Background</vt:lpstr>
      <vt:lpstr>Way Forward on Proposed Operating Bands for NR SL Operation in FR1</vt:lpstr>
      <vt:lpstr>Initial NR Operating Band Requests for FR1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2020-11-09T20:09:55Z</dcterms:created>
  <dcterms:modified xsi:type="dcterms:W3CDTF">2020-11-10T22:38:56Z</dcterms:modified>
</cp:coreProperties>
</file>