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4" r:id="rId3"/>
    <p:sldId id="279" r:id="rId4"/>
    <p:sldId id="280" r:id="rId5"/>
    <p:sldId id="278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15" autoAdjust="0"/>
    <p:restoredTop sz="95394" autoAdjust="0"/>
  </p:normalViewPr>
  <p:slideViewPr>
    <p:cSldViewPr snapToGrid="0">
      <p:cViewPr varScale="1">
        <p:scale>
          <a:sx n="70" d="100"/>
          <a:sy n="70" d="100"/>
        </p:scale>
        <p:origin x="316" y="56"/>
      </p:cViewPr>
      <p:guideLst>
        <p:guide orient="horz" pos="2160"/>
        <p:guide pos="384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503E3-20A9-4D50-BE71-C5D0E0A6570F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0B1468-B2A1-4F1F-A5ED-0426202DE1D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8393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3544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285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5432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B1468-B2A1-4F1F-A5ED-0426202DE1D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578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2BDBA-8D21-4348-B857-FE00F123F87B}" type="datetime1">
              <a:rPr lang="en-US" smtClean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3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76EA3-A195-4EE7-B2F9-C2C63F2A6B6B}" type="datetime1">
              <a:rPr lang="en-US" smtClean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6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E727-2FC2-4B4E-8A5D-67FEC0B8D3BD}" type="datetime1">
              <a:rPr lang="en-US" smtClean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46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B6377-2916-4244-8450-228613DA8772}" type="datetime1">
              <a:rPr lang="en-US" smtClean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94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93646-EC17-4C2A-92F0-51B23754707C}" type="datetime1">
              <a:rPr lang="en-US" smtClean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995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839A4-2C9C-48AD-A5D6-0DD89912A791}" type="datetime1">
              <a:rPr lang="en-US" smtClean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E266-2CAA-4396-ABD9-46560620A4B9}" type="datetime1">
              <a:rPr lang="en-US" smtClean="0"/>
              <a:t>11/11/2020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08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0B19F-7C8E-4327-8BBD-46832673B841}" type="datetime1">
              <a:rPr lang="en-US" smtClean="0"/>
              <a:t>11/11/2020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22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86547-5CFC-4DB8-A0CA-4F43A22A605D}" type="datetime1">
              <a:rPr lang="en-US" smtClean="0"/>
              <a:t>11/11/2020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2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61EC-0C3D-4DEC-A01E-DBB7D5C06AF8}" type="datetime1">
              <a:rPr lang="en-US" smtClean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39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F34E-0E53-4C2C-8FD9-5248243230AC}" type="datetime1">
              <a:rPr lang="en-US" smtClean="0"/>
              <a:t>11/11/2020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216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8B3ED-734A-4E60-A3DB-C2DD811B2751}" type="datetime1">
              <a:rPr lang="en-US" smtClean="0"/>
              <a:t>11/11/2020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761FD-F8E2-4E66-831E-B238338A6D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5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3gpp.org/ftp/TSG_RAN/WG4_Radio/TSGR4_97_e/Docs/R4-2016536.zip" TargetMode="External"/><Relationship Id="rId3" Type="http://schemas.openxmlformats.org/officeDocument/2006/relationships/hyperlink" Target="https://www.3gpp.org/ftp/TSG_RAN/WG4_Radio/TSGR4_97_e/Docs/R4-2014590.zip" TargetMode="External"/><Relationship Id="rId7" Type="http://schemas.openxmlformats.org/officeDocument/2006/relationships/hyperlink" Target="https://www.3gpp.org/ftp/TSG_RAN/WG4_Radio/TSGR4_97_e/Docs/R4-2016061.zip" TargetMode="External"/><Relationship Id="rId2" Type="http://schemas.openxmlformats.org/officeDocument/2006/relationships/hyperlink" Target="https://www.3gpp.org/ftp/TSG_RAN/WG4_Radio/TSGR4_97_e/Docs/R4-2014393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RAN/WG4_Radio/TSGR4_97_e/Docs/R4-2015349.zip" TargetMode="External"/><Relationship Id="rId11" Type="http://schemas.openxmlformats.org/officeDocument/2006/relationships/hyperlink" Target="https://www.3gpp.org/ftp/TSG_RAN/WG4_Radio/TSGR4_97_e/Docs/R4-2014516.zip" TargetMode="External"/><Relationship Id="rId5" Type="http://schemas.openxmlformats.org/officeDocument/2006/relationships/hyperlink" Target="https://www.3gpp.org/ftp/TSG_RAN/WG4_Radio/TSGR4_97_e/Docs/R4-2014963.zip" TargetMode="External"/><Relationship Id="rId10" Type="http://schemas.openxmlformats.org/officeDocument/2006/relationships/hyperlink" Target="https://www.3gpp.org/ftp/TSG_RAN/WG4_Radio/TSGR4_97_e/Docs/R4-2014218.zip" TargetMode="External"/><Relationship Id="rId4" Type="http://schemas.openxmlformats.org/officeDocument/2006/relationships/hyperlink" Target="https://www.3gpp.org/ftp/TSG_RAN/WG4_Radio/TSGR4_97_e/Docs/R4-2014716.zip" TargetMode="External"/><Relationship Id="rId9" Type="http://schemas.openxmlformats.org/officeDocument/2006/relationships/hyperlink" Target="https://www.3gpp.org/ftp/TSG_RAN/WG4_Radio/TSGR4_97_e/Docs/R4-2016560.zi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327" y="2031693"/>
            <a:ext cx="11236037" cy="2387600"/>
          </a:xfrm>
        </p:spPr>
        <p:txBody>
          <a:bodyPr anchor="ctr">
            <a:normAutofit/>
          </a:bodyPr>
          <a:lstStyle/>
          <a:p>
            <a:r>
              <a:rPr lang="en-US" altLang="zh-CN" sz="4800" dirty="0"/>
              <a:t>WF on FR2 enhancement part 3: UL gap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485" y="4660425"/>
            <a:ext cx="9144000" cy="1280160"/>
          </a:xfrm>
        </p:spPr>
        <p:txBody>
          <a:bodyPr anchor="ctr">
            <a:normAutofit/>
          </a:bodyPr>
          <a:lstStyle/>
          <a:p>
            <a:r>
              <a:rPr lang="en-US" altLang="zh-CN" sz="2800" dirty="0"/>
              <a:t>Apple, … </a:t>
            </a:r>
            <a:endParaRPr lang="en-US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55320" y="342900"/>
            <a:ext cx="10942320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400" b="1" dirty="0">
                <a:cs typeface="Arial" panose="020B0604020202020204" pitchFamily="34" charset="0"/>
              </a:rPr>
              <a:t>3GPP TSG-RAN WG4</a:t>
            </a:r>
            <a:r>
              <a:rPr lang="en-GB" altLang="zh-CN" sz="2400" b="1" dirty="0"/>
              <a:t>#97</a:t>
            </a:r>
            <a:r>
              <a:rPr lang="en-US" altLang="zh-CN" sz="2400" b="1" dirty="0"/>
              <a:t>-e</a:t>
            </a:r>
            <a:r>
              <a:rPr lang="en-US" altLang="sv-SE" sz="2400" b="1" dirty="0">
                <a:cs typeface="Arial" panose="020B0604020202020204" pitchFamily="34" charset="0"/>
              </a:rPr>
              <a:t> Meeting                                                                     R4-2016919 </a:t>
            </a:r>
            <a:endParaRPr lang="sv-SE" altLang="sv-SE" sz="2400" b="1" dirty="0"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zh-CN" sz="2400" b="1" dirty="0"/>
              <a:t>Electronic Meeting, 2</a:t>
            </a:r>
            <a:r>
              <a:rPr lang="en-GB" altLang="zh-CN" sz="2400" b="1" baseline="30000" dirty="0"/>
              <a:t>nd</a:t>
            </a:r>
            <a:r>
              <a:rPr lang="en-GB" altLang="zh-CN" sz="2400" b="1" dirty="0"/>
              <a:t> – 13</a:t>
            </a:r>
            <a:r>
              <a:rPr lang="en-GB" altLang="zh-CN" sz="2400" b="1" baseline="30000" dirty="0"/>
              <a:t>th</a:t>
            </a:r>
            <a:r>
              <a:rPr lang="en-GB" altLang="zh-CN" sz="2400" b="1" dirty="0"/>
              <a:t> Nov., 2020</a:t>
            </a:r>
            <a:endParaRPr lang="sv-SE" altLang="sv-SE" sz="2400" b="1" dirty="0"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12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UL gap use cases / evaluation metric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 fontScale="92500" lnSpcReduction="10000"/>
          </a:bodyPr>
          <a:lstStyle/>
          <a:p>
            <a:pPr lvl="0" hangingPunct="0"/>
            <a:r>
              <a:rPr lang="en-US" dirty="0"/>
              <a:t>Identified UL gap use case for further study.  </a:t>
            </a:r>
          </a:p>
          <a:p>
            <a:pPr lvl="1" hangingPunct="0"/>
            <a:r>
              <a:rPr lang="en-US" dirty="0"/>
              <a:t>UE power/coverage enhancement</a:t>
            </a:r>
          </a:p>
          <a:p>
            <a:pPr lvl="1" hangingPunct="0"/>
            <a:r>
              <a:rPr lang="en-US" dirty="0"/>
              <a:t>PA calibration</a:t>
            </a:r>
          </a:p>
          <a:p>
            <a:pPr lvl="1" hangingPunct="0"/>
            <a:r>
              <a:rPr lang="en-US"/>
              <a:t>Transceiver </a:t>
            </a:r>
            <a:r>
              <a:rPr lang="en-US" smtClean="0"/>
              <a:t>calibration</a:t>
            </a:r>
          </a:p>
          <a:p>
            <a:pPr lvl="1" hangingPunct="0"/>
            <a:r>
              <a:rPr lang="en-US" smtClean="0">
                <a:solidFill>
                  <a:srgbClr val="7030A0"/>
                </a:solidFill>
              </a:rPr>
              <a:t>Other options are not precluded</a:t>
            </a:r>
            <a:endParaRPr lang="en-US" dirty="0">
              <a:solidFill>
                <a:srgbClr val="7030A0"/>
              </a:solidFill>
            </a:endParaRPr>
          </a:p>
          <a:p>
            <a:pPr lvl="0" hangingPunct="0"/>
            <a:r>
              <a:rPr lang="en-US" dirty="0"/>
              <a:t>Candidate metric for UL gap performance gain evaluation</a:t>
            </a:r>
          </a:p>
          <a:p>
            <a:pPr lvl="1" hangingPunct="0"/>
            <a:r>
              <a:rPr lang="en-GB" dirty="0"/>
              <a:t>more UL power to enhance the coverage</a:t>
            </a:r>
            <a:endParaRPr lang="en-US" dirty="0"/>
          </a:p>
          <a:p>
            <a:pPr lvl="1" hangingPunct="0"/>
            <a:r>
              <a:rPr lang="en-GB" dirty="0"/>
              <a:t>less MPR allowance to enhance the high MCS coverage</a:t>
            </a:r>
            <a:endParaRPr lang="en-US" dirty="0"/>
          </a:p>
          <a:p>
            <a:pPr lvl="1" hangingPunct="0"/>
            <a:r>
              <a:rPr lang="en-GB" dirty="0"/>
              <a:t>better EVM to improve throughput </a:t>
            </a:r>
            <a:endParaRPr lang="en-US" dirty="0"/>
          </a:p>
          <a:p>
            <a:pPr lvl="1" hangingPunct="0"/>
            <a:r>
              <a:rPr lang="en-GB" dirty="0"/>
              <a:t>Better emissions performance to reduce adjacent channel interference and </a:t>
            </a:r>
            <a:r>
              <a:rPr lang="en-GB" dirty="0" err="1"/>
              <a:t>inband</a:t>
            </a:r>
            <a:r>
              <a:rPr lang="en-GB" dirty="0"/>
              <a:t> emission</a:t>
            </a:r>
            <a:endParaRPr lang="en-US" dirty="0"/>
          </a:p>
          <a:p>
            <a:pPr lvl="1" hangingPunct="0"/>
            <a:r>
              <a:rPr lang="en-GB" dirty="0"/>
              <a:t>More accurate </a:t>
            </a:r>
            <a:r>
              <a:rPr lang="en-GB"/>
              <a:t>power </a:t>
            </a:r>
            <a:r>
              <a:rPr lang="en-GB" smtClean="0"/>
              <a:t>control</a:t>
            </a:r>
          </a:p>
          <a:p>
            <a:pPr lvl="1" hangingPunct="0"/>
            <a:r>
              <a:rPr lang="en-GB" smtClean="0">
                <a:solidFill>
                  <a:srgbClr val="7030A0"/>
                </a:solidFill>
              </a:rPr>
              <a:t>Other options are not precluded</a:t>
            </a:r>
            <a:endParaRPr lang="en-US" dirty="0">
              <a:solidFill>
                <a:srgbClr val="7030A0"/>
              </a:solidFill>
            </a:endParaRPr>
          </a:p>
          <a:p>
            <a:pPr hangingPunct="0"/>
            <a:r>
              <a:rPr lang="en-US" altLang="zh-CN" dirty="0"/>
              <a:t>I</a:t>
            </a:r>
            <a:r>
              <a:rPr lang="en-US" dirty="0"/>
              <a:t>nterested companies are encouraged to provide the inputs on the list of exact evaluation metric per UL gap use case in RAN4#98e. </a:t>
            </a:r>
            <a:endParaRPr lang="en-US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21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UL gap categories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/>
              <a:t>UL gap can be further classified into two types based on UE behavior during the gap</a:t>
            </a:r>
          </a:p>
          <a:p>
            <a:pPr lvl="1" hangingPunct="0"/>
            <a:r>
              <a:rPr lang="en-GB" dirty="0"/>
              <a:t>Type 1: No UL scheduling during the gap is needed. NW can assign those resources to other UE for UL transmission.</a:t>
            </a:r>
            <a:endParaRPr lang="en-US" dirty="0"/>
          </a:p>
          <a:p>
            <a:pPr lvl="1" hangingPunct="0"/>
            <a:r>
              <a:rPr lang="en-GB" dirty="0"/>
              <a:t>Type 2: UL scheduling, including dedicated time and frequency resources reserved for self-calibration and monitoring, during the gap is needed. NW cannot assign those resources to other UE for UL transmission.</a:t>
            </a:r>
            <a:endParaRPr lang="en-US" dirty="0"/>
          </a:p>
          <a:p>
            <a:pPr marL="0" lvl="0" indent="0" hangingPunct="0">
              <a:buNone/>
            </a:pPr>
            <a:endParaRPr lang="en-US" dirty="0"/>
          </a:p>
          <a:p>
            <a:pPr hangingPunct="0"/>
            <a:r>
              <a:rPr lang="en-US" dirty="0"/>
              <a:t>Per identified UL gap use case, interested companies are encouraged to provide inputs on the detailed evaluation assumptions for both UE/NW and applicable UL gap type(s) in RAN4#98e.</a:t>
            </a:r>
          </a:p>
          <a:p>
            <a:pPr hangingPunct="0"/>
            <a:endParaRPr lang="en-US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6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017" y="250031"/>
            <a:ext cx="10866783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/>
              <a:t>Way Forward – Performance evaluation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353832"/>
            <a:ext cx="10515600" cy="5254137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/>
              <a:t>Performance evaluation should focus on the testable improvements with and without gap (R16 baseline). </a:t>
            </a:r>
          </a:p>
          <a:p>
            <a:pPr lvl="1" hangingPunct="0"/>
            <a:r>
              <a:rPr lang="en-US" dirty="0"/>
              <a:t>R16 baseline should be the RF performance requirements defined in current spec, and the assumption behind is that UE has no UL gap for calibration.</a:t>
            </a:r>
          </a:p>
          <a:p>
            <a:pPr lvl="1" hangingPunct="0"/>
            <a:r>
              <a:rPr lang="en-US" dirty="0"/>
              <a:t>It is FFS if performance gain needs to be shown in RF requirements or other requirements. </a:t>
            </a:r>
          </a:p>
          <a:p>
            <a:pPr lvl="0" hangingPunct="0"/>
            <a:r>
              <a:rPr lang="en-US" dirty="0"/>
              <a:t>NW impact related evaluation include the impact of scheduling restriction, UL overhead (e.g. gap length, periodicity) and the potential UL interference when calibration is performing. </a:t>
            </a:r>
          </a:p>
          <a:p>
            <a:pPr lvl="1" hangingPunct="0"/>
            <a:r>
              <a:rPr lang="en-US" dirty="0"/>
              <a:t>Evaluation can be done after further details are agreed. </a:t>
            </a:r>
          </a:p>
          <a:p>
            <a:pPr marL="0" indent="0" hangingPunct="0">
              <a:buNone/>
            </a:pPr>
            <a:r>
              <a:rPr lang="en-US" dirty="0"/>
              <a:t> </a:t>
            </a:r>
            <a:endParaRPr lang="en-US" altLang="zh-CN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7B36DED-FBA1-3A45-B852-958FEB198299}"/>
              </a:ext>
            </a:extLst>
          </p:cNvPr>
          <p:cNvSpPr txBox="1"/>
          <p:nvPr/>
        </p:nvSpPr>
        <p:spPr>
          <a:xfrm>
            <a:off x="7682948" y="118275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309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Contributions List in RAN4#97</a:t>
            </a:r>
            <a:r>
              <a:rPr lang="en-US" altLang="zh-CN" dirty="0"/>
              <a:t>-e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843794"/>
              </p:ext>
            </p:extLst>
          </p:nvPr>
        </p:nvGraphicFramePr>
        <p:xfrm>
          <a:off x="838200" y="1849848"/>
          <a:ext cx="10628243" cy="274441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3071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9010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2004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3135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T-doc No.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altLang="zh-CN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Title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 Company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017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R4-2014393</a:t>
                      </a:r>
                      <a:endParaRPr lang="en-US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Discussion on UL gaps for self-calibration and monitoring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CATT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017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R4-2014590</a:t>
                      </a:r>
                      <a:endParaRPr lang="en-US" sz="8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performance improvements from self-calibration in UL gaps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Intel Corporation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12050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R4-2014716</a:t>
                      </a:r>
                      <a:endParaRPr lang="en-US" sz="8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UE calibration gap motivation and view to the requirements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Qualcomm Incorporated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017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R4-2014963</a:t>
                      </a:r>
                      <a:endParaRPr lang="en-US" sz="8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Discussion on UL gap for self-calibration and monitoring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vivo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017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R4-2015349</a:t>
                      </a:r>
                      <a:endParaRPr lang="en-US" sz="8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Discussion on Rel-17 FR2 calibration gap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OPPO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33958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R4-2016061</a:t>
                      </a:r>
                      <a:endParaRPr lang="en-US" sz="8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Analysis on power calibration gaps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Ericsson, Sony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017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R4-2016536</a:t>
                      </a:r>
                      <a:endParaRPr lang="en-US" sz="8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on gaps for self-calibration and monitoring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Huawei, HiSilicon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4407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9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R4-2016560</a:t>
                      </a:r>
                      <a:endParaRPr lang="en-US" sz="8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Further </a:t>
                      </a:r>
                      <a:r>
                        <a:rPr lang="en-US" sz="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discusison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on UL gaps for self-calibration and monitoring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Apple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017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R4-2014218</a:t>
                      </a:r>
                      <a:endParaRPr lang="en-US" sz="8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Discusison on UL gaps for self-calibration/monitoring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Apple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0171"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11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R4-2014516</a:t>
                      </a:r>
                      <a:endParaRPr lang="en-US" sz="800" b="0" i="0" u="none" strike="noStrike" kern="1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Assumptions for study on FR2 UL gaps for self-calibration and monitoring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Nokia, Nokia Shanghai Bell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2465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Reference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365760"/>
            <a:r>
              <a:rPr lang="en-US" altLang="zh-CN" sz="3200" dirty="0"/>
              <a:t>[1] R4-2016978, “Email discussion summary for [97e][137] NR_FR2_req_enh2_Part_3</a:t>
            </a:r>
            <a:r>
              <a:rPr lang="en-US" altLang="zh-CN" sz="3200"/>
              <a:t>”, Apple</a:t>
            </a:r>
            <a:endParaRPr lang="en-US" altLang="zh-CN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61FD-F8E2-4E66-831E-B238338A6D5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3784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9831</TotalTime>
  <Words>498</Words>
  <Application>Microsoft Office PowerPoint</Application>
  <PresentationFormat>宽屏</PresentationFormat>
  <Paragraphs>77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宋体</vt:lpstr>
      <vt:lpstr>Arial</vt:lpstr>
      <vt:lpstr>Calibri</vt:lpstr>
      <vt:lpstr>Calibri Light</vt:lpstr>
      <vt:lpstr>Office Theme</vt:lpstr>
      <vt:lpstr>WF on FR2 enhancement part 3: UL gap</vt:lpstr>
      <vt:lpstr>Way Forward – UL gap use cases / evaluation metric  </vt:lpstr>
      <vt:lpstr>Way Forward – UL gap categories </vt:lpstr>
      <vt:lpstr>Way Forward – Performance evaluation </vt:lpstr>
      <vt:lpstr>Contributions List in RAN4#97-e</vt:lpstr>
      <vt:lpstr>Reference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flexible carrier BW for NR</dc:title>
  <dc:creator>He (Jackson) Wang</dc:creator>
  <cp:keywords>CTPClassification=CTP_NT</cp:keywords>
  <cp:lastModifiedBy>Zhangqian (Zq)</cp:lastModifiedBy>
  <cp:revision>366</cp:revision>
  <dcterms:created xsi:type="dcterms:W3CDTF">2017-01-18T06:26:21Z</dcterms:created>
  <dcterms:modified xsi:type="dcterms:W3CDTF">2020-11-11T10:55:05Z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f305e1f4-9658-4b8f-877d-c25255ac1f41</vt:lpwstr>
  </property>
  <property fmtid="{D5CDD505-2E9C-101B-9397-08002B2CF9AE}" pid="4" name="CTP_TimeStamp">
    <vt:lpwstr>2019-11-21 00:56:18Z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  <property fmtid="{D5CDD505-2E9C-101B-9397-08002B2CF9AE}" pid="9" name="NSCPROP_SA">
    <vt:lpwstr>C:\Users\h0809.wang\AppData\Local\Packages\Microsoft.MicrosoftEdge_8wekyb3d8bbwe\TempState\Downloads\Draft_R4-20xxxxx_WF on R15 UL MIMO PC_v1 (1).pptx</vt:lpwstr>
  </property>
</Properties>
</file>