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5" r:id="rId4"/>
    <p:sldId id="269" r:id="rId5"/>
    <p:sldId id="268" r:id="rId6"/>
    <p:sldId id="270" r:id="rId7"/>
    <p:sldId id="271" r:id="rId8"/>
    <p:sldId id="272" r:id="rId9"/>
    <p:sldId id="273" r:id="rId10"/>
    <p:sldId id="274" r:id="rId11"/>
    <p:sldId id="275"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2" clrIdx="0"/>
  <p:cmAuthor id="2" name="Ng, Man Hung (Nokia - GB)" initials="NMH(-G" lastIdx="5" clrIdx="1"/>
  <p:cmAuthor id="3" name="薛飞10164284" initials="薛飞10164284" lastIdx="2" clrIdx="2"/>
  <p:cmAuthor id="4" name="D. Everaere" initials="DE" lastIdx="5" clrIdx="3"/>
  <p:cmAuthor id="5" name="10164284" initials="Xuefei"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00" d="100"/>
          <a:sy n="100" d="100"/>
        </p:scale>
        <p:origin x="9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20-11-10T11:15:40.261" idx="1">
    <p:pos x="1750" y="1816"/>
    <p:text>As commented in R4-2015899, 43dB would not be feasible (based on 7-24GHz studies). Ericsson has same proposal as Huawei (38).</p:text>
  </p:cm>
  <p:cm authorId="4" dt="2020-11-10T11:16:58.247" idx="2">
    <p:pos x="1701" y="2718"/>
    <p:text>As commented in R4-2015899, 42dB would not be feasible (based on 7-24GHz studies). Ericsson has same proposal as Huawei (37).</p:text>
  </p:cm>
  <p:cm authorId="5" dt="2020-11-10T22:36:20.546" idx="1">
    <p:pos x="1865" y="1902"/>
    <p:text>ZTE: also checked internally on this feasbility issue, if considering relative larger channel bandwidth and PA performance after DPD and noise floor in the adjacent channel,  we could fine with 38dBc proposed by Ericsson and HW.</p:text>
  </p:cm>
  <p:cm authorId="5" dt="2020-11-10T22:36:58.200" idx="2">
    <p:pos x="2126" y="2806"/>
    <p:text>Similar comments as 7GHz and we are also fine with 37dBc</p:text>
  </p:cm>
</p:cmLst>
</file>

<file path=ppt/comments/comment2.xml><?xml version="1.0" encoding="utf-8"?>
<p:cmLst xmlns:a="http://schemas.openxmlformats.org/drawingml/2006/main" xmlns:r="http://schemas.openxmlformats.org/officeDocument/2006/relationships" xmlns:p="http://schemas.openxmlformats.org/presentationml/2006/main">
  <p:cm authorId="4" dt="2020-11-10T11:17:38.965" idx="3">
    <p:pos x="6474" y="1422"/>
    <p:text>It would most likely a 1-O type of BS, better to refer to OTA requirements then.</p:text>
  </p:cm>
  <p:cm authorId="4" dt="2020-11-10T11:17:53.212" idx="4">
    <p:pos x="1846" y="1378"/>
    <p:text>No one has proposed Cat-A, Huawei's proposal was Cat-B. But may be we should refer to both, as it's Region's based.</p:text>
  </p:cm>
  <p:cm authorId="5" dt="2020-11-10T23:02:45.175" idx="3">
    <p:pos x="5789" y="1902"/>
    <p:text>we think BS type 1-H should not be precluded at the current status,</p:text>
  </p:cm>
</p:cmLst>
</file>

<file path=ppt/comments/comment3.xml><?xml version="1.0" encoding="utf-8"?>
<p:cmLst xmlns:a="http://schemas.openxmlformats.org/drawingml/2006/main" xmlns:r="http://schemas.openxmlformats.org/officeDocument/2006/relationships" xmlns:p="http://schemas.openxmlformats.org/presentationml/2006/main">
  <p:cm authorId="4" dt="2020-11-10T11:19:08.355" idx="5">
    <p:pos x="6204" y="1668"/>
    <p:text>Let's finalized agreement on ACLR/ACS first.</p:text>
  </p:cm>
  <p:cm authorId="5" dt="2020-11-10T23:03:23.531" idx="4">
    <p:pos x="6133" y="2079"/>
    <p:text>similar comments as before, BS type 1-H should not be precluded.</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CE354DF9-FBB4-4DB4-975A-B9D0E1F7617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E354DF9-FBB4-4DB4-975A-B9D0E1F7617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E354DF9-FBB4-4DB4-975A-B9D0E1F7617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E354DF9-FBB4-4DB4-975A-B9D0E1F7617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CE354DF9-FBB4-4DB4-975A-B9D0E1F7617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CE354DF9-FBB4-4DB4-975A-B9D0E1F7617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CE354DF9-FBB4-4DB4-975A-B9D0E1F7617A}"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91FE18-20E5-41E8-BBEA-5CFE005EBAE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CE354DF9-FBB4-4DB4-975A-B9D0E1F7617A}"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91FE18-20E5-41E8-BBEA-5CFE005EBAE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54DF9-FBB4-4DB4-975A-B9D0E1F7617A}"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91FE18-20E5-41E8-BBEA-5CFE005EBAE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CE354DF9-FBB4-4DB4-975A-B9D0E1F7617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CE354DF9-FBB4-4DB4-975A-B9D0E1F7617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54DF9-FBB4-4DB4-975A-B9D0E1F7617A}"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1FE18-20E5-41E8-BBEA-5CFE005EBAE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30819"/>
            <a:ext cx="9144000" cy="1479144"/>
          </a:xfrm>
        </p:spPr>
        <p:txBody>
          <a:bodyPr>
            <a:noAutofit/>
          </a:bodyPr>
          <a:lstStyle/>
          <a:p>
            <a:r>
              <a:rPr lang="en-GB" sz="4000" dirty="0"/>
              <a:t>WF on BS and UE parameters for 6.425-7.125 and 10.0-10.5 GHz</a:t>
            </a:r>
            <a:endParaRPr lang="en-US" sz="4000" dirty="0"/>
          </a:p>
        </p:txBody>
      </p:sp>
      <p:sp>
        <p:nvSpPr>
          <p:cNvPr id="3" name="Subtitle 2"/>
          <p:cNvSpPr>
            <a:spLocks noGrp="1"/>
          </p:cNvSpPr>
          <p:nvPr>
            <p:ph type="subTitle" idx="1"/>
          </p:nvPr>
        </p:nvSpPr>
        <p:spPr>
          <a:xfrm>
            <a:off x="1524000" y="4086984"/>
            <a:ext cx="9144000" cy="1655762"/>
          </a:xfrm>
        </p:spPr>
        <p:txBody>
          <a:bodyPr/>
          <a:lstStyle/>
          <a:p>
            <a:r>
              <a:rPr lang="en-GB" dirty="0"/>
              <a:t>Nokia</a:t>
            </a:r>
            <a:endParaRPr lang="en-US" dirty="0"/>
          </a:p>
        </p:txBody>
      </p:sp>
      <p:sp>
        <p:nvSpPr>
          <p:cNvPr id="4" name="Rectangle 3"/>
          <p:cNvSpPr/>
          <p:nvPr/>
        </p:nvSpPr>
        <p:spPr>
          <a:xfrm>
            <a:off x="198474" y="128166"/>
            <a:ext cx="6096000" cy="923330"/>
          </a:xfrm>
          <a:prstGeom prst="rect">
            <a:avLst/>
          </a:prstGeom>
        </p:spPr>
        <p:txBody>
          <a:bodyPr>
            <a:spAutoFit/>
          </a:bodyPr>
          <a:lstStyle/>
          <a:p>
            <a:pPr>
              <a:spcBef>
                <a:spcPct val="0"/>
              </a:spcBef>
            </a:pPr>
            <a:r>
              <a:rPr lang="en-GB" altLang="sv-SE" b="1" dirty="0">
                <a:cs typeface="Arial" panose="020B0604020202020204" pitchFamily="34" charset="0"/>
              </a:rPr>
              <a:t>3GPP TSG-RAN WG4 Meeting # 97-e</a:t>
            </a:r>
            <a:endParaRPr lang="en-GB" altLang="sv-SE" b="1" dirty="0">
              <a:cs typeface="Arial" panose="020B0604020202020204" pitchFamily="34" charset="0"/>
            </a:endParaRPr>
          </a:p>
          <a:p>
            <a:r>
              <a:rPr lang="en-GB" b="1" dirty="0"/>
              <a:t>Electronic Meeting, 2 – 13 </a:t>
            </a:r>
            <a:r>
              <a:rPr lang="en-GB" b="1" dirty="0" err="1"/>
              <a:t>Novmeber</a:t>
            </a:r>
            <a:r>
              <a:rPr lang="en-GB" b="1" dirty="0"/>
              <a:t> 2020</a:t>
            </a:r>
            <a:endParaRPr lang="en-GB" b="1" dirty="0"/>
          </a:p>
          <a:p>
            <a:r>
              <a:rPr lang="en-US" b="1" dirty="0"/>
              <a:t>Agenda Item:	</a:t>
            </a:r>
            <a:r>
              <a:rPr lang="en-GB" b="1" dirty="0"/>
              <a:t>11.1</a:t>
            </a:r>
            <a:endParaRPr lang="en-US" b="1" dirty="0"/>
          </a:p>
        </p:txBody>
      </p:sp>
      <p:sp>
        <p:nvSpPr>
          <p:cNvPr id="5" name="Rectangle 4"/>
          <p:cNvSpPr/>
          <p:nvPr/>
        </p:nvSpPr>
        <p:spPr>
          <a:xfrm>
            <a:off x="10230686" y="256585"/>
            <a:ext cx="1321196" cy="369332"/>
          </a:xfrm>
          <a:prstGeom prst="rect">
            <a:avLst/>
          </a:prstGeom>
        </p:spPr>
        <p:txBody>
          <a:bodyPr wrap="none">
            <a:spAutoFit/>
          </a:bodyPr>
          <a:lstStyle/>
          <a:p>
            <a:r>
              <a:rPr lang="en-US" altLang="sv-SE" b="1" dirty="0">
                <a:cs typeface="Arial" panose="020B0604020202020204" pitchFamily="34" charset="0"/>
              </a:rPr>
              <a:t>R4-2016905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Way forward on UE Spectral mask</a:t>
            </a:r>
            <a:endParaRPr lang="en-GB" dirty="0"/>
          </a:p>
        </p:txBody>
      </p:sp>
      <p:sp>
        <p:nvSpPr>
          <p:cNvPr id="3" name="Vertical Text Placeholder 2"/>
          <p:cNvSpPr>
            <a:spLocks noGrp="1"/>
          </p:cNvSpPr>
          <p:nvPr>
            <p:ph type="body" orient="vert" idx="1"/>
          </p:nvPr>
        </p:nvSpPr>
        <p:spPr/>
        <p:txBody>
          <a:bodyPr vert="horz">
            <a:normAutofit/>
          </a:bodyPr>
          <a:lstStyle/>
          <a:p>
            <a:r>
              <a:rPr lang="en-US" dirty="0"/>
              <a:t>Agreements:</a:t>
            </a:r>
            <a:endParaRPr lang="en-US" dirty="0"/>
          </a:p>
          <a:p>
            <a:pPr lvl="1"/>
            <a:r>
              <a:rPr lang="en-GB" dirty="0"/>
              <a:t>Out of band emission in clause 6.5.2.2 of TS 38.101-1 for 6.425-7.125 GHz and 10.0-10.5 GHz</a:t>
            </a:r>
            <a:endParaRPr lang="en-GB" dirty="0"/>
          </a:p>
          <a:p>
            <a:pPr lvl="1" hangingPunct="0"/>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Way forward on UE blocking</a:t>
            </a:r>
            <a:endParaRPr lang="en-GB" dirty="0"/>
          </a:p>
        </p:txBody>
      </p:sp>
      <p:sp>
        <p:nvSpPr>
          <p:cNvPr id="3" name="Vertical Text Placeholder 2"/>
          <p:cNvSpPr>
            <a:spLocks noGrp="1"/>
          </p:cNvSpPr>
          <p:nvPr>
            <p:ph type="body" orient="vert" idx="1"/>
          </p:nvPr>
        </p:nvSpPr>
        <p:spPr/>
        <p:txBody>
          <a:bodyPr vert="horz">
            <a:normAutofit/>
          </a:bodyPr>
          <a:lstStyle/>
          <a:p>
            <a:r>
              <a:rPr lang="en-US" dirty="0"/>
              <a:t>Agreements:</a:t>
            </a:r>
            <a:endParaRPr lang="en-US" dirty="0"/>
          </a:p>
          <a:p>
            <a:pPr lvl="1"/>
            <a:r>
              <a:rPr lang="en-GB" dirty="0"/>
              <a:t>For 6.425-7.125 GHz and 10.0-10.5 GHz, same limits as in clause 7.6 in 38.101-1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Background</a:t>
            </a:r>
            <a:endParaRPr lang="en-GB" dirty="0"/>
          </a:p>
        </p:txBody>
      </p:sp>
      <p:sp>
        <p:nvSpPr>
          <p:cNvPr id="3" name="Vertical Text Placeholder 2"/>
          <p:cNvSpPr>
            <a:spLocks noGrp="1"/>
          </p:cNvSpPr>
          <p:nvPr>
            <p:ph type="body" orient="vert" idx="1"/>
          </p:nvPr>
        </p:nvSpPr>
        <p:spPr/>
        <p:txBody>
          <a:bodyPr vert="horz">
            <a:normAutofit lnSpcReduction="10000"/>
          </a:bodyPr>
          <a:lstStyle/>
          <a:p>
            <a:pPr marL="0" indent="0">
              <a:buNone/>
            </a:pPr>
            <a:r>
              <a:rPr lang="en-GB" sz="1400" dirty="0"/>
              <a:t>Contributions on BS and UE parameters for the SI on 6.425-7.125GHz and 10.0-10.5GHz in RAN4#97-e have a variety of proposals:</a:t>
            </a:r>
            <a:endParaRPr lang="en-GB" sz="1400" dirty="0"/>
          </a:p>
          <a:p>
            <a:pPr marL="0" indent="0">
              <a:buNone/>
            </a:pPr>
            <a:r>
              <a:rPr lang="en-GB" sz="1400" dirty="0"/>
              <a:t>[1]	R4-2014457	BS parameters for the frequency range 6.425-7.125GHz, 7.025-7.125GHz and 10.0-10.5GHz	CATT</a:t>
            </a:r>
            <a:endParaRPr lang="en-GB" sz="1400" dirty="0"/>
          </a:p>
          <a:p>
            <a:pPr marL="0" indent="0">
              <a:buNone/>
            </a:pPr>
            <a:r>
              <a:rPr lang="en-GB" sz="1400" dirty="0"/>
              <a:t>[2]	R4-2014474	Proposals of BS Parameters for Frequency Ranges 6.425-7.125GHz and 10.0-10.5GHz	Nokia, Nokia Shanghai Bell</a:t>
            </a:r>
            <a:endParaRPr lang="en-GB" sz="1400" dirty="0"/>
          </a:p>
          <a:p>
            <a:pPr marL="0" indent="0">
              <a:buNone/>
            </a:pPr>
            <a:r>
              <a:rPr lang="en-GB" sz="1400" dirty="0"/>
              <a:t>[3]	R4-2014738	Discussion on remaining issues for 6425-7125 BS parameter	CMCC</a:t>
            </a:r>
            <a:endParaRPr lang="en-GB" sz="1400" dirty="0"/>
          </a:p>
          <a:p>
            <a:pPr marL="0" indent="0">
              <a:buNone/>
            </a:pPr>
            <a:r>
              <a:rPr lang="en-GB" sz="1400" dirty="0"/>
              <a:t>[4]	R4-2014749	Discussion on remaining issues for 6425-7125 BS parameter	CMCC</a:t>
            </a:r>
            <a:endParaRPr lang="en-GB" sz="1400" dirty="0"/>
          </a:p>
          <a:p>
            <a:pPr marL="0" indent="0">
              <a:buNone/>
            </a:pPr>
            <a:r>
              <a:rPr lang="en-GB" sz="1400" dirty="0"/>
              <a:t>[5]	R4-2015677	TP on BS remaining parameters	Huawei, </a:t>
            </a:r>
            <a:r>
              <a:rPr lang="en-GB" sz="1400" dirty="0" err="1"/>
              <a:t>HiSilicon</a:t>
            </a:r>
            <a:endParaRPr lang="en-GB" sz="1400" dirty="0"/>
          </a:p>
          <a:p>
            <a:pPr marL="0" indent="0">
              <a:buNone/>
            </a:pPr>
            <a:r>
              <a:rPr lang="en-GB" sz="1400" dirty="0"/>
              <a:t>[6]	R4-2015899	SI on IMT parameters - Remaining BS parameters	Ericsson</a:t>
            </a:r>
            <a:endParaRPr lang="en-GB" sz="1400" dirty="0"/>
          </a:p>
          <a:p>
            <a:pPr marL="0" indent="0">
              <a:buNone/>
            </a:pPr>
            <a:r>
              <a:rPr lang="en-GB" sz="1400" dirty="0"/>
              <a:t>[7]	R4-2016133	TP to TR38.921 : BS spurious emission	ZTE Corporation</a:t>
            </a:r>
            <a:endParaRPr lang="en-GB" sz="1400" dirty="0"/>
          </a:p>
          <a:p>
            <a:pPr marL="0" indent="0">
              <a:buNone/>
            </a:pPr>
            <a:r>
              <a:rPr lang="en-GB" sz="1400" dirty="0"/>
              <a:t>[8]	R4-2016369	Draft LS to ECC SE21 on Spurious emission limits for AAS BS in 6.425 – 7.125 GHz and 10-10.5 GHz	Ericsson</a:t>
            </a:r>
            <a:endParaRPr lang="en-GB" sz="1400" dirty="0"/>
          </a:p>
          <a:p>
            <a:pPr marL="0" indent="0">
              <a:buNone/>
            </a:pPr>
            <a:r>
              <a:rPr lang="en-GB" sz="1400" dirty="0"/>
              <a:t>[9]	R4-2014456	UE parameters for the frequency range 6.425-7.125GHz, 7.025-7.125GHz and 10.0-10.5GHz	CATT</a:t>
            </a:r>
            <a:endParaRPr lang="en-GB" sz="1400" dirty="0"/>
          </a:p>
          <a:p>
            <a:pPr marL="0" indent="0">
              <a:buNone/>
            </a:pPr>
            <a:r>
              <a:rPr lang="en-GB" sz="1400" dirty="0"/>
              <a:t>[10]	R4-2014473	Proposals of UE Parameters for Frequency Ranges 6.425-7.125GHz and 10.0-10.5GHz	Nokia, Nokia Shanghai Bell</a:t>
            </a:r>
            <a:endParaRPr lang="en-GB" sz="1400" dirty="0"/>
          </a:p>
          <a:p>
            <a:pPr marL="0" indent="0">
              <a:buNone/>
            </a:pPr>
            <a:r>
              <a:rPr lang="en-GB" sz="1400" dirty="0"/>
              <a:t>[11]	R4-2015676	TP on UE IMT technology related parameters	Huawei, </a:t>
            </a:r>
            <a:r>
              <a:rPr lang="en-GB" sz="1400" dirty="0" err="1"/>
              <a:t>HiSilicon</a:t>
            </a:r>
            <a:endParaRPr lang="en-GB" sz="1400" dirty="0"/>
          </a:p>
          <a:p>
            <a:pPr marL="0" indent="0">
              <a:buNone/>
            </a:pPr>
            <a:r>
              <a:rPr lang="en-GB" sz="1400" dirty="0"/>
              <a:t>[12]	R4-2015900	SI on IMT parameters - Remaining UE parameters	Ericsson</a:t>
            </a:r>
            <a:endParaRPr lang="en-GB" sz="1400" dirty="0"/>
          </a:p>
          <a:p>
            <a:pPr marL="0" indent="0">
              <a:buNone/>
            </a:pPr>
            <a:r>
              <a:rPr lang="en-GB" sz="1400" dirty="0"/>
              <a:t>The Way Forward from the discussion of the contributions are summarized in the following slides.</a:t>
            </a:r>
            <a:endParaRPr lang="en-GB"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Way forward on BS and UE - ACLR and ACS</a:t>
            </a:r>
            <a:endParaRPr lang="en-GB" dirty="0"/>
          </a:p>
        </p:txBody>
      </p:sp>
      <p:sp>
        <p:nvSpPr>
          <p:cNvPr id="3" name="Vertical Text Placeholder 2"/>
          <p:cNvSpPr>
            <a:spLocks noGrp="1"/>
          </p:cNvSpPr>
          <p:nvPr>
            <p:ph type="body" orient="vert" idx="1"/>
          </p:nvPr>
        </p:nvSpPr>
        <p:spPr/>
        <p:txBody>
          <a:bodyPr vert="horz">
            <a:normAutofit lnSpcReduction="10000"/>
          </a:bodyPr>
          <a:lstStyle/>
          <a:p>
            <a:r>
              <a:rPr lang="en-US" dirty="0"/>
              <a:t>Agreements:</a:t>
            </a:r>
            <a:endParaRPr lang="en-GB" dirty="0"/>
          </a:p>
          <a:p>
            <a:pPr lvl="1" hangingPunct="0"/>
            <a:r>
              <a:rPr lang="en-US" dirty="0"/>
              <a:t>Between </a:t>
            </a:r>
            <a:r>
              <a:rPr lang="en-GB" dirty="0"/>
              <a:t>6.425-7.125</a:t>
            </a:r>
            <a:r>
              <a:rPr lang="en-US" dirty="0"/>
              <a:t> GHz (</a:t>
            </a:r>
            <a:r>
              <a:rPr lang="en-US" dirty="0">
                <a:solidFill>
                  <a:srgbClr val="FF0000"/>
                </a:solidFill>
              </a:rPr>
              <a:t>31</a:t>
            </a:r>
            <a:r>
              <a:rPr lang="en-US" dirty="0"/>
              <a:t>dB DL ACIR and 26.9dB UL ACIR)</a:t>
            </a:r>
            <a:endParaRPr lang="en-US" dirty="0"/>
          </a:p>
          <a:p>
            <a:pPr lvl="1" hangingPunct="0"/>
            <a:endParaRPr lang="en-US" dirty="0"/>
          </a:p>
          <a:p>
            <a:pPr lvl="1" hangingPunct="0"/>
            <a:endParaRPr lang="en-US" dirty="0"/>
          </a:p>
          <a:p>
            <a:pPr lvl="1" hangingPunct="0"/>
            <a:endParaRPr lang="en-US" dirty="0"/>
          </a:p>
          <a:p>
            <a:pPr lvl="1" hangingPunct="0"/>
            <a:r>
              <a:rPr lang="en-US" dirty="0"/>
              <a:t>Between 10-10.5 GHz (</a:t>
            </a:r>
            <a:r>
              <a:rPr lang="en-US" dirty="0">
                <a:solidFill>
                  <a:srgbClr val="FF0000"/>
                </a:solidFill>
              </a:rPr>
              <a:t>30 </a:t>
            </a:r>
            <a:r>
              <a:rPr lang="en-US" dirty="0"/>
              <a:t>dB DL ACIR and 24.9dB UL ACIR)</a:t>
            </a:r>
            <a:endParaRPr lang="en-US" dirty="0"/>
          </a:p>
          <a:p>
            <a:pPr lvl="1" hangingPunct="0"/>
            <a:endParaRPr lang="en-US" dirty="0"/>
          </a:p>
          <a:p>
            <a:pPr lvl="1" hangingPunct="0"/>
            <a:endParaRPr lang="en-US" dirty="0"/>
          </a:p>
          <a:p>
            <a:pPr lvl="1" hangingPunct="0"/>
            <a:endParaRPr lang="en-US" dirty="0"/>
          </a:p>
          <a:p>
            <a:pPr lvl="1" hangingPunct="0"/>
            <a:r>
              <a:rPr lang="en-US" dirty="0"/>
              <a:t>Note: The values apply to the </a:t>
            </a:r>
            <a:r>
              <a:rPr lang="en-GB" dirty="0"/>
              <a:t>Rural/Macro suburban/Macro urban/Small cell outdoor/Micro urban scenarios, whether they apply to the Small cell indoor/Indoor urban</a:t>
            </a:r>
            <a:r>
              <a:rPr lang="en-US" dirty="0"/>
              <a:t> scenario is FFS.</a:t>
            </a:r>
            <a:endParaRPr lang="en-US" dirty="0"/>
          </a:p>
        </p:txBody>
      </p:sp>
      <p:graphicFrame>
        <p:nvGraphicFramePr>
          <p:cNvPr id="4" name="Table 4"/>
          <p:cNvGraphicFramePr>
            <a:graphicFrameLocks noGrp="1"/>
          </p:cNvGraphicFramePr>
          <p:nvPr/>
        </p:nvGraphicFramePr>
        <p:xfrm>
          <a:off x="1649548" y="2560316"/>
          <a:ext cx="2182221" cy="1112520"/>
        </p:xfrm>
        <a:graphic>
          <a:graphicData uri="http://schemas.openxmlformats.org/drawingml/2006/table">
            <a:tbl>
              <a:tblPr firstRow="1" bandRow="1">
                <a:tableStyleId>{5C22544A-7EE6-4342-B048-85BDC9FD1C3A}</a:tableStyleId>
              </a:tblPr>
              <a:tblGrid>
                <a:gridCol w="727407"/>
                <a:gridCol w="727407"/>
                <a:gridCol w="727407"/>
              </a:tblGrid>
              <a:tr h="370840">
                <a:tc>
                  <a:txBody>
                    <a:bodyPr/>
                    <a:lstStyle/>
                    <a:p>
                      <a:r>
                        <a:rPr lang="en-US" dirty="0"/>
                        <a:t>(dB)</a:t>
                      </a:r>
                      <a:endParaRPr lang="en-GB" dirty="0"/>
                    </a:p>
                  </a:txBody>
                  <a:tcPr/>
                </a:tc>
                <a:tc>
                  <a:txBody>
                    <a:bodyPr/>
                    <a:lstStyle/>
                    <a:p>
                      <a:r>
                        <a:rPr lang="en-US" dirty="0"/>
                        <a:t>ACLR</a:t>
                      </a:r>
                      <a:endParaRPr lang="en-GB" dirty="0"/>
                    </a:p>
                  </a:txBody>
                  <a:tcPr/>
                </a:tc>
                <a:tc>
                  <a:txBody>
                    <a:bodyPr/>
                    <a:lstStyle/>
                    <a:p>
                      <a:r>
                        <a:rPr lang="en-US" dirty="0"/>
                        <a:t>ACS</a:t>
                      </a:r>
                      <a:endParaRPr lang="en-GB" dirty="0"/>
                    </a:p>
                  </a:txBody>
                  <a:tcPr/>
                </a:tc>
              </a:tr>
              <a:tr h="370840">
                <a:tc>
                  <a:txBody>
                    <a:bodyPr/>
                    <a:lstStyle/>
                    <a:p>
                      <a:r>
                        <a:rPr lang="en-US" dirty="0"/>
                        <a:t>BS</a:t>
                      </a:r>
                      <a:endParaRPr lang="en-GB" dirty="0"/>
                    </a:p>
                  </a:txBody>
                  <a:tcPr/>
                </a:tc>
                <a:tc>
                  <a:txBody>
                    <a:bodyPr/>
                    <a:lstStyle/>
                    <a:p>
                      <a:r>
                        <a:rPr lang="en-US" dirty="0">
                          <a:solidFill>
                            <a:srgbClr val="FF0000"/>
                          </a:solidFill>
                        </a:rPr>
                        <a:t>38</a:t>
                      </a:r>
                      <a:endParaRPr lang="en-GB" dirty="0">
                        <a:solidFill>
                          <a:srgbClr val="FF0000"/>
                        </a:solidFill>
                      </a:endParaRPr>
                    </a:p>
                  </a:txBody>
                  <a:tcPr/>
                </a:tc>
                <a:tc>
                  <a:txBody>
                    <a:bodyPr/>
                    <a:lstStyle/>
                    <a:p>
                      <a:r>
                        <a:rPr lang="en-US" dirty="0"/>
                        <a:t>42</a:t>
                      </a:r>
                      <a:endParaRPr lang="en-GB" dirty="0"/>
                    </a:p>
                  </a:txBody>
                  <a:tcPr/>
                </a:tc>
              </a:tr>
              <a:tr h="370840">
                <a:tc>
                  <a:txBody>
                    <a:bodyPr/>
                    <a:lstStyle/>
                    <a:p>
                      <a:r>
                        <a:rPr lang="en-US" dirty="0"/>
                        <a:t>UE</a:t>
                      </a:r>
                      <a:endParaRPr lang="en-GB" dirty="0"/>
                    </a:p>
                  </a:txBody>
                  <a:tcPr/>
                </a:tc>
                <a:tc>
                  <a:txBody>
                    <a:bodyPr/>
                    <a:lstStyle/>
                    <a:p>
                      <a:r>
                        <a:rPr lang="en-US" dirty="0"/>
                        <a:t>27</a:t>
                      </a:r>
                      <a:endParaRPr lang="en-GB" dirty="0"/>
                    </a:p>
                  </a:txBody>
                  <a:tcPr/>
                </a:tc>
                <a:tc>
                  <a:txBody>
                    <a:bodyPr/>
                    <a:lstStyle/>
                    <a:p>
                      <a:r>
                        <a:rPr lang="en-US" dirty="0">
                          <a:solidFill>
                            <a:srgbClr val="FF0000"/>
                          </a:solidFill>
                        </a:rPr>
                        <a:t>32</a:t>
                      </a:r>
                      <a:endParaRPr lang="en-GB" dirty="0">
                        <a:solidFill>
                          <a:srgbClr val="FF0000"/>
                        </a:solidFill>
                      </a:endParaRPr>
                    </a:p>
                  </a:txBody>
                  <a:tcPr/>
                </a:tc>
              </a:tr>
            </a:tbl>
          </a:graphicData>
        </a:graphic>
      </p:graphicFrame>
      <p:graphicFrame>
        <p:nvGraphicFramePr>
          <p:cNvPr id="6" name="Table 4"/>
          <p:cNvGraphicFramePr>
            <a:graphicFrameLocks noGrp="1"/>
          </p:cNvGraphicFramePr>
          <p:nvPr/>
        </p:nvGraphicFramePr>
        <p:xfrm>
          <a:off x="1645199" y="3975456"/>
          <a:ext cx="2182221" cy="1112520"/>
        </p:xfrm>
        <a:graphic>
          <a:graphicData uri="http://schemas.openxmlformats.org/drawingml/2006/table">
            <a:tbl>
              <a:tblPr firstRow="1" bandRow="1">
                <a:tableStyleId>{5C22544A-7EE6-4342-B048-85BDC9FD1C3A}</a:tableStyleId>
              </a:tblPr>
              <a:tblGrid>
                <a:gridCol w="727407"/>
                <a:gridCol w="727407"/>
                <a:gridCol w="727407"/>
              </a:tblGrid>
              <a:tr h="370840">
                <a:tc>
                  <a:txBody>
                    <a:bodyPr/>
                    <a:lstStyle/>
                    <a:p>
                      <a:r>
                        <a:rPr lang="en-US" dirty="0"/>
                        <a:t>(dB)</a:t>
                      </a:r>
                      <a:endParaRPr lang="en-GB" dirty="0"/>
                    </a:p>
                  </a:txBody>
                  <a:tcPr/>
                </a:tc>
                <a:tc>
                  <a:txBody>
                    <a:bodyPr/>
                    <a:lstStyle/>
                    <a:p>
                      <a:r>
                        <a:rPr lang="en-US" dirty="0"/>
                        <a:t>ACLR</a:t>
                      </a:r>
                      <a:endParaRPr lang="en-GB" dirty="0"/>
                    </a:p>
                  </a:txBody>
                  <a:tcPr/>
                </a:tc>
                <a:tc>
                  <a:txBody>
                    <a:bodyPr/>
                    <a:lstStyle/>
                    <a:p>
                      <a:r>
                        <a:rPr lang="en-US" dirty="0"/>
                        <a:t>ACS</a:t>
                      </a:r>
                      <a:endParaRPr lang="en-GB" dirty="0"/>
                    </a:p>
                  </a:txBody>
                  <a:tcPr/>
                </a:tc>
              </a:tr>
              <a:tr h="370840">
                <a:tc>
                  <a:txBody>
                    <a:bodyPr/>
                    <a:lstStyle/>
                    <a:p>
                      <a:r>
                        <a:rPr lang="en-US" dirty="0"/>
                        <a:t>BS</a:t>
                      </a:r>
                      <a:endParaRPr lang="en-GB" dirty="0"/>
                    </a:p>
                  </a:txBody>
                  <a:tcPr/>
                </a:tc>
                <a:tc>
                  <a:txBody>
                    <a:bodyPr/>
                    <a:lstStyle/>
                    <a:p>
                      <a:r>
                        <a:rPr lang="en-US" dirty="0">
                          <a:solidFill>
                            <a:srgbClr val="FF0000"/>
                          </a:solidFill>
                        </a:rPr>
                        <a:t>37</a:t>
                      </a:r>
                      <a:endParaRPr lang="en-GB" dirty="0">
                        <a:solidFill>
                          <a:srgbClr val="FF0000"/>
                        </a:solidFill>
                      </a:endParaRPr>
                    </a:p>
                  </a:txBody>
                  <a:tcPr/>
                </a:tc>
                <a:tc>
                  <a:txBody>
                    <a:bodyPr/>
                    <a:lstStyle/>
                    <a:p>
                      <a:r>
                        <a:rPr lang="en-US" dirty="0"/>
                        <a:t>40</a:t>
                      </a:r>
                      <a:endParaRPr lang="en-GB" dirty="0"/>
                    </a:p>
                  </a:txBody>
                  <a:tcPr/>
                </a:tc>
              </a:tr>
              <a:tr h="370840">
                <a:tc>
                  <a:txBody>
                    <a:bodyPr/>
                    <a:lstStyle/>
                    <a:p>
                      <a:r>
                        <a:rPr lang="en-US" dirty="0"/>
                        <a:t>UE</a:t>
                      </a:r>
                      <a:endParaRPr lang="en-GB" dirty="0"/>
                    </a:p>
                  </a:txBody>
                  <a:tcPr/>
                </a:tc>
                <a:tc>
                  <a:txBody>
                    <a:bodyPr/>
                    <a:lstStyle/>
                    <a:p>
                      <a:r>
                        <a:rPr lang="en-US" dirty="0"/>
                        <a:t>25</a:t>
                      </a:r>
                      <a:endParaRPr lang="en-GB" dirty="0"/>
                    </a:p>
                  </a:txBody>
                  <a:tcPr/>
                </a:tc>
                <a:tc>
                  <a:txBody>
                    <a:bodyPr/>
                    <a:lstStyle/>
                    <a:p>
                      <a:r>
                        <a:rPr lang="en-US" dirty="0">
                          <a:solidFill>
                            <a:srgbClr val="FF0000"/>
                          </a:solidFill>
                        </a:rPr>
                        <a:t>31</a:t>
                      </a:r>
                      <a:endParaRPr lang="en-GB" dirty="0">
                        <a:solidFill>
                          <a:srgbClr val="FF0000"/>
                        </a:solidFill>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Way forward on BS Spectral mask</a:t>
            </a:r>
            <a:endParaRPr lang="en-GB" dirty="0"/>
          </a:p>
        </p:txBody>
      </p:sp>
      <p:sp>
        <p:nvSpPr>
          <p:cNvPr id="3" name="Vertical Text Placeholder 2"/>
          <p:cNvSpPr>
            <a:spLocks noGrp="1"/>
          </p:cNvSpPr>
          <p:nvPr>
            <p:ph type="body" orient="vert" idx="1"/>
          </p:nvPr>
        </p:nvSpPr>
        <p:spPr/>
        <p:txBody>
          <a:bodyPr vert="horz">
            <a:normAutofit/>
          </a:bodyPr>
          <a:lstStyle/>
          <a:p>
            <a:r>
              <a:rPr lang="en-US" dirty="0"/>
              <a:t>Agreements:</a:t>
            </a:r>
            <a:endParaRPr lang="en-GB" dirty="0"/>
          </a:p>
          <a:p>
            <a:pPr lvl="1" hangingPunct="0"/>
            <a:r>
              <a:rPr lang="en-GB" dirty="0"/>
              <a:t>Category A basic limits for bands above 1 GHz in clause </a:t>
            </a:r>
            <a:r>
              <a:rPr lang="en-GB" strike="sngStrike" dirty="0">
                <a:solidFill>
                  <a:srgbClr val="FF0000"/>
                </a:solidFill>
              </a:rPr>
              <a:t>6.6.2.2</a:t>
            </a:r>
            <a:r>
              <a:rPr lang="en-GB" dirty="0">
                <a:solidFill>
                  <a:srgbClr val="FF0000"/>
                </a:solidFill>
              </a:rPr>
              <a:t> 9.7.4.2</a:t>
            </a:r>
            <a:r>
              <a:rPr lang="en-GB" dirty="0"/>
              <a:t> of TS 38.104 with Frequency offset step size of [5..50] MHz for 6.425-7.125 GHz and 10.0-10.5 GHz</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Way forward on BS (general) in-band blocking</a:t>
            </a:r>
            <a:endParaRPr lang="en-GB" dirty="0"/>
          </a:p>
        </p:txBody>
      </p:sp>
      <p:sp>
        <p:nvSpPr>
          <p:cNvPr id="3" name="Vertical Text Placeholder 2"/>
          <p:cNvSpPr>
            <a:spLocks noGrp="1"/>
          </p:cNvSpPr>
          <p:nvPr>
            <p:ph type="body" orient="vert" idx="1"/>
          </p:nvPr>
        </p:nvSpPr>
        <p:spPr/>
        <p:txBody>
          <a:bodyPr vert="horz">
            <a:normAutofit/>
          </a:bodyPr>
          <a:lstStyle/>
          <a:p>
            <a:r>
              <a:rPr lang="en-US" dirty="0"/>
              <a:t>Agreements:</a:t>
            </a:r>
            <a:endParaRPr lang="en-GB" dirty="0"/>
          </a:p>
          <a:p>
            <a:pPr lvl="1" hangingPunct="0"/>
            <a:r>
              <a:rPr lang="en-GB" dirty="0"/>
              <a:t>Lower interfering signal mean power compared to those in clause </a:t>
            </a:r>
            <a:r>
              <a:rPr lang="en-GB" strike="sngStrike" dirty="0">
                <a:solidFill>
                  <a:srgbClr val="FF0000"/>
                </a:solidFill>
              </a:rPr>
              <a:t>7.4.2.2</a:t>
            </a:r>
            <a:r>
              <a:rPr lang="en-GB" dirty="0">
                <a:solidFill>
                  <a:srgbClr val="FF0000"/>
                </a:solidFill>
              </a:rPr>
              <a:t> 10.5.2.2</a:t>
            </a:r>
            <a:r>
              <a:rPr lang="en-GB" dirty="0"/>
              <a:t> of TS 38.104: -</a:t>
            </a:r>
            <a:r>
              <a:rPr lang="en-GB" dirty="0">
                <a:solidFill>
                  <a:srgbClr val="FF0000"/>
                </a:solidFill>
              </a:rPr>
              <a:t>[</a:t>
            </a:r>
            <a:r>
              <a:rPr lang="en-GB" strike="sngStrike" dirty="0">
                <a:solidFill>
                  <a:srgbClr val="FF0000"/>
                </a:solidFill>
              </a:rPr>
              <a:t>2</a:t>
            </a:r>
            <a:r>
              <a:rPr lang="en-GB" dirty="0">
                <a:solidFill>
                  <a:srgbClr val="FF0000"/>
                </a:solidFill>
              </a:rPr>
              <a:t>TBD]</a:t>
            </a:r>
            <a:r>
              <a:rPr lang="en-GB" dirty="0"/>
              <a:t>dB for 6.425-7.125 GHz and -</a:t>
            </a:r>
            <a:r>
              <a:rPr lang="en-GB" dirty="0">
                <a:solidFill>
                  <a:srgbClr val="FF0000"/>
                </a:solidFill>
              </a:rPr>
              <a:t>[</a:t>
            </a:r>
            <a:r>
              <a:rPr lang="en-GB" strike="sngStrike" dirty="0">
                <a:solidFill>
                  <a:srgbClr val="FF0000"/>
                </a:solidFill>
              </a:rPr>
              <a:t>3</a:t>
            </a:r>
            <a:r>
              <a:rPr lang="en-GB" dirty="0">
                <a:solidFill>
                  <a:srgbClr val="FF0000"/>
                </a:solidFill>
              </a:rPr>
              <a:t>TBD]</a:t>
            </a:r>
            <a:r>
              <a:rPr lang="en-GB" dirty="0"/>
              <a:t>dB for 10.0-10.5 GHz</a:t>
            </a:r>
            <a:endParaRPr lang="en-GB" dirty="0"/>
          </a:p>
          <a:p>
            <a:pPr lvl="1" hangingPunct="0"/>
            <a:r>
              <a:rPr lang="en-GB" dirty="0"/>
              <a:t>Note: Same relaxation as BS ACS in slide 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Way forward on BS out of band blocking</a:t>
            </a:r>
            <a:endParaRPr lang="en-GB" dirty="0"/>
          </a:p>
        </p:txBody>
      </p:sp>
      <p:sp>
        <p:nvSpPr>
          <p:cNvPr id="3" name="Vertical Text Placeholder 2"/>
          <p:cNvSpPr>
            <a:spLocks noGrp="1"/>
          </p:cNvSpPr>
          <p:nvPr>
            <p:ph type="body" orient="vert" idx="1"/>
          </p:nvPr>
        </p:nvSpPr>
        <p:spPr/>
        <p:txBody>
          <a:bodyPr vert="horz">
            <a:normAutofit/>
          </a:bodyPr>
          <a:lstStyle/>
          <a:p>
            <a:r>
              <a:rPr lang="en-US" dirty="0"/>
              <a:t>Agreements:</a:t>
            </a:r>
            <a:endParaRPr lang="en-US" dirty="0"/>
          </a:p>
          <a:p>
            <a:pPr lvl="1"/>
            <a:r>
              <a:rPr lang="en-GB" dirty="0"/>
              <a:t>[-15] dBm CW interferer applies from 1MHz to </a:t>
            </a:r>
            <a:r>
              <a:rPr lang="en-GB" dirty="0" err="1"/>
              <a:t>F</a:t>
            </a:r>
            <a:r>
              <a:rPr lang="en-GB" baseline="-25000" dirty="0" err="1"/>
              <a:t>UL,low</a:t>
            </a:r>
            <a:r>
              <a:rPr lang="en-GB" dirty="0"/>
              <a:t> – [60..200]MHz and from </a:t>
            </a:r>
            <a:r>
              <a:rPr lang="en-GB" dirty="0" err="1"/>
              <a:t>F</a:t>
            </a:r>
            <a:r>
              <a:rPr lang="en-GB" baseline="-25000" dirty="0" err="1"/>
              <a:t>UL,high</a:t>
            </a:r>
            <a:r>
              <a:rPr lang="en-GB" dirty="0"/>
              <a:t> + [60..200]MHz up to 26000 MHz</a:t>
            </a:r>
            <a:endParaRPr lang="en-GB" dirty="0"/>
          </a:p>
          <a:p>
            <a:pPr lvl="1" hangingPunct="0"/>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Way forward on BS spurious between 6.425-7.125 GHz</a:t>
            </a:r>
            <a:endParaRPr lang="en-GB" dirty="0"/>
          </a:p>
        </p:txBody>
      </p:sp>
      <p:sp>
        <p:nvSpPr>
          <p:cNvPr id="3" name="Vertical Text Placeholder 2"/>
          <p:cNvSpPr>
            <a:spLocks noGrp="1"/>
          </p:cNvSpPr>
          <p:nvPr>
            <p:ph type="body" orient="vert" idx="1"/>
          </p:nvPr>
        </p:nvSpPr>
        <p:spPr/>
        <p:txBody>
          <a:bodyPr vert="horz">
            <a:normAutofit/>
          </a:bodyPr>
          <a:lstStyle/>
          <a:p>
            <a:r>
              <a:rPr lang="en-US" dirty="0"/>
              <a:t>Agreements:</a:t>
            </a:r>
            <a:endParaRPr lang="en-US" dirty="0"/>
          </a:p>
          <a:p>
            <a:pPr lvl="1"/>
            <a:r>
              <a:rPr lang="en-US" dirty="0"/>
              <a:t>Conducted: </a:t>
            </a:r>
            <a:endParaRPr lang="en-GB" dirty="0"/>
          </a:p>
          <a:p>
            <a:pPr lvl="1"/>
            <a:endParaRPr lang="en-GB" dirty="0"/>
          </a:p>
          <a:p>
            <a:pPr lvl="1"/>
            <a:endParaRPr lang="en-GB" dirty="0"/>
          </a:p>
          <a:p>
            <a:pPr lvl="1"/>
            <a:endParaRPr lang="en-GB" dirty="0"/>
          </a:p>
          <a:p>
            <a:pPr lvl="1"/>
            <a:endParaRPr lang="en-GB" dirty="0"/>
          </a:p>
          <a:p>
            <a:pPr lvl="1"/>
            <a:r>
              <a:rPr lang="en-GB" dirty="0"/>
              <a:t>OTA – basic limits:</a:t>
            </a:r>
            <a:endParaRPr lang="en-US" dirty="0"/>
          </a:p>
        </p:txBody>
      </p:sp>
      <p:graphicFrame>
        <p:nvGraphicFramePr>
          <p:cNvPr id="8" name="Table 8"/>
          <p:cNvGraphicFramePr>
            <a:graphicFrameLocks noGrp="1"/>
          </p:cNvGraphicFramePr>
          <p:nvPr/>
        </p:nvGraphicFramePr>
        <p:xfrm>
          <a:off x="3364414" y="2356877"/>
          <a:ext cx="8127999" cy="185420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lnSpc>
                          <a:spcPct val="107000"/>
                        </a:lnSpc>
                        <a:spcAft>
                          <a:spcPts val="0"/>
                        </a:spcAft>
                      </a:pPr>
                      <a:r>
                        <a:rPr lang="zh-CN" sz="1800" b="1" dirty="0">
                          <a:effectLst/>
                          <a:latin typeface="+mn-lt"/>
                          <a:ea typeface="宋体" panose="02010600030101010101" pitchFamily="2" charset="-122"/>
                          <a:cs typeface="Times New Roman" panose="02020603050405020304" pitchFamily="18" charset="0"/>
                        </a:rPr>
                        <a:t>Spurious frequency range</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zh-CN" sz="1800" b="1" dirty="0">
                          <a:effectLst/>
                          <a:latin typeface="+mn-lt"/>
                          <a:ea typeface="宋体" panose="02010600030101010101" pitchFamily="2" charset="-122"/>
                          <a:cs typeface="Times New Roman" panose="02020603050405020304" pitchFamily="18" charset="0"/>
                        </a:rPr>
                        <a:t>Basic limit</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zh-CN" sz="1800" b="1" i="0" dirty="0">
                          <a:effectLst/>
                          <a:latin typeface="+mn-lt"/>
                          <a:ea typeface="宋体" panose="02010600030101010101" pitchFamily="2" charset="-122"/>
                          <a:cs typeface="Times New Roman" panose="02020603050405020304" pitchFamily="18" charset="0"/>
                        </a:rPr>
                        <a:t>Measurement bandwidth</a:t>
                      </a:r>
                      <a:endParaRPr lang="en-GB" sz="1800" b="1" i="0" dirty="0">
                        <a:effectLst/>
                        <a:latin typeface="+mn-lt"/>
                        <a:ea typeface="宋体" panose="02010600030101010101" pitchFamily="2" charset="-122"/>
                        <a:cs typeface="Times New Roman" panose="02020603050405020304" pitchFamily="18" charset="0"/>
                      </a:endParaRPr>
                    </a:p>
                  </a:txBody>
                  <a:tcPr marL="68580" marR="68580" marT="0" marB="0" anchor="ctr"/>
                </a:tc>
              </a:tr>
              <a:tr h="370840">
                <a:tc>
                  <a:txBody>
                    <a:bodyPr/>
                    <a:lstStyle/>
                    <a:p>
                      <a:pPr algn="ctr">
                        <a:lnSpc>
                          <a:spcPct val="107000"/>
                        </a:lnSpc>
                        <a:spcAft>
                          <a:spcPts val="0"/>
                        </a:spcAft>
                      </a:pPr>
                      <a:r>
                        <a:rPr lang="zh-CN" sz="1800" b="0">
                          <a:effectLst/>
                          <a:latin typeface="+mn-lt"/>
                          <a:ea typeface="宋体" panose="02010600030101010101" pitchFamily="2" charset="-122"/>
                          <a:cs typeface="Times New Roman" panose="02020603050405020304" pitchFamily="18" charset="0"/>
                        </a:rPr>
                        <a:t>9 kHz – 150 kHz</a:t>
                      </a:r>
                      <a:endParaRPr lang="en-GB" sz="1800" b="1">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dirty="0">
                          <a:latin typeface="+mn-lt"/>
                        </a:rPr>
                        <a:t>-36 dBm</a:t>
                      </a:r>
                      <a:endParaRPr lang="en-GB" dirty="0">
                        <a:latin typeface="+mn-lt"/>
                      </a:endParaRPr>
                    </a:p>
                  </a:txBody>
                  <a:tcPr anchor="ctr"/>
                </a:tc>
                <a:tc>
                  <a:txBody>
                    <a:bodyPr/>
                    <a:lstStyle/>
                    <a:p>
                      <a:pPr algn="ctr"/>
                      <a:r>
                        <a:rPr lang="en-US" dirty="0">
                          <a:latin typeface="+mn-lt"/>
                        </a:rPr>
                        <a:t>1 kHz</a:t>
                      </a:r>
                      <a:endParaRPr lang="en-GB" dirty="0">
                        <a:latin typeface="+mn-lt"/>
                      </a:endParaRPr>
                    </a:p>
                  </a:txBody>
                  <a:tcPr anchor="ctr"/>
                </a:tc>
              </a:tr>
              <a:tr h="370840">
                <a:tc>
                  <a:txBody>
                    <a:bodyPr/>
                    <a:lstStyle/>
                    <a:p>
                      <a:pPr algn="ctr">
                        <a:lnSpc>
                          <a:spcPct val="107000"/>
                        </a:lnSpc>
                        <a:spcAft>
                          <a:spcPts val="0"/>
                        </a:spcAft>
                      </a:pPr>
                      <a:r>
                        <a:rPr lang="zh-CN" sz="1800" b="0">
                          <a:effectLst/>
                          <a:latin typeface="+mn-lt"/>
                          <a:ea typeface="宋体" panose="02010600030101010101" pitchFamily="2" charset="-122"/>
                          <a:cs typeface="Times New Roman" panose="02020603050405020304" pitchFamily="18" charset="0"/>
                        </a:rPr>
                        <a:t>150 kHz – 30 MHz</a:t>
                      </a:r>
                      <a:endParaRPr lang="en-GB" sz="1800" b="1">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dirty="0">
                          <a:latin typeface="+mn-lt"/>
                        </a:rPr>
                        <a:t>-36 dBm</a:t>
                      </a:r>
                      <a:endParaRPr lang="en-GB" dirty="0">
                        <a:latin typeface="+mn-lt"/>
                      </a:endParaRPr>
                    </a:p>
                  </a:txBody>
                  <a:tcPr anchor="ctr"/>
                </a:tc>
                <a:tc>
                  <a:txBody>
                    <a:bodyPr/>
                    <a:lstStyle/>
                    <a:p>
                      <a:pPr algn="ctr"/>
                      <a:r>
                        <a:rPr lang="en-US" dirty="0">
                          <a:latin typeface="+mn-lt"/>
                        </a:rPr>
                        <a:t>10 kHz</a:t>
                      </a:r>
                      <a:endParaRPr lang="en-GB" dirty="0">
                        <a:latin typeface="+mn-lt"/>
                      </a:endParaRPr>
                    </a:p>
                  </a:txBody>
                  <a:tcPr anchor="ctr"/>
                </a:tc>
              </a:tr>
              <a:tr h="370840">
                <a:tc>
                  <a:txBody>
                    <a:bodyPr/>
                    <a:lstStyle/>
                    <a:p>
                      <a:pPr algn="ctr">
                        <a:lnSpc>
                          <a:spcPct val="107000"/>
                        </a:lnSpc>
                        <a:spcAft>
                          <a:spcPts val="0"/>
                        </a:spcAft>
                      </a:pPr>
                      <a:r>
                        <a:rPr lang="zh-CN" sz="1800" b="0" dirty="0">
                          <a:effectLst/>
                          <a:latin typeface="+mn-lt"/>
                          <a:ea typeface="宋体" panose="02010600030101010101" pitchFamily="2" charset="-122"/>
                          <a:cs typeface="Times New Roman" panose="02020603050405020304" pitchFamily="18" charset="0"/>
                        </a:rPr>
                        <a:t>30 MHz – 1 GHz</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dirty="0">
                          <a:latin typeface="+mn-lt"/>
                        </a:rPr>
                        <a:t>-36 dBm</a:t>
                      </a:r>
                      <a:endParaRPr lang="en-GB" dirty="0">
                        <a:latin typeface="+mn-lt"/>
                      </a:endParaRPr>
                    </a:p>
                  </a:txBody>
                  <a:tcPr anchor="ctr"/>
                </a:tc>
                <a:tc>
                  <a:txBody>
                    <a:bodyPr/>
                    <a:lstStyle/>
                    <a:p>
                      <a:pPr algn="ctr"/>
                      <a:r>
                        <a:rPr lang="en-US" dirty="0">
                          <a:latin typeface="+mn-lt"/>
                        </a:rPr>
                        <a:t>100 kHz</a:t>
                      </a:r>
                      <a:endParaRPr lang="en-GB" dirty="0">
                        <a:latin typeface="+mn-lt"/>
                      </a:endParaRPr>
                    </a:p>
                  </a:txBody>
                  <a:tcPr anchor="ctr"/>
                </a:tc>
              </a:tr>
              <a:tr h="370840">
                <a:tc>
                  <a:txBody>
                    <a:bodyPr/>
                    <a:lstStyle/>
                    <a:p>
                      <a:pPr algn="ctr">
                        <a:lnSpc>
                          <a:spcPct val="107000"/>
                        </a:lnSpc>
                        <a:spcAft>
                          <a:spcPts val="0"/>
                        </a:spcAft>
                      </a:pPr>
                      <a:r>
                        <a:rPr lang="zh-CN" sz="1800" b="0" dirty="0">
                          <a:effectLst/>
                          <a:latin typeface="+mn-lt"/>
                          <a:ea typeface="宋体" panose="02010600030101010101" pitchFamily="2" charset="-122"/>
                          <a:cs typeface="Times New Roman" panose="02020603050405020304" pitchFamily="18" charset="0"/>
                        </a:rPr>
                        <a:t>1 GHz –</a:t>
                      </a:r>
                      <a:r>
                        <a:rPr lang="en-US" sz="1800" b="0" dirty="0">
                          <a:effectLst/>
                          <a:latin typeface="+mn-lt"/>
                          <a:ea typeface="宋体" panose="02010600030101010101" pitchFamily="2" charset="-122"/>
                          <a:cs typeface="Times New Roman" panose="02020603050405020304" pitchFamily="18" charset="0"/>
                        </a:rPr>
                        <a:t> 26 </a:t>
                      </a:r>
                      <a:r>
                        <a:rPr lang="zh-CN" sz="1800" b="0" dirty="0">
                          <a:effectLst/>
                          <a:latin typeface="+mn-lt"/>
                          <a:ea typeface="宋体" panose="02010600030101010101" pitchFamily="2" charset="-122"/>
                          <a:cs typeface="Times New Roman" panose="02020603050405020304" pitchFamily="18" charset="0"/>
                        </a:rPr>
                        <a:t>GHz</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dirty="0">
                          <a:latin typeface="+mn-lt"/>
                        </a:rPr>
                        <a:t>-30 dBm</a:t>
                      </a:r>
                      <a:endParaRPr lang="en-GB" dirty="0">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dirty="0">
                          <a:latin typeface="+mn-lt"/>
                        </a:rPr>
                        <a:t>1 MHz</a:t>
                      </a:r>
                      <a:endParaRPr lang="en-GB" dirty="0">
                        <a:latin typeface="+mn-lt"/>
                      </a:endParaRPr>
                    </a:p>
                  </a:txBody>
                  <a:tcPr anchor="ctr"/>
                </a:tc>
              </a:tr>
            </a:tbl>
          </a:graphicData>
        </a:graphic>
      </p:graphicFrame>
      <p:graphicFrame>
        <p:nvGraphicFramePr>
          <p:cNvPr id="10" name="Table 10"/>
          <p:cNvGraphicFramePr>
            <a:graphicFrameLocks noGrp="1"/>
          </p:cNvGraphicFramePr>
          <p:nvPr/>
        </p:nvGraphicFramePr>
        <p:xfrm>
          <a:off x="3364412" y="4673363"/>
          <a:ext cx="8127999" cy="111252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lnSpc>
                          <a:spcPct val="107000"/>
                        </a:lnSpc>
                        <a:spcAft>
                          <a:spcPts val="0"/>
                        </a:spcAft>
                      </a:pPr>
                      <a:r>
                        <a:rPr lang="zh-CN" sz="1800" b="1" dirty="0">
                          <a:effectLst/>
                          <a:latin typeface="+mn-lt"/>
                          <a:ea typeface="宋体" panose="02010600030101010101" pitchFamily="2" charset="-122"/>
                          <a:cs typeface="Times New Roman" panose="02020603050405020304" pitchFamily="18" charset="0"/>
                        </a:rPr>
                        <a:t>Spurious frequency range</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zh-CN" sz="1800" b="1" dirty="0">
                          <a:effectLst/>
                          <a:latin typeface="+mn-lt"/>
                          <a:ea typeface="宋体" panose="02010600030101010101" pitchFamily="2" charset="-122"/>
                          <a:cs typeface="Times New Roman" panose="02020603050405020304" pitchFamily="18" charset="0"/>
                        </a:rPr>
                        <a:t>Basic limit</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zh-CN" sz="1800" b="1" i="0" dirty="0">
                          <a:effectLst/>
                          <a:latin typeface="+mn-lt"/>
                          <a:ea typeface="宋体" panose="02010600030101010101" pitchFamily="2" charset="-122"/>
                          <a:cs typeface="Times New Roman" panose="02020603050405020304" pitchFamily="18" charset="0"/>
                        </a:rPr>
                        <a:t>Measurement bandwidth</a:t>
                      </a:r>
                      <a:endParaRPr lang="en-GB" sz="1800" b="1" i="0" dirty="0">
                        <a:effectLst/>
                        <a:latin typeface="+mn-lt"/>
                        <a:ea typeface="宋体" panose="02010600030101010101" pitchFamily="2" charset="-122"/>
                        <a:cs typeface="Times New Roman" panose="02020603050405020304" pitchFamily="18" charset="0"/>
                      </a:endParaRPr>
                    </a:p>
                  </a:txBody>
                  <a:tcPr marL="68580" marR="68580" marT="0" marB="0" anchor="ctr"/>
                </a:tc>
              </a:tr>
              <a:tr h="370840">
                <a:tc>
                  <a:txBody>
                    <a:bodyPr/>
                    <a:lstStyle/>
                    <a:p>
                      <a:pPr algn="ctr">
                        <a:lnSpc>
                          <a:spcPct val="107000"/>
                        </a:lnSpc>
                        <a:spcAft>
                          <a:spcPts val="0"/>
                        </a:spcAft>
                      </a:pPr>
                      <a:r>
                        <a:rPr lang="zh-CN" sz="1800" b="0" dirty="0">
                          <a:effectLst/>
                          <a:latin typeface="+mn-lt"/>
                          <a:ea typeface="宋体" panose="02010600030101010101" pitchFamily="2" charset="-122"/>
                          <a:cs typeface="Times New Roman" panose="02020603050405020304" pitchFamily="18" charset="0"/>
                        </a:rPr>
                        <a:t>30 MHz – 1 GHz</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dirty="0">
                          <a:latin typeface="+mn-lt"/>
                        </a:rPr>
                        <a:t>-36 dBm</a:t>
                      </a:r>
                      <a:endParaRPr lang="en-GB" dirty="0">
                        <a:latin typeface="+mn-lt"/>
                      </a:endParaRPr>
                    </a:p>
                  </a:txBody>
                  <a:tcPr anchor="ctr"/>
                </a:tc>
                <a:tc>
                  <a:txBody>
                    <a:bodyPr/>
                    <a:lstStyle/>
                    <a:p>
                      <a:pPr algn="ctr"/>
                      <a:r>
                        <a:rPr lang="en-US" dirty="0">
                          <a:latin typeface="+mn-lt"/>
                        </a:rPr>
                        <a:t>100 kHz</a:t>
                      </a:r>
                      <a:endParaRPr lang="en-GB" dirty="0">
                        <a:latin typeface="+mn-lt"/>
                      </a:endParaRPr>
                    </a:p>
                  </a:txBody>
                  <a:tcPr anchor="ctr"/>
                </a:tc>
              </a:tr>
              <a:tr h="370840">
                <a:tc>
                  <a:txBody>
                    <a:bodyPr/>
                    <a:lstStyle/>
                    <a:p>
                      <a:pPr algn="ctr">
                        <a:lnSpc>
                          <a:spcPct val="107000"/>
                        </a:lnSpc>
                        <a:spcAft>
                          <a:spcPts val="0"/>
                        </a:spcAft>
                      </a:pPr>
                      <a:r>
                        <a:rPr lang="zh-CN" sz="1800" b="0" dirty="0">
                          <a:effectLst/>
                          <a:latin typeface="+mn-lt"/>
                          <a:ea typeface="宋体" panose="02010600030101010101" pitchFamily="2" charset="-122"/>
                          <a:cs typeface="Times New Roman" panose="02020603050405020304" pitchFamily="18" charset="0"/>
                        </a:rPr>
                        <a:t>1 GHz –</a:t>
                      </a:r>
                      <a:r>
                        <a:rPr lang="en-US" sz="1800" b="0" dirty="0">
                          <a:effectLst/>
                          <a:latin typeface="+mn-lt"/>
                          <a:ea typeface="宋体" panose="02010600030101010101" pitchFamily="2" charset="-122"/>
                          <a:cs typeface="Times New Roman" panose="02020603050405020304" pitchFamily="18" charset="0"/>
                        </a:rPr>
                        <a:t> 26 </a:t>
                      </a:r>
                      <a:r>
                        <a:rPr lang="zh-CN" sz="1800" b="0" dirty="0">
                          <a:effectLst/>
                          <a:latin typeface="+mn-lt"/>
                          <a:ea typeface="宋体" panose="02010600030101010101" pitchFamily="2" charset="-122"/>
                          <a:cs typeface="Times New Roman" panose="02020603050405020304" pitchFamily="18" charset="0"/>
                        </a:rPr>
                        <a:t>GHz</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dirty="0">
                          <a:latin typeface="+mn-lt"/>
                        </a:rPr>
                        <a:t>-30 dBm</a:t>
                      </a:r>
                      <a:endParaRPr lang="en-GB" dirty="0">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dirty="0">
                          <a:latin typeface="+mn-lt"/>
                        </a:rPr>
                        <a:t>1 MHz</a:t>
                      </a:r>
                      <a:endParaRPr lang="en-GB" dirty="0">
                        <a:latin typeface="+mn-lt"/>
                      </a:endParaRPr>
                    </a:p>
                  </a:txBody>
                  <a:tcPr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Way forward on BS spurious between 10-10.5 GHz</a:t>
            </a:r>
            <a:endParaRPr lang="en-GB" dirty="0"/>
          </a:p>
        </p:txBody>
      </p:sp>
      <p:sp>
        <p:nvSpPr>
          <p:cNvPr id="3" name="Vertical Text Placeholder 2"/>
          <p:cNvSpPr>
            <a:spLocks noGrp="1"/>
          </p:cNvSpPr>
          <p:nvPr>
            <p:ph type="body" orient="vert" idx="1"/>
          </p:nvPr>
        </p:nvSpPr>
        <p:spPr/>
        <p:txBody>
          <a:bodyPr vert="horz">
            <a:normAutofit/>
          </a:bodyPr>
          <a:lstStyle/>
          <a:p>
            <a:r>
              <a:rPr lang="en-US" dirty="0"/>
              <a:t>Agreements </a:t>
            </a:r>
            <a:r>
              <a:rPr lang="en-US" dirty="0">
                <a:solidFill>
                  <a:srgbClr val="FF0000"/>
                </a:solidFill>
              </a:rPr>
              <a:t>(conducted and OTA basic limits)</a:t>
            </a:r>
            <a:r>
              <a:rPr lang="en-US" dirty="0"/>
              <a:t>:</a:t>
            </a:r>
            <a:endParaRPr lang="en-US" dirty="0"/>
          </a:p>
          <a:p>
            <a:endParaRPr lang="en-US" dirty="0"/>
          </a:p>
        </p:txBody>
      </p:sp>
      <p:graphicFrame>
        <p:nvGraphicFramePr>
          <p:cNvPr id="5" name="Table 5"/>
          <p:cNvGraphicFramePr>
            <a:graphicFrameLocks noGrp="1"/>
          </p:cNvGraphicFramePr>
          <p:nvPr/>
        </p:nvGraphicFramePr>
        <p:xfrm>
          <a:off x="2143761" y="2269788"/>
          <a:ext cx="7904480" cy="1483360"/>
        </p:xfrm>
        <a:graphic>
          <a:graphicData uri="http://schemas.openxmlformats.org/drawingml/2006/table">
            <a:tbl>
              <a:tblPr firstRow="1" bandRow="1">
                <a:tableStyleId>{5C22544A-7EE6-4342-B048-85BDC9FD1C3A}</a:tableStyleId>
              </a:tblPr>
              <a:tblGrid>
                <a:gridCol w="2634615"/>
                <a:gridCol w="2634826"/>
                <a:gridCol w="2634826"/>
              </a:tblGrid>
              <a:tr h="370840">
                <a:tc>
                  <a:txBody>
                    <a:bodyPr/>
                    <a:lstStyle/>
                    <a:p>
                      <a:pPr algn="ctr">
                        <a:lnSpc>
                          <a:spcPct val="107000"/>
                        </a:lnSpc>
                        <a:spcAft>
                          <a:spcPts val="0"/>
                        </a:spcAft>
                      </a:pPr>
                      <a:r>
                        <a:rPr lang="zh-CN" sz="1800" b="1" dirty="0">
                          <a:effectLst/>
                          <a:latin typeface="+mn-lt"/>
                          <a:ea typeface="宋体" panose="02010600030101010101" pitchFamily="2" charset="-122"/>
                          <a:cs typeface="Times New Roman" panose="02020603050405020304" pitchFamily="18" charset="0"/>
                        </a:rPr>
                        <a:t>Spurious frequency range</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zh-CN" sz="1800" b="1" dirty="0">
                          <a:effectLst/>
                          <a:latin typeface="+mn-lt"/>
                          <a:ea typeface="宋体" panose="02010600030101010101" pitchFamily="2" charset="-122"/>
                          <a:cs typeface="Times New Roman" panose="02020603050405020304" pitchFamily="18" charset="0"/>
                        </a:rPr>
                        <a:t>Basic limit</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zh-CN" sz="1800" b="1" i="0" dirty="0">
                          <a:effectLst/>
                          <a:latin typeface="+mn-lt"/>
                          <a:ea typeface="宋体" panose="02010600030101010101" pitchFamily="2" charset="-122"/>
                          <a:cs typeface="Times New Roman" panose="02020603050405020304" pitchFamily="18" charset="0"/>
                        </a:rPr>
                        <a:t>Measurement bandwidth</a:t>
                      </a:r>
                      <a:endParaRPr lang="en-GB" sz="1800" b="1" i="0" dirty="0">
                        <a:effectLst/>
                        <a:latin typeface="+mn-lt"/>
                        <a:ea typeface="宋体" panose="02010600030101010101" pitchFamily="2" charset="-122"/>
                        <a:cs typeface="Times New Roman" panose="02020603050405020304" pitchFamily="18" charset="0"/>
                      </a:endParaRPr>
                    </a:p>
                  </a:txBody>
                  <a:tcPr marL="68580" marR="68580" marT="0" marB="0" anchor="ctr"/>
                </a:tc>
              </a:tr>
              <a:tr h="370840">
                <a:tc>
                  <a:txBody>
                    <a:bodyPr/>
                    <a:lstStyle/>
                    <a:p>
                      <a:pPr algn="ctr">
                        <a:lnSpc>
                          <a:spcPct val="100000"/>
                        </a:lnSpc>
                        <a:spcAft>
                          <a:spcPts val="0"/>
                        </a:spcAft>
                      </a:pPr>
                      <a:r>
                        <a:rPr lang="zh-CN" sz="1800" b="0" dirty="0">
                          <a:effectLst/>
                          <a:latin typeface="+mn-lt"/>
                          <a:ea typeface="宋体" panose="02010600030101010101" pitchFamily="2" charset="-122"/>
                          <a:cs typeface="Times New Roman" panose="02020603050405020304" pitchFamily="18" charset="0"/>
                        </a:rPr>
                        <a:t>30 MHz – 1 GHz</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dirty="0">
                          <a:latin typeface="+mn-lt"/>
                        </a:rPr>
                        <a:t>-36 dBm</a:t>
                      </a:r>
                      <a:endParaRPr lang="en-GB" dirty="0">
                        <a:latin typeface="+mn-lt"/>
                      </a:endParaRPr>
                    </a:p>
                  </a:txBody>
                  <a:tcPr anchor="ctr"/>
                </a:tc>
                <a:tc>
                  <a:txBody>
                    <a:bodyPr/>
                    <a:lstStyle/>
                    <a:p>
                      <a:pPr algn="ctr"/>
                      <a:r>
                        <a:rPr lang="en-US" dirty="0">
                          <a:latin typeface="+mn-lt"/>
                        </a:rPr>
                        <a:t>100 kHz</a:t>
                      </a:r>
                      <a:endParaRPr lang="en-GB" dirty="0">
                        <a:latin typeface="+mn-lt"/>
                      </a:endParaRPr>
                    </a:p>
                  </a:txBody>
                  <a:tcPr anchor="ctr"/>
                </a:tc>
              </a:tr>
              <a:tr h="370840">
                <a:tc>
                  <a:txBody>
                    <a:bodyPr/>
                    <a:lstStyle/>
                    <a:p>
                      <a:pPr algn="ctr">
                        <a:lnSpc>
                          <a:spcPct val="100000"/>
                        </a:lnSpc>
                        <a:spcAft>
                          <a:spcPts val="0"/>
                        </a:spcAft>
                      </a:pPr>
                      <a:r>
                        <a:rPr lang="zh-CN" sz="1800" b="0" dirty="0">
                          <a:effectLst/>
                          <a:latin typeface="+mn-lt"/>
                          <a:ea typeface="宋体" panose="02010600030101010101" pitchFamily="2" charset="-122"/>
                          <a:cs typeface="Times New Roman" panose="02020603050405020304" pitchFamily="18" charset="0"/>
                        </a:rPr>
                        <a:t>1 GHz – 1</a:t>
                      </a:r>
                      <a:r>
                        <a:rPr lang="en-US" altLang="zh-CN" sz="1800" b="0" dirty="0">
                          <a:effectLst/>
                          <a:latin typeface="+mn-lt"/>
                          <a:ea typeface="宋体" panose="02010600030101010101" pitchFamily="2" charset="-122"/>
                          <a:cs typeface="Times New Roman" panose="02020603050405020304" pitchFamily="18" charset="0"/>
                        </a:rPr>
                        <a:t>8</a:t>
                      </a:r>
                      <a:r>
                        <a:rPr lang="zh-CN" sz="1800" b="0" dirty="0">
                          <a:effectLst/>
                          <a:latin typeface="+mn-lt"/>
                          <a:ea typeface="宋体" panose="02010600030101010101" pitchFamily="2" charset="-122"/>
                          <a:cs typeface="Times New Roman" panose="02020603050405020304" pitchFamily="18" charset="0"/>
                        </a:rPr>
                        <a:t> GHz</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dirty="0">
                          <a:latin typeface="+mn-lt"/>
                        </a:rPr>
                        <a:t>-30 dBm</a:t>
                      </a:r>
                      <a:endParaRPr lang="en-GB" dirty="0">
                        <a:latin typeface="+mn-lt"/>
                      </a:endParaRPr>
                    </a:p>
                  </a:txBody>
                  <a:tcPr anchor="ctr"/>
                </a:tc>
                <a:tc>
                  <a:txBody>
                    <a:bodyPr/>
                    <a:lstStyle/>
                    <a:p>
                      <a:pPr algn="ctr"/>
                      <a:r>
                        <a:rPr lang="en-US" dirty="0">
                          <a:latin typeface="+mn-lt"/>
                        </a:rPr>
                        <a:t>1 MHz</a:t>
                      </a:r>
                      <a:endParaRPr lang="en-GB" dirty="0">
                        <a:latin typeface="+mn-lt"/>
                      </a:endParaRPr>
                    </a:p>
                  </a:txBody>
                  <a:tcPr anchor="ctr"/>
                </a:tc>
              </a:tr>
              <a:tr h="370840">
                <a:tc>
                  <a:txBody>
                    <a:bodyPr/>
                    <a:lstStyle/>
                    <a:p>
                      <a:pPr algn="ctr">
                        <a:lnSpc>
                          <a:spcPct val="100000"/>
                        </a:lnSpc>
                        <a:spcAft>
                          <a:spcPts val="0"/>
                        </a:spcAft>
                      </a:pPr>
                      <a:r>
                        <a:rPr lang="zh-CN" sz="1800" b="0" dirty="0">
                          <a:effectLst/>
                          <a:latin typeface="+mn-lt"/>
                          <a:ea typeface="宋体" panose="02010600030101010101" pitchFamily="2" charset="-122"/>
                          <a:cs typeface="Times New Roman" panose="02020603050405020304" pitchFamily="18" charset="0"/>
                        </a:rPr>
                        <a:t>1</a:t>
                      </a:r>
                      <a:r>
                        <a:rPr lang="en-US" altLang="zh-CN" sz="1800" b="0" dirty="0">
                          <a:effectLst/>
                          <a:latin typeface="+mn-lt"/>
                          <a:ea typeface="宋体" panose="02010600030101010101" pitchFamily="2" charset="-122"/>
                          <a:cs typeface="Times New Roman" panose="02020603050405020304" pitchFamily="18" charset="0"/>
                        </a:rPr>
                        <a:t>8</a:t>
                      </a:r>
                      <a:r>
                        <a:rPr lang="zh-CN" sz="1800" b="0" dirty="0">
                          <a:effectLst/>
                          <a:latin typeface="+mn-lt"/>
                          <a:ea typeface="宋体" panose="02010600030101010101" pitchFamily="2" charset="-122"/>
                          <a:cs typeface="Times New Roman" panose="02020603050405020304" pitchFamily="18" charset="0"/>
                        </a:rPr>
                        <a:t> GHz – </a:t>
                      </a:r>
                      <a:r>
                        <a:rPr lang="en-US" sz="1800" b="0" dirty="0">
                          <a:effectLst/>
                          <a:latin typeface="+mn-lt"/>
                          <a:ea typeface="宋体" panose="02010600030101010101" pitchFamily="2" charset="-122"/>
                          <a:cs typeface="Times New Roman" panose="02020603050405020304" pitchFamily="18" charset="0"/>
                        </a:rPr>
                        <a:t>26</a:t>
                      </a:r>
                      <a:r>
                        <a:rPr lang="zh-CN" sz="1800" b="0" dirty="0">
                          <a:effectLst/>
                          <a:latin typeface="+mn-lt"/>
                          <a:ea typeface="宋体" panose="02010600030101010101" pitchFamily="2" charset="-122"/>
                          <a:cs typeface="Times New Roman" panose="02020603050405020304" pitchFamily="18" charset="0"/>
                        </a:rPr>
                        <a:t> GHz</a:t>
                      </a:r>
                      <a:endParaRPr lang="en-GB" sz="1800" b="1"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dirty="0">
                          <a:latin typeface="+mn-lt"/>
                        </a:rPr>
                        <a:t>-20 dBm</a:t>
                      </a:r>
                      <a:endParaRPr lang="en-GB" dirty="0">
                        <a:latin typeface="+mn-lt"/>
                      </a:endParaRPr>
                    </a:p>
                  </a:txBody>
                  <a:tcPr anchor="ctr"/>
                </a:tc>
                <a:tc>
                  <a:txBody>
                    <a:bodyPr/>
                    <a:lstStyle/>
                    <a:p>
                      <a:pPr algn="ctr"/>
                      <a:r>
                        <a:rPr lang="en-US" dirty="0">
                          <a:latin typeface="+mn-lt"/>
                        </a:rPr>
                        <a:t>10 MHz</a:t>
                      </a:r>
                      <a:endParaRPr lang="en-GB" dirty="0">
                        <a:latin typeface="+mn-lt"/>
                      </a:endParaRPr>
                    </a:p>
                  </a:txBody>
                  <a:tcPr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Way forward on BS </a:t>
            </a:r>
            <a:r>
              <a:rPr lang="en-GB" dirty="0" err="1"/>
              <a:t>Δf</a:t>
            </a:r>
            <a:r>
              <a:rPr lang="en-GB" baseline="-25000" dirty="0" err="1"/>
              <a:t>OBUE</a:t>
            </a:r>
            <a:endParaRPr lang="en-GB" dirty="0"/>
          </a:p>
        </p:txBody>
      </p:sp>
      <p:sp>
        <p:nvSpPr>
          <p:cNvPr id="3" name="Vertical Text Placeholder 2"/>
          <p:cNvSpPr>
            <a:spLocks noGrp="1"/>
          </p:cNvSpPr>
          <p:nvPr>
            <p:ph type="body" orient="vert" idx="1"/>
          </p:nvPr>
        </p:nvSpPr>
        <p:spPr/>
        <p:txBody>
          <a:bodyPr vert="horz">
            <a:normAutofit/>
          </a:bodyPr>
          <a:lstStyle/>
          <a:p>
            <a:r>
              <a:rPr lang="en-US" dirty="0"/>
              <a:t>Agreements:</a:t>
            </a:r>
            <a:endParaRPr lang="en-GB" dirty="0"/>
          </a:p>
          <a:p>
            <a:pPr lvl="1" hangingPunct="0"/>
            <a:r>
              <a:rPr lang="en-GB" dirty="0"/>
              <a:t>[40</a:t>
            </a:r>
            <a:r>
              <a:rPr lang="en-GB" dirty="0">
                <a:solidFill>
                  <a:srgbClr val="FF0000"/>
                </a:solidFill>
              </a:rPr>
              <a:t>-100</a:t>
            </a:r>
            <a:r>
              <a:rPr lang="en-GB" dirty="0"/>
              <a:t>] </a:t>
            </a:r>
            <a:r>
              <a:rPr lang="en-GB" dirty="0">
                <a:solidFill>
                  <a:srgbClr val="FF0000"/>
                </a:solidFill>
              </a:rPr>
              <a:t>or FFS </a:t>
            </a:r>
            <a:r>
              <a:rPr lang="en-GB" dirty="0"/>
              <a:t>MHz for 6.425-7.125GHz and 10-10.5GHz</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3415</Words>
  <Application>WPS 演示</Application>
  <PresentationFormat>Widescreen</PresentationFormat>
  <Paragraphs>196</Paragraphs>
  <Slides>11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Arial</vt:lpstr>
      <vt:lpstr>宋体</vt:lpstr>
      <vt:lpstr>Wingdings</vt:lpstr>
      <vt:lpstr>Times New Roman</vt:lpstr>
      <vt:lpstr>Calibri Light</vt:lpstr>
      <vt:lpstr>Calibri</vt:lpstr>
      <vt:lpstr>微软雅黑</vt:lpstr>
      <vt:lpstr>Arial Unicode MS</vt:lpstr>
      <vt:lpstr>等线</vt:lpstr>
      <vt:lpstr>Office Theme</vt:lpstr>
      <vt:lpstr>WF on BS and UE parameters for 6.425-7.125 and 10.0-10.5 GHz</vt:lpstr>
      <vt:lpstr>Background</vt:lpstr>
      <vt:lpstr>Way forward on BS and UE - ACLR and ACS</vt:lpstr>
      <vt:lpstr>Way forward on BS Spectral mask</vt:lpstr>
      <vt:lpstr>Way forward on BS (general) in-band blocking</vt:lpstr>
      <vt:lpstr>Way forward on BS out of band blocking</vt:lpstr>
      <vt:lpstr>Way forward on BS spurious between 6.425-7.125 GHz</vt:lpstr>
      <vt:lpstr>Way forward on BS spurious between 10-10.5 GHz</vt:lpstr>
      <vt:lpstr>Way forward on BS ΔfOBUE</vt:lpstr>
      <vt:lpstr>Way forward on UE Spectral mask</vt:lpstr>
      <vt:lpstr>Way forward on UE blocking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man_hung.ng@nokia.com</dc:creator>
  <cp:lastModifiedBy>10164284</cp:lastModifiedBy>
  <cp:revision>370</cp:revision>
  <dcterms:created xsi:type="dcterms:W3CDTF">2016-11-16T01:29:00Z</dcterms:created>
  <dcterms:modified xsi:type="dcterms:W3CDTF">2020-11-10T15:04:45Z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-2141145419</vt:i4>
  </property>
  <property fmtid="{D5CDD505-2E9C-101B-9397-08002B2CF9AE}" pid="3" name="_NewReviewCycle">
    <vt:lpwstr/>
  </property>
  <property fmtid="{D5CDD505-2E9C-101B-9397-08002B2CF9AE}" pid="4" name="_EmailSubject">
    <vt:lpwstr>WF on sub6-GHz  ACLR and ACS</vt:lpwstr>
  </property>
  <property fmtid="{D5CDD505-2E9C-101B-9397-08002B2CF9AE}" pid="5" name="_AuthorEmail">
    <vt:lpwstr>man_hung.ng@nokia.com</vt:lpwstr>
  </property>
  <property fmtid="{D5CDD505-2E9C-101B-9397-08002B2CF9AE}" pid="6" name="_AuthorEmailDisplayName">
    <vt:lpwstr>Ng, Man Hung (Nokia - GB)</vt:lpwstr>
  </property>
  <property fmtid="{D5CDD505-2E9C-101B-9397-08002B2CF9AE}" pid="7" name="_2015_ms_pID_725343">
    <vt:lpwstr>(2)4qKEM/y4KgplHNjc9xgc2iCaGKgejlSBkTJy9RLuxzgH7gH3vcrLFxAxASdUQWexLW8ByJY4
BN8Ip9OmWq8MeLQ9F0pZyeuZpH+5LqLRpSHvkwHZtHrHz1UzT0HbhwhQNMpix8hmweUVFTNi
iG5bKYAqluzcfPdvq/Z+EPyNFxrDXzpCt78MziA0vE4Ft0hkk1L1HQANY7IzQyvCKP40gg2W
BT0fDr7UrAwTY7A5ri</vt:lpwstr>
  </property>
  <property fmtid="{D5CDD505-2E9C-101B-9397-08002B2CF9AE}" pid="8" name="_2015_ms_pID_7253431">
    <vt:lpwstr>UxBTN4RJXrlowop4Mc/Oy7KboAL2OyPspwkKmIQF5KgHYUJXmWEADq
4VmggfMQiRbZMkv0y7gCGuH3cXVl2B8vKsCIX4PhRKY0dnofqSU8+m0WftCY1KQVgCuL+Cm8
IPs4zs/4Uj2mbCV9SY4gfzVmpZ2WrD7LkTdR21MXnkt0TgEuTjBMG7msx2JudvxbYjQ=</vt:lpwstr>
  </property>
  <property fmtid="{D5CDD505-2E9C-101B-9397-08002B2CF9AE}" pid="9" name="KSOProductBuildVer">
    <vt:lpwstr>2052-11.8.2.9022</vt:lpwstr>
  </property>
</Properties>
</file>