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80" r:id="rId2"/>
    <p:sldId id="288" r:id="rId3"/>
    <p:sldId id="282" r:id="rId4"/>
    <p:sldId id="283" r:id="rId5"/>
    <p:sldId id="286" r:id="rId6"/>
    <p:sldId id="287" r:id="rId7"/>
    <p:sldId id="285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5D1C93-1565-4C75-B1F9-AF2BC0C12F36}" v="2" dt="2020-11-09T15:54:10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5" autoAdjust="0"/>
    <p:restoredTop sz="90157" autoAdjust="0"/>
  </p:normalViewPr>
  <p:slideViewPr>
    <p:cSldViewPr snapToGrid="0">
      <p:cViewPr>
        <p:scale>
          <a:sx n="70" d="100"/>
          <a:sy n="70" d="100"/>
        </p:scale>
        <p:origin x="476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C05D1C93-1565-4C75-B1F9-AF2BC0C12F36}"/>
    <pc:docChg chg="custSel modSld">
      <pc:chgData name="Sumant Iyer" userId="913335bb-3b58-4b6e-abaa-4eed84b2043c" providerId="ADAL" clId="{C05D1C93-1565-4C75-B1F9-AF2BC0C12F36}" dt="2020-11-09T15:54:46.298" v="122" actId="20577"/>
      <pc:docMkLst>
        <pc:docMk/>
      </pc:docMkLst>
      <pc:sldChg chg="addSp modSp mod">
        <pc:chgData name="Sumant Iyer" userId="913335bb-3b58-4b6e-abaa-4eed84b2043c" providerId="ADAL" clId="{C05D1C93-1565-4C75-B1F9-AF2BC0C12F36}" dt="2020-11-09T15:54:46.298" v="122" actId="20577"/>
        <pc:sldMkLst>
          <pc:docMk/>
          <pc:sldMk cId="2572963564" sldId="282"/>
        </pc:sldMkLst>
        <pc:graphicFrameChg chg="add mod">
          <ac:chgData name="Sumant Iyer" userId="913335bb-3b58-4b6e-abaa-4eed84b2043c" providerId="ADAL" clId="{C05D1C93-1565-4C75-B1F9-AF2BC0C12F36}" dt="2020-11-09T15:24:54.529" v="55" actId="1035"/>
          <ac:graphicFrameMkLst>
            <pc:docMk/>
            <pc:sldMk cId="2572963564" sldId="282"/>
            <ac:graphicFrameMk id="5" creationId="{B84D2CE0-0A8D-43F1-AF6E-2F8D0D1F2ED4}"/>
          </ac:graphicFrameMkLst>
        </pc:graphicFrameChg>
        <pc:graphicFrameChg chg="mod modGraphic">
          <ac:chgData name="Sumant Iyer" userId="913335bb-3b58-4b6e-abaa-4eed84b2043c" providerId="ADAL" clId="{C05D1C93-1565-4C75-B1F9-AF2BC0C12F36}" dt="2020-11-09T15:54:46.298" v="122" actId="20577"/>
          <ac:graphicFrameMkLst>
            <pc:docMk/>
            <pc:sldMk cId="2572963564" sldId="282"/>
            <ac:graphicFrameMk id="42" creationId="{5A10DAB7-A49C-49A4-A687-D14892F4BCB2}"/>
          </ac:graphicFrameMkLst>
        </pc:graphicFrameChg>
      </pc:sldChg>
      <pc:sldChg chg="modSp mod">
        <pc:chgData name="Sumant Iyer" userId="913335bb-3b58-4b6e-abaa-4eed84b2043c" providerId="ADAL" clId="{C05D1C93-1565-4C75-B1F9-AF2BC0C12F36}" dt="2020-11-08T16:41:31.529" v="31" actId="947"/>
        <pc:sldMkLst>
          <pc:docMk/>
          <pc:sldMk cId="3719476264" sldId="283"/>
        </pc:sldMkLst>
        <pc:spChg chg="mod">
          <ac:chgData name="Sumant Iyer" userId="913335bb-3b58-4b6e-abaa-4eed84b2043c" providerId="ADAL" clId="{C05D1C93-1565-4C75-B1F9-AF2BC0C12F36}" dt="2020-11-08T16:41:31.529" v="31" actId="947"/>
          <ac:spMkLst>
            <pc:docMk/>
            <pc:sldMk cId="3719476264" sldId="283"/>
            <ac:spMk id="3" creationId="{3009B557-FBA6-4C20-88E3-E6AD76CF0C40}"/>
          </ac:spMkLst>
        </pc:spChg>
      </pc:sldChg>
      <pc:sldChg chg="modSp mod">
        <pc:chgData name="Sumant Iyer" userId="913335bb-3b58-4b6e-abaa-4eed84b2043c" providerId="ADAL" clId="{C05D1C93-1565-4C75-B1F9-AF2BC0C12F36}" dt="2020-11-09T15:32:42.890" v="74" actId="20577"/>
        <pc:sldMkLst>
          <pc:docMk/>
          <pc:sldMk cId="3404151481" sldId="284"/>
        </pc:sldMkLst>
        <pc:spChg chg="mod">
          <ac:chgData name="Sumant Iyer" userId="913335bb-3b58-4b6e-abaa-4eed84b2043c" providerId="ADAL" clId="{C05D1C93-1565-4C75-B1F9-AF2BC0C12F36}" dt="2020-11-09T15:32:42.890" v="74" actId="20577"/>
          <ac:spMkLst>
            <pc:docMk/>
            <pc:sldMk cId="3404151481" sldId="284"/>
            <ac:spMk id="3" creationId="{59D80025-CA47-487D-AD0E-33362D605A89}"/>
          </ac:spMkLst>
        </pc:spChg>
      </pc:sldChg>
      <pc:sldChg chg="modSp mod">
        <pc:chgData name="Sumant Iyer" userId="913335bb-3b58-4b6e-abaa-4eed84b2043c" providerId="ADAL" clId="{C05D1C93-1565-4C75-B1F9-AF2BC0C12F36}" dt="2020-11-08T16:39:27.924" v="19" actId="20577"/>
        <pc:sldMkLst>
          <pc:docMk/>
          <pc:sldMk cId="1309345806" sldId="285"/>
        </pc:sldMkLst>
        <pc:spChg chg="mod">
          <ac:chgData name="Sumant Iyer" userId="913335bb-3b58-4b6e-abaa-4eed84b2043c" providerId="ADAL" clId="{C05D1C93-1565-4C75-B1F9-AF2BC0C12F36}" dt="2020-11-08T16:39:27.924" v="19" actId="20577"/>
          <ac:spMkLst>
            <pc:docMk/>
            <pc:sldMk cId="1309345806" sldId="285"/>
            <ac:spMk id="3" creationId="{AEAFE8B3-1C19-4F64-844D-0E2F57FE8B36}"/>
          </ac:spMkLst>
        </pc:spChg>
      </pc:sldChg>
      <pc:sldChg chg="modSp mod">
        <pc:chgData name="Sumant Iyer" userId="913335bb-3b58-4b6e-abaa-4eed84b2043c" providerId="ADAL" clId="{C05D1C93-1565-4C75-B1F9-AF2BC0C12F36}" dt="2020-11-09T15:28:48.420" v="73" actId="6549"/>
        <pc:sldMkLst>
          <pc:docMk/>
          <pc:sldMk cId="23180026" sldId="286"/>
        </pc:sldMkLst>
        <pc:spChg chg="mod">
          <ac:chgData name="Sumant Iyer" userId="913335bb-3b58-4b6e-abaa-4eed84b2043c" providerId="ADAL" clId="{C05D1C93-1565-4C75-B1F9-AF2BC0C12F36}" dt="2020-11-09T15:28:48.420" v="73" actId="6549"/>
          <ac:spMkLst>
            <pc:docMk/>
            <pc:sldMk cId="23180026" sldId="286"/>
            <ac:spMk id="3" creationId="{3009B557-FBA6-4C20-88E3-E6AD76CF0C40}"/>
          </ac:spMkLst>
        </pc:spChg>
      </pc:sldChg>
      <pc:sldChg chg="modSp mod">
        <pc:chgData name="Sumant Iyer" userId="913335bb-3b58-4b6e-abaa-4eed84b2043c" providerId="ADAL" clId="{C05D1C93-1565-4C75-B1F9-AF2BC0C12F36}" dt="2020-11-08T17:04:03.586" v="33" actId="20577"/>
        <pc:sldMkLst>
          <pc:docMk/>
          <pc:sldMk cId="1830038349" sldId="288"/>
        </pc:sldMkLst>
        <pc:graphicFrameChg chg="modGraphic">
          <ac:chgData name="Sumant Iyer" userId="913335bb-3b58-4b6e-abaa-4eed84b2043c" providerId="ADAL" clId="{C05D1C93-1565-4C75-B1F9-AF2BC0C12F36}" dt="2020-11-08T17:04:03.586" v="33" actId="20577"/>
          <ac:graphicFrameMkLst>
            <pc:docMk/>
            <pc:sldMk cId="1830038349" sldId="288"/>
            <ac:graphicFrameMk id="42" creationId="{5A10DAB7-A49C-49A4-A687-D14892F4BCB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17832545-B393-430D-BA1F-1116C8653B6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CC4-43F2-8959-F0CAB6150713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21154EAE-FDFC-44B0-83FE-F062DD619A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CC4-43F2-8959-F0CAB6150713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B9692D08-042D-4384-B4F7-0C2B5679910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8CC4-43F2-8959-F0CAB61507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8CC4-43F2-8959-F0CAB6150713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C4-43F2-8959-F0CAB6150713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CC4-43F2-8959-F0CAB6150713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C9B422E6-157A-4F68-ACBB-812C5056FED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8CC4-43F2-8959-F0CAB6150713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822C6D39-EB02-4EAC-A329-235EC9E187BD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33490CA5-7F51-4041-98F3-EF13BFB003C6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8CC4-43F2-8959-F0CAB6150713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8CC4-43F2-8959-F0CAB6150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5FA55C56-D90A-4A60-81A7-CF88786CB26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7E7-4508-B087-6CBDFE041A82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92C5C7C3-851E-4BD0-9EC2-137B99F0950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7E7-4508-B087-6CBDFE041A82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5696F48B-EEE9-4BD7-B5E8-4029F058F1D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7E7-4508-B087-6CBDFE041A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C7E7-4508-B087-6CBDFE041A82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7-4508-B087-6CBDFE041A82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7E7-4508-B087-6CBDFE041A82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C9033E64-8C38-44D2-A08D-91C79D84160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7E7-4508-B087-6CBDFE041A82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44F7A0F4-EDC1-499E-9E22-EE01312D12FE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F265B9FE-E86F-48A8-ADDE-DCC4A9E9A298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C7E7-4508-B087-6CBDFE041A82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C7E7-4508-B087-6CBDFE041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7_e/Docs/R4-2015855.zip" TargetMode="External"/><Relationship Id="rId2" Type="http://schemas.openxmlformats.org/officeDocument/2006/relationships/hyperlink" Target="https://www.3gpp.org/ftp/TSG_RAN/WG4_Radio/TSGR4_97_e/Docs/R4-201426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7_e/Docs/R4-2016296.zip" TargetMode="External"/><Relationship Id="rId5" Type="http://schemas.openxmlformats.org/officeDocument/2006/relationships/hyperlink" Target="https://www.3gpp.org/ftp/TSG_RAN/WG4_Radio/TSGR4_97_e/Docs/R4-2016229.zip" TargetMode="External"/><Relationship Id="rId4" Type="http://schemas.openxmlformats.org/officeDocument/2006/relationships/hyperlink" Target="https://www.3gpp.org/ftp/TSG_RAN/WG4_Radio/TSGR4_97_e/Docs/R4-2015888.z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UE RF requirement of n262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R4-200xxxx</a:t>
            </a: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#97-e</a:t>
            </a:r>
          </a:p>
          <a:p>
            <a:r>
              <a:rPr lang="en-US" b="1" dirty="0"/>
              <a:t>Online Meeting, Nov 2020</a:t>
            </a:r>
            <a:endParaRPr lang="en-US" dirty="0"/>
          </a:p>
          <a:p>
            <a:r>
              <a:rPr lang="en-US" b="1" dirty="0"/>
              <a:t>Agenda: 10.28</a:t>
            </a:r>
          </a:p>
          <a:p>
            <a:r>
              <a:rPr lang="en-US" b="1" dirty="0"/>
              <a:t>Email Thread: #130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n262 PC3 Min Peak EIRP and REFSENS Proposals: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33352"/>
              </p:ext>
            </p:extLst>
          </p:nvPr>
        </p:nvGraphicFramePr>
        <p:xfrm>
          <a:off x="2113280" y="2168208"/>
          <a:ext cx="771144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45887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min pk EIRP (dBm)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REFSENS (dBm), </a:t>
                      </a:r>
                    </a:p>
                    <a:p>
                      <a:pPr algn="ctr"/>
                      <a:r>
                        <a:rPr lang="en-US" dirty="0"/>
                        <a:t>100 MHz, SNR = -1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R4-2014263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R4-2015855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R4-2015888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R4-2016229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R4-2016296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Mean n262 (47.7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-79.3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n259 (41.5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3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n260 (38.5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84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234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PC3 EIRP and EIS degradation from peak direction to 50</a:t>
            </a:r>
            <a:r>
              <a:rPr lang="en-US" sz="2000" baseline="30000" dirty="0"/>
              <a:t>th</a:t>
            </a:r>
            <a:r>
              <a:rPr lang="en-US" sz="2000" dirty="0"/>
              <a:t> %</a:t>
            </a:r>
            <a:r>
              <a:rPr lang="en-US" sz="2000" dirty="0" err="1"/>
              <a:t>ile</a:t>
            </a:r>
            <a:r>
              <a:rPr lang="en-US" sz="2000" dirty="0"/>
              <a:t> direction: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77275"/>
              </p:ext>
            </p:extLst>
          </p:nvPr>
        </p:nvGraphicFramePr>
        <p:xfrm>
          <a:off x="0" y="3297936"/>
          <a:ext cx="527304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peak to 50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%</a:t>
                      </a:r>
                      <a:r>
                        <a:rPr lang="en-US" dirty="0" err="1"/>
                        <a:t>ile</a:t>
                      </a:r>
                      <a:r>
                        <a:rPr lang="en-US" dirty="0"/>
                        <a:t> degradation(dB)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n258 (26.0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n257/n261 (28.0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n260 (39.5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N259 (41.5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Extrapolated n262 (47.5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13.X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4D2CE0-0A8D-43F1-AF6E-2F8D0D1F2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845291"/>
              </p:ext>
            </p:extLst>
          </p:nvPr>
        </p:nvGraphicFramePr>
        <p:xfrm>
          <a:off x="5280917" y="287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EIRP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min. pk. EIRP: </a:t>
            </a:r>
          </a:p>
          <a:p>
            <a:pPr lvl="1"/>
            <a:r>
              <a:rPr lang="en-US" dirty="0"/>
              <a:t>Option 1: Specify as average value from contributions: 16.5 dBm</a:t>
            </a:r>
          </a:p>
          <a:p>
            <a:pPr lvl="1"/>
            <a:r>
              <a:rPr lang="en-US" dirty="0"/>
              <a:t>Option 2: Specify as down-selected range by dropping lowest and highest values in contributions: [14.8 to 18.0] dBm</a:t>
            </a:r>
          </a:p>
          <a:p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: [-13.0] dBm</a:t>
            </a:r>
          </a:p>
          <a:p>
            <a:pPr lvl="1"/>
            <a:r>
              <a:rPr lang="en-US" dirty="0"/>
              <a:t>Companies encouraged to study if deviation from </a:t>
            </a:r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 value of -13.0 dBm is justified</a:t>
            </a:r>
          </a:p>
          <a:p>
            <a:r>
              <a:rPr lang="en-US" dirty="0"/>
              <a:t>Beam correspondence</a:t>
            </a:r>
          </a:p>
          <a:p>
            <a:pPr lvl="1"/>
            <a:r>
              <a:rPr lang="en-US" dirty="0"/>
              <a:t>Companies are encouraged to bring proposals for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EIRP</a:t>
            </a:r>
            <a:r>
              <a:rPr lang="en-US" baseline="-25000" dirty="0"/>
              <a:t>BC</a:t>
            </a:r>
            <a:r>
              <a:rPr lang="en-US" dirty="0"/>
              <a:t> to include n262 in table 6.6.4.2-1 of TS 38.101-2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REFSENS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REFSENS for 100 MHz </a:t>
            </a:r>
            <a:r>
              <a:rPr lang="en-US" dirty="0" err="1"/>
              <a:t>BW</a:t>
            </a:r>
            <a:r>
              <a:rPr lang="en-US" baseline="-25000" dirty="0" err="1"/>
              <a:t>chan</a:t>
            </a:r>
            <a:endParaRPr lang="en-US" dirty="0"/>
          </a:p>
          <a:p>
            <a:pPr lvl="1"/>
            <a:r>
              <a:rPr lang="en-US" dirty="0"/>
              <a:t>Option 1: Specify as average value from contributions: -79.3 dBm</a:t>
            </a:r>
          </a:p>
          <a:p>
            <a:pPr lvl="1"/>
            <a:r>
              <a:rPr lang="en-US" dirty="0"/>
              <a:t>Option 2: Specify as down-selected range by dropping lowest and highest values in contributions: [-81.5 to -78.5] dBm</a:t>
            </a:r>
          </a:p>
          <a:p>
            <a:r>
              <a:rPr lang="en-US" dirty="0"/>
              <a:t>Assumption: -1 dB target SNR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spherical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825625"/>
            <a:ext cx="4881423" cy="4351338"/>
          </a:xfrm>
        </p:spPr>
        <p:txBody>
          <a:bodyPr>
            <a:noAutofit/>
          </a:bodyPr>
          <a:lstStyle/>
          <a:p>
            <a:r>
              <a:rPr lang="en-US" dirty="0"/>
              <a:t>REFSENS and peak EIRP degradation parameter value (‘gain drop’) along 50</a:t>
            </a:r>
            <a:r>
              <a:rPr lang="en-US" baseline="30000" dirty="0"/>
              <a:t>th</a:t>
            </a:r>
            <a:r>
              <a:rPr lang="en-US" dirty="0"/>
              <a:t> %</a:t>
            </a:r>
            <a:r>
              <a:rPr lang="en-US" dirty="0" err="1"/>
              <a:t>ile</a:t>
            </a:r>
            <a:r>
              <a:rPr lang="en-US" dirty="0"/>
              <a:t> direction: </a:t>
            </a:r>
          </a:p>
          <a:p>
            <a:pPr lvl="1"/>
            <a:r>
              <a:rPr lang="en-US" dirty="0"/>
              <a:t>Option 1: Specify as extrapolation from existing FR2 trend: 13.4 dB</a:t>
            </a:r>
          </a:p>
          <a:p>
            <a:pPr lvl="1"/>
            <a:r>
              <a:rPr lang="en-US" dirty="0"/>
              <a:t>Option 2: Specify target range : [12.9 to 13.9] dB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21D352-1002-46DA-BF88-D297A63BD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68272"/>
              </p:ext>
            </p:extLst>
          </p:nvPr>
        </p:nvGraphicFramePr>
        <p:xfrm>
          <a:off x="5280917" y="160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91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34C0-A166-42A8-A561-ACA57D47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MPR for n262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FE8B3-1C19-4F64-844D-0E2F57FE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695"/>
          </a:xfrm>
        </p:spPr>
        <p:txBody>
          <a:bodyPr/>
          <a:lstStyle/>
          <a:p>
            <a:r>
              <a:rPr lang="en-US" dirty="0"/>
              <a:t>Companies are encouraged to study if deviation from existing FR2 EVM side conditions is justified:</a:t>
            </a:r>
          </a:p>
          <a:p>
            <a:pPr lvl="1"/>
            <a:r>
              <a:rPr lang="en-US" dirty="0"/>
              <a:t>Study impact of PTRS on UL EVM:</a:t>
            </a:r>
          </a:p>
          <a:p>
            <a:pPr lvl="2"/>
            <a:r>
              <a:rPr lang="en-US" dirty="0"/>
              <a:t>RAN4 to agree on simulation assumptions in RAN4#98</a:t>
            </a:r>
          </a:p>
          <a:p>
            <a:pPr lvl="2"/>
            <a:r>
              <a:rPr lang="en-US" dirty="0"/>
              <a:t>RAN4 to complete simulation study in RAN4#99</a:t>
            </a:r>
          </a:p>
          <a:p>
            <a:r>
              <a:rPr lang="en-US" dirty="0"/>
              <a:t>Companies are encouraged to study if deviation from existing FR2 MPR values is justified:</a:t>
            </a:r>
          </a:p>
          <a:p>
            <a:pPr lvl="1"/>
            <a:r>
              <a:rPr lang="en-US" dirty="0"/>
              <a:t>PA Non-linearity characteristics deviation from other bands</a:t>
            </a:r>
          </a:p>
          <a:p>
            <a:pPr lvl="1"/>
            <a:r>
              <a:rPr lang="en-US" dirty="0"/>
              <a:t>Any general emissions requirements unique to n262</a:t>
            </a:r>
          </a:p>
          <a:p>
            <a:pPr lvl="1"/>
            <a:r>
              <a:rPr lang="en-US" dirty="0"/>
              <a:t>Other study subjects not precluded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4BA68-29D5-47E1-80EA-92B6CE7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F4D7-6CAC-49B9-9F18-FF060609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n262 support by other power class 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80025-CA47-487D-AD0E-33362D605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[Other power classes are release independent from 15]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4C19A-FA69-41D0-80E3-1D02E22F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51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519</Words>
  <Application>Microsoft Office PowerPoint</Application>
  <PresentationFormat>Widescreen</PresentationFormat>
  <Paragraphs>108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WF on UE RF requirement of n262</vt:lpstr>
      <vt:lpstr>Background 1</vt:lpstr>
      <vt:lpstr>Background 2</vt:lpstr>
      <vt:lpstr>WF on PC3 EIRP</vt:lpstr>
      <vt:lpstr>WF on PC3 REFSENS</vt:lpstr>
      <vt:lpstr>WF on PC3 spherical coverage</vt:lpstr>
      <vt:lpstr>WF on PC3 MPR for n262</vt:lpstr>
      <vt:lpstr>WF on n262 support by other power class 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sumanti@qti.qualcomm.com</dc:creator>
  <cp:keywords>Wide;band operation, CTPClassification=CTP_PUBLIC:VisualMarkings=</cp:keywords>
  <cp:lastModifiedBy>Qualcomm</cp:lastModifiedBy>
  <cp:revision>617</cp:revision>
  <dcterms:created xsi:type="dcterms:W3CDTF">2017-05-16T04:27:47Z</dcterms:created>
  <dcterms:modified xsi:type="dcterms:W3CDTF">2020-11-09T15:55:00Z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