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80" r:id="rId2"/>
    <p:sldId id="288" r:id="rId3"/>
    <p:sldId id="282" r:id="rId4"/>
    <p:sldId id="283" r:id="rId5"/>
    <p:sldId id="286" r:id="rId6"/>
    <p:sldId id="289" r:id="rId7"/>
    <p:sldId id="285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8" autoAdjust="0"/>
    <p:restoredTop sz="90157" autoAdjust="0"/>
  </p:normalViewPr>
  <p:slideViewPr>
    <p:cSldViewPr snapToGrid="0">
      <p:cViewPr varScale="1">
        <p:scale>
          <a:sx n="95" d="100"/>
          <a:sy n="95" d="100"/>
        </p:scale>
        <p:origin x="200" y="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DE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25D98F2E-EC0F-3447-9513-39575F2E266C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CC4-43F2-8959-F0CAB6150713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024C4A0B-25D7-3645-B8FA-5EA76E2507B3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CC4-43F2-8959-F0CAB6150713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B7D85D89-A500-5640-A8D4-E7BB54590AF6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8CC4-43F2-8959-F0CAB61507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8CC4-43F2-8959-F0CAB6150713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C4-43F2-8959-F0CAB6150713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CC4-43F2-8959-F0CAB6150713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7032A3A4-E508-924B-B2AE-70E0C9E75EA9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8CC4-43F2-8959-F0CAB6150713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822C6D39-EB02-4EAC-A329-235EC9E187BD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33490CA5-7F51-4041-98F3-EF13BFB003C6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8CC4-43F2-8959-F0CAB6150713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8CC4-43F2-8959-F0CAB6150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DE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accent6"/>
                    </a:solidFill>
                  </a:rPr>
                  <a:t>(dB</a:t>
                </a:r>
                <a:r>
                  <a:rPr lang="en-US" strike="sngStrike" dirty="0">
                    <a:solidFill>
                      <a:schemeClr val="accent6"/>
                    </a:solidFill>
                  </a:rPr>
                  <a:t>m</a:t>
                </a:r>
                <a:r>
                  <a:rPr lang="en-US" dirty="0">
                    <a:solidFill>
                      <a:schemeClr val="accent6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pPr>
              <a:endParaRPr lang="en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DE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DE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FB48F705-649B-C149-AED3-B3F761273135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7E7-4508-B087-6CBDFE041A82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4F39E88E-F264-5840-92B1-90EE8B779EB9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7E7-4508-B087-6CBDFE041A82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33E8D9E7-00EE-784C-97DE-5165B68D4341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7E7-4508-B087-6CBDFE041A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C7E7-4508-B087-6CBDFE041A82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7-4508-B087-6CBDFE041A82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7E7-4508-B087-6CBDFE041A82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DE9CC958-0E9A-3247-AA75-74C1857CBDD2}" type="CELLRANGE">
                      <a:rPr lang="en-US"/>
                      <a:pPr/>
                      <a:t>[CELLRANGE]</a:t>
                    </a:fld>
                    <a:endParaRPr lang="en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7E7-4508-B087-6CBDFE041A82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44F7A0F4-EDC1-499E-9E22-EE01312D12FE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F265B9FE-E86F-48A8-ADDE-DCC4A9E9A298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C7E7-4508-B087-6CBDFE041A82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C7E7-4508-B087-6CBDFE041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DE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accent6"/>
                    </a:solidFill>
                  </a:rPr>
                  <a:t>(dB</a:t>
                </a:r>
                <a:r>
                  <a:rPr lang="en-US" strike="sngStrike" dirty="0">
                    <a:solidFill>
                      <a:schemeClr val="accent6"/>
                    </a:solidFill>
                  </a:rPr>
                  <a:t>m</a:t>
                </a:r>
                <a:r>
                  <a:rPr lang="en-US" dirty="0">
                    <a:solidFill>
                      <a:schemeClr val="accent6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pPr>
              <a:endParaRPr lang="en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DE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7_e/Docs/R4-2015855.zip" TargetMode="External"/><Relationship Id="rId2" Type="http://schemas.openxmlformats.org/officeDocument/2006/relationships/hyperlink" Target="https://www.3gpp.org/ftp/TSG_RAN/WG4_Radio/TSGR4_97_e/Docs/R4-201426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7_e/Docs/R4-2016296.zip" TargetMode="External"/><Relationship Id="rId5" Type="http://schemas.openxmlformats.org/officeDocument/2006/relationships/hyperlink" Target="https://www.3gpp.org/ftp/TSG_RAN/WG4_Radio/TSGR4_97_e/Docs/R4-2016229.zip" TargetMode="External"/><Relationship Id="rId4" Type="http://schemas.openxmlformats.org/officeDocument/2006/relationships/hyperlink" Target="https://www.3gpp.org/ftp/TSG_RAN/WG4_Radio/TSGR4_97_e/Docs/R4-2015888.z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UE RF requirement of n262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R4-2016879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#97-e</a:t>
            </a:r>
          </a:p>
          <a:p>
            <a:r>
              <a:rPr lang="en-US" b="1" dirty="0"/>
              <a:t>Online Meeting, Nov 2020</a:t>
            </a:r>
            <a:endParaRPr lang="en-US" dirty="0"/>
          </a:p>
          <a:p>
            <a:r>
              <a:rPr lang="en-US" b="1" dirty="0"/>
              <a:t>Agenda: 10.28</a:t>
            </a:r>
          </a:p>
          <a:p>
            <a:r>
              <a:rPr lang="en-US" b="1" dirty="0"/>
              <a:t>Email Thread: #130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n262 PC3 Min Peak EIRP and REFSENS Proposals: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44272"/>
              </p:ext>
            </p:extLst>
          </p:nvPr>
        </p:nvGraphicFramePr>
        <p:xfrm>
          <a:off x="2113280" y="2168208"/>
          <a:ext cx="771144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45887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min pk EIRP (dBm)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REFSENS (dBm), </a:t>
                      </a:r>
                    </a:p>
                    <a:p>
                      <a:pPr algn="ctr"/>
                      <a:r>
                        <a:rPr lang="en-US" dirty="0"/>
                        <a:t>100 MHz, SNR = -1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R4-2014263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R4-2015855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R4-2015888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R4-2016229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R4-2016296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Mean n262 (47.7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>
                          <a:solidFill>
                            <a:schemeClr val="accent6"/>
                          </a:solidFill>
                        </a:rPr>
                        <a:t>16.5 </a:t>
                      </a:r>
                      <a:r>
                        <a:rPr lang="en-US" b="1" u="none" strike="noStrike" dirty="0">
                          <a:solidFill>
                            <a:schemeClr val="accent6"/>
                          </a:solidFill>
                        </a:rPr>
                        <a:t>16.1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>
                          <a:solidFill>
                            <a:schemeClr val="accent6"/>
                          </a:solidFill>
                        </a:rPr>
                        <a:t>-79.3 </a:t>
                      </a:r>
                      <a:r>
                        <a:rPr lang="en-US" b="1" strike="noStrike" dirty="0">
                          <a:solidFill>
                            <a:schemeClr val="accent6"/>
                          </a:solidFill>
                        </a:rPr>
                        <a:t>79.8</a:t>
                      </a:r>
                      <a:endParaRPr lang="en-US" b="1" strike="sngStrike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n259 (41.5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3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n260 (38.5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84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234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PC3 EIRP and EIS degradation from peak direction to 50</a:t>
            </a:r>
            <a:r>
              <a:rPr lang="en-US" sz="2000" baseline="30000" dirty="0"/>
              <a:t>th</a:t>
            </a:r>
            <a:r>
              <a:rPr lang="en-US" sz="2000" dirty="0"/>
              <a:t> %</a:t>
            </a:r>
            <a:r>
              <a:rPr lang="en-US" sz="2000" dirty="0" err="1"/>
              <a:t>ile</a:t>
            </a:r>
            <a:r>
              <a:rPr lang="en-US" sz="2000" dirty="0"/>
              <a:t> direction: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/>
        </p:nvGraphicFramePr>
        <p:xfrm>
          <a:off x="0" y="3297936"/>
          <a:ext cx="527304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peak to 50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%</a:t>
                      </a:r>
                      <a:r>
                        <a:rPr lang="en-US" dirty="0" err="1"/>
                        <a:t>ile</a:t>
                      </a:r>
                      <a:r>
                        <a:rPr lang="en-US" dirty="0"/>
                        <a:t> degradation(dB)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n258 (26.0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n257/n261 (28.0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n260 (39.5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N259 (41.5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Extrapolated n262 (47.5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13.X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4D2CE0-0A8D-43F1-AF6E-2F8D0D1F2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711371"/>
              </p:ext>
            </p:extLst>
          </p:nvPr>
        </p:nvGraphicFramePr>
        <p:xfrm>
          <a:off x="5280917" y="287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38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EIRP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min. pk. EIRP: </a:t>
            </a:r>
          </a:p>
          <a:p>
            <a:pPr lvl="1"/>
            <a:r>
              <a:rPr lang="en-US" dirty="0"/>
              <a:t>Option 1: Specify as average value from contributions: </a:t>
            </a:r>
            <a:r>
              <a:rPr lang="en-US" strike="sngStrike" dirty="0">
                <a:solidFill>
                  <a:schemeClr val="accent6"/>
                </a:solidFill>
              </a:rPr>
              <a:t>16.5 dBm (averaged over </a:t>
            </a:r>
            <a:r>
              <a:rPr lang="en-US" strike="sngStrike" dirty="0" err="1">
                <a:solidFill>
                  <a:schemeClr val="accent6"/>
                </a:solidFill>
              </a:rPr>
              <a:t>mW</a:t>
            </a:r>
            <a:r>
              <a:rPr lang="en-US" strike="sngStrike" dirty="0">
                <a:solidFill>
                  <a:schemeClr val="accent6"/>
                </a:solidFill>
              </a:rPr>
              <a:t>)</a:t>
            </a:r>
            <a:r>
              <a:rPr lang="en-US" dirty="0">
                <a:solidFill>
                  <a:schemeClr val="accent6"/>
                </a:solidFill>
              </a:rPr>
              <a:t> 16.1 dBm (over dB)</a:t>
            </a:r>
            <a:endParaRPr lang="en-US" strike="sngStrike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Option 2: Specify as down-selected range by dropping lowest and highest values in contributions: </a:t>
            </a:r>
            <a:r>
              <a:rPr lang="en-US" strike="sngStrike" dirty="0">
                <a:solidFill>
                  <a:schemeClr val="accent6"/>
                </a:solidFill>
              </a:rPr>
              <a:t>[14.8 to 18.0] or </a:t>
            </a:r>
            <a:r>
              <a:rPr lang="en-US" dirty="0">
                <a:solidFill>
                  <a:srgbClr val="FF0000"/>
                </a:solidFill>
              </a:rPr>
              <a:t>[14.8 to 17.0] </a:t>
            </a:r>
            <a:r>
              <a:rPr lang="en-US" dirty="0"/>
              <a:t>dBm</a:t>
            </a:r>
          </a:p>
          <a:p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: [-13.0] dBm</a:t>
            </a:r>
          </a:p>
          <a:p>
            <a:pPr lvl="1"/>
            <a:r>
              <a:rPr lang="en-US" dirty="0"/>
              <a:t>Companies encouraged to study if deviation from </a:t>
            </a:r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 value of -13.0 dBm is justified</a:t>
            </a:r>
          </a:p>
          <a:p>
            <a:r>
              <a:rPr lang="en-US" dirty="0"/>
              <a:t>Beam correspondence</a:t>
            </a:r>
          </a:p>
          <a:p>
            <a:pPr lvl="1"/>
            <a:r>
              <a:rPr lang="en-US" dirty="0"/>
              <a:t>Companies are encouraged to bring proposals for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EIRP</a:t>
            </a:r>
            <a:r>
              <a:rPr lang="en-US" baseline="-25000" dirty="0"/>
              <a:t>BC</a:t>
            </a:r>
            <a:r>
              <a:rPr lang="en-US" dirty="0"/>
              <a:t> to include n262 in table 6.6.4.2-1 of TS 38.101-2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REFSENS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REFSENS for 100 MHz </a:t>
            </a:r>
            <a:r>
              <a:rPr lang="en-US" dirty="0" err="1"/>
              <a:t>BW</a:t>
            </a:r>
            <a:r>
              <a:rPr lang="en-US" baseline="-25000" dirty="0" err="1"/>
              <a:t>chan</a:t>
            </a:r>
            <a:endParaRPr lang="en-US" dirty="0"/>
          </a:p>
          <a:p>
            <a:pPr lvl="1"/>
            <a:r>
              <a:rPr lang="en-US" dirty="0"/>
              <a:t>Option 1: Specify as average value from contributions: </a:t>
            </a:r>
            <a:r>
              <a:rPr lang="en-US" strike="sngStrike" dirty="0">
                <a:solidFill>
                  <a:schemeClr val="accent6"/>
                </a:solidFill>
              </a:rPr>
              <a:t>-79.3 dBm </a:t>
            </a:r>
            <a:r>
              <a:rPr lang="en-US" dirty="0">
                <a:solidFill>
                  <a:schemeClr val="accent6"/>
                </a:solidFill>
              </a:rPr>
              <a:t>-79.8 dBm (over dB)</a:t>
            </a:r>
            <a:endParaRPr lang="en-US" strike="sngStrike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Option 2: Specify as down-selected range by dropping lowest and highest values in contributions: [-81.5 to -78.5] dBm</a:t>
            </a:r>
          </a:p>
          <a:p>
            <a:r>
              <a:rPr lang="en-US" dirty="0"/>
              <a:t>Assumption: -1 dB target SNR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spherical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825625"/>
            <a:ext cx="4881423" cy="4351338"/>
          </a:xfrm>
        </p:spPr>
        <p:txBody>
          <a:bodyPr>
            <a:noAutofit/>
          </a:bodyPr>
          <a:lstStyle/>
          <a:p>
            <a:r>
              <a:rPr lang="en-US" dirty="0"/>
              <a:t>REFSENS and peak EIRP degradation parameter value (‘gain drop’) along 50</a:t>
            </a:r>
            <a:r>
              <a:rPr lang="en-US" baseline="30000" dirty="0"/>
              <a:t>th</a:t>
            </a:r>
            <a:r>
              <a:rPr lang="en-US" dirty="0"/>
              <a:t> %</a:t>
            </a:r>
            <a:r>
              <a:rPr lang="en-US" dirty="0" err="1"/>
              <a:t>ile</a:t>
            </a:r>
            <a:r>
              <a:rPr lang="en-US" dirty="0"/>
              <a:t> direction: </a:t>
            </a:r>
          </a:p>
          <a:p>
            <a:pPr lvl="1"/>
            <a:r>
              <a:rPr lang="en-US" dirty="0"/>
              <a:t>Option 1: Specify as extrapolation from existing FR2 trend: 13.4 dB</a:t>
            </a:r>
          </a:p>
          <a:p>
            <a:pPr lvl="1"/>
            <a:r>
              <a:rPr lang="en-US" dirty="0"/>
              <a:t>Option 2: Specify target range : [12.9 to 13.9] dB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21D352-1002-46DA-BF88-D297A63BD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730416"/>
              </p:ext>
            </p:extLst>
          </p:nvPr>
        </p:nvGraphicFramePr>
        <p:xfrm>
          <a:off x="5280917" y="160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81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34C0-A166-42A8-A561-ACA57D47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MPR for n262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FE8B3-1C19-4F64-844D-0E2F57FE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695"/>
          </a:xfrm>
        </p:spPr>
        <p:txBody>
          <a:bodyPr/>
          <a:lstStyle/>
          <a:p>
            <a:r>
              <a:rPr lang="en-US" dirty="0"/>
              <a:t>Companies are encouraged to study if deviation from existing FR2 EVM side conditions is justified:</a:t>
            </a:r>
          </a:p>
          <a:p>
            <a:pPr lvl="1"/>
            <a:r>
              <a:rPr lang="en-US" dirty="0"/>
              <a:t>Study impact of PTRS on UL EVM:</a:t>
            </a:r>
          </a:p>
          <a:p>
            <a:pPr lvl="2"/>
            <a:r>
              <a:rPr lang="en-US" dirty="0"/>
              <a:t>RAN4 to agree on simulation assumptions in RAN4#98</a:t>
            </a:r>
          </a:p>
          <a:p>
            <a:pPr lvl="2"/>
            <a:r>
              <a:rPr lang="en-US" dirty="0"/>
              <a:t>RAN4 to complete simulation study in RAN4#99</a:t>
            </a:r>
          </a:p>
          <a:p>
            <a:r>
              <a:rPr lang="en-US" dirty="0"/>
              <a:t>Companies are encouraged to study if deviation from existing FR2 MPR values is justified:</a:t>
            </a:r>
          </a:p>
          <a:p>
            <a:pPr lvl="1"/>
            <a:r>
              <a:rPr lang="en-US" dirty="0"/>
              <a:t>PA Non-linearity characteristics deviation from other bands</a:t>
            </a:r>
          </a:p>
          <a:p>
            <a:pPr lvl="1"/>
            <a:r>
              <a:rPr lang="en-US" dirty="0"/>
              <a:t>Any general emissions requirements unique to n262</a:t>
            </a:r>
          </a:p>
          <a:p>
            <a:pPr lvl="1"/>
            <a:r>
              <a:rPr lang="en-US" dirty="0"/>
              <a:t>Other study subjects not precluded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4BA68-29D5-47E1-80EA-92B6CE7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F4D7-6CAC-49B9-9F18-FF060609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n262 support by other power class 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80025-CA47-487D-AD0E-33362D605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 38.307, power classes 1/2/3/4 are all release independent from R15</a:t>
            </a:r>
          </a:p>
          <a:p>
            <a:r>
              <a:rPr lang="en-US" dirty="0">
                <a:solidFill>
                  <a:srgbClr val="FF0000"/>
                </a:solidFill>
              </a:rPr>
              <a:t>Currently RAN4 contributions are focused on power class 3.</a:t>
            </a:r>
          </a:p>
          <a:p>
            <a:r>
              <a:rPr lang="en-US" strike="sngStrike" dirty="0"/>
              <a:t>Power class 3 for R17, release independent from R15</a:t>
            </a:r>
          </a:p>
          <a:p>
            <a:r>
              <a:rPr lang="en-US" strike="sngStrike" dirty="0"/>
              <a:t>[Which other power classes are release independent from R15 is FFS]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4C19A-FA69-41D0-80E3-1D02E22F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51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580</Words>
  <Application>Microsoft Macintosh PowerPoint</Application>
  <PresentationFormat>Widescreen</PresentationFormat>
  <Paragraphs>111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WF on UE RF requirement of n262</vt:lpstr>
      <vt:lpstr>Background 1</vt:lpstr>
      <vt:lpstr>Background 2</vt:lpstr>
      <vt:lpstr>WF on PC3 EIRP</vt:lpstr>
      <vt:lpstr>WF on PC3 REFSENS</vt:lpstr>
      <vt:lpstr>WF on PC3 spherical coverage</vt:lpstr>
      <vt:lpstr>WF on PC3 MPR for n262</vt:lpstr>
      <vt:lpstr>WF on n262 support by other power class 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sumanti@qti.qualcomm.com</dc:creator>
  <cp:keywords>Wide;band operation, CTPClassification=CTP_PUBLIC:VisualMarkings=</cp:keywords>
  <cp:lastModifiedBy>Camila Priale Olivares</cp:lastModifiedBy>
  <cp:revision>629</cp:revision>
  <dcterms:created xsi:type="dcterms:W3CDTF">2017-05-16T04:27:47Z</dcterms:created>
  <dcterms:modified xsi:type="dcterms:W3CDTF">2020-11-11T14:59:02Z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