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80" r:id="rId5"/>
    <p:sldId id="288" r:id="rId6"/>
    <p:sldId id="282" r:id="rId7"/>
    <p:sldId id="283" r:id="rId8"/>
    <p:sldId id="286" r:id="rId9"/>
    <p:sldId id="287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8" autoAdjust="0"/>
    <p:restoredTop sz="90157" autoAdjust="0"/>
  </p:normalViewPr>
  <p:slideViewPr>
    <p:cSldViewPr snapToGrid="0">
      <p:cViewPr varScale="1">
        <p:scale>
          <a:sx n="110" d="100"/>
          <a:sy n="110" d="100"/>
        </p:scale>
        <p:origin x="70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qualcomm-my.sharepoint.com/personal/sumanti_qti_qualcomm_com/Documents/Desktop/Sumant/3GPP/RAN4#97-e Nov2020/DuringMeeting/#130/n262_EIRP_proposa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4424B332-E8A1-44D1-836E-D80E995F3D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8CC4-43F2-8959-F0CAB6150713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E54F3096-EA1B-4D01-8E56-059901AD52F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8CC4-43F2-8959-F0CAB6150713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F1468FFE-D781-4347-940A-6725D22B16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8CC4-43F2-8959-F0CAB615071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8CC4-43F2-8959-F0CAB6150713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C4-43F2-8959-F0CAB6150713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8CC4-43F2-8959-F0CAB6150713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1A656593-1328-4E58-90CC-D521936D18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8CC4-43F2-8959-F0CAB6150713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F3D0AB8C-0015-41A6-AC96-A24557ED95CA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F9E8E68-C83E-48CB-A25E-F28F9F6541A0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8CC4-43F2-8959-F0CAB6150713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C4-43F2-8959-F0CAB61507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8CC4-43F2-8959-F0CAB6150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FR2 PC3 sph. cov. gain drop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472222222222248E-2"/>
                  <c:y val="-0.45082421988918053"/>
                </c:manualLayout>
              </c:layout>
              <c:tx>
                <c:rich>
                  <a:bodyPr/>
                  <a:lstStyle/>
                  <a:p>
                    <a:fld id="{8EB1EFCC-4976-4C89-87AF-C133D7645A9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7E7-4508-B087-6CBDFE041A82}"/>
                </c:ext>
              </c:extLst>
            </c:dLbl>
            <c:dLbl>
              <c:idx val="1"/>
              <c:layout>
                <c:manualLayout>
                  <c:x val="-1.6694444444444446E-2"/>
                  <c:y val="-0.20833333333333343"/>
                </c:manualLayout>
              </c:layout>
              <c:tx>
                <c:rich>
                  <a:bodyPr/>
                  <a:lstStyle/>
                  <a:p>
                    <a:fld id="{9B0C9152-8123-4D86-A3AE-BE1BF3E68A9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7E7-4508-B087-6CBDFE041A82}"/>
                </c:ext>
              </c:extLst>
            </c:dLbl>
            <c:dLbl>
              <c:idx val="2"/>
              <c:layout>
                <c:manualLayout>
                  <c:x val="-0.11591666666666676"/>
                  <c:y val="-7.407407407407407E-2"/>
                </c:manualLayout>
              </c:layout>
              <c:tx>
                <c:rich>
                  <a:bodyPr/>
                  <a:lstStyle/>
                  <a:p>
                    <a:fld id="{D820C84C-6820-4902-8AB0-2DFCDD3B68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7E7-4508-B087-6CBDFE041A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trend'!$E$3:$E$6</c:f>
              <c:numCache>
                <c:formatCode>0.0</c:formatCode>
                <c:ptCount val="4"/>
                <c:pt idx="0" formatCode="General">
                  <c:v>25.9</c:v>
                </c:pt>
                <c:pt idx="1">
                  <c:v>28</c:v>
                </c:pt>
                <c:pt idx="2">
                  <c:v>38.5</c:v>
                </c:pt>
                <c:pt idx="3">
                  <c:v>41.5</c:v>
                </c:pt>
              </c:numCache>
            </c:numRef>
          </c:xVal>
          <c:yVal>
            <c:numRef>
              <c:f>'sph trend'!$F$3:$F$6</c:f>
              <c:numCache>
                <c:formatCode>General</c:formatCode>
                <c:ptCount val="4"/>
                <c:pt idx="0">
                  <c:v>10.9</c:v>
                </c:pt>
                <c:pt idx="1">
                  <c:v>10.9</c:v>
                </c:pt>
                <c:pt idx="2">
                  <c:v>12.6</c:v>
                </c:pt>
                <c:pt idx="3">
                  <c:v>12.9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trend'!$D$3:$D$7</c15:f>
                <c15:dlblRangeCache>
                  <c:ptCount val="5"/>
                  <c:pt idx="0">
                    <c:v>n258 (25.9 GHz)</c:v>
                  </c:pt>
                  <c:pt idx="1">
                    <c:v>n257/n261 (28.0 GHz)</c:v>
                  </c:pt>
                  <c:pt idx="2">
                    <c:v>n260 (38.5 GHz)</c:v>
                  </c:pt>
                  <c:pt idx="3">
                    <c:v>n259 (41.5 GHz)</c:v>
                  </c:pt>
                  <c:pt idx="4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C7E7-4508-B087-6CBDFE041A82}"/>
            </c:ext>
          </c:extLst>
        </c:ser>
        <c:ser>
          <c:idx val="1"/>
          <c:order val="1"/>
          <c:spPr>
            <a:ln w="19050" cap="rnd">
              <a:solidFill>
                <a:srgbClr val="FFC000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dash"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E7-4508-B087-6CBDFE041A82}"/>
                </c:ext>
              </c:extLst>
            </c:dLbl>
            <c:dLbl>
              <c:idx val="1"/>
              <c:layout>
                <c:manualLayout>
                  <c:x val="-6.3888888888888884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trend'!$E$6:$E$7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trend'!$F$6:$F$7</c:f>
              <c:numCache>
                <c:formatCode>General</c:formatCode>
                <c:ptCount val="2"/>
                <c:pt idx="0">
                  <c:v>12.9</c:v>
                </c:pt>
                <c:pt idx="1">
                  <c:v>12.9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C7E7-4508-B087-6CBDFE041A82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555555555555565"/>
                  <c:y val="0.22685185185185186"/>
                </c:manualLayout>
              </c:layout>
              <c:tx>
                <c:rich>
                  <a:bodyPr/>
                  <a:lstStyle/>
                  <a:p>
                    <a:fld id="{563F2200-F8B9-45A3-92AD-F56ECE7DF6A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C7E7-4508-B087-6CBDFE041A82}"/>
                </c:ext>
              </c:extLst>
            </c:dLbl>
            <c:dLbl>
              <c:idx val="1"/>
              <c:layout>
                <c:manualLayout>
                  <c:x val="-2.7777777777778798E-3"/>
                  <c:y val="0.24537037037037038"/>
                </c:manualLayout>
              </c:layout>
              <c:tx>
                <c:rich>
                  <a:bodyPr/>
                  <a:lstStyle/>
                  <a:p>
                    <a:fld id="{79E3FB49-9AAF-49DD-A6B1-7B53D520E78F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9B8EA06C-FDE7-4D82-962E-6B6259004454}" type="YVALUE">
                      <a:rPr lang="en-US" baseline="0"/>
                      <a:pPr/>
                      <a:t>[Y 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trend'!$E$8:$E$9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trend'!$F$8:$F$9</c:f>
              <c:numCache>
                <c:formatCode>General</c:formatCode>
                <c:ptCount val="2"/>
                <c:pt idx="0">
                  <c:v>12.9</c:v>
                </c:pt>
                <c:pt idx="1">
                  <c:v>13.4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'sph trend'!$D$8:$D$9</c15:f>
                <c15:dlblRangeCache>
                  <c:ptCount val="2"/>
                  <c:pt idx="0">
                    <c:v>n259 (41.5 GHz)</c:v>
                  </c:pt>
                  <c:pt idx="1">
                    <c:v>n262 (47.7 GHz)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7E7-4508-B087-6CBDFE041A82}"/>
            </c:ext>
          </c:extLst>
        </c:ser>
        <c:ser>
          <c:idx val="3"/>
          <c:order val="3"/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prstDash val="dash"/>
              </a:ln>
              <a:effectLst/>
            </c:spPr>
          </c:marker>
          <c:dLbls>
            <c:dLbl>
              <c:idx val="0"/>
              <c:layout>
                <c:manualLayout>
                  <c:x val="-1.0185067526415994E-16"/>
                  <c:y val="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E7-4508-B087-6CBDFE041A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'sph trend'!$E$10:$E$11</c:f>
              <c:numCache>
                <c:formatCode>0.0</c:formatCode>
                <c:ptCount val="2"/>
                <c:pt idx="0">
                  <c:v>41.5</c:v>
                </c:pt>
                <c:pt idx="1">
                  <c:v>47.7</c:v>
                </c:pt>
              </c:numCache>
            </c:numRef>
          </c:xVal>
          <c:yVal>
            <c:numRef>
              <c:f>'sph trend'!$F$10:$F$11</c:f>
              <c:numCache>
                <c:formatCode>General</c:formatCode>
                <c:ptCount val="2"/>
                <c:pt idx="0">
                  <c:v>12.9</c:v>
                </c:pt>
                <c:pt idx="1">
                  <c:v>13.9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C7E7-4508-B087-6CBDFE041A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8203528"/>
        <c:axId val="858203856"/>
      </c:scatterChart>
      <c:valAx>
        <c:axId val="858203528"/>
        <c:scaling>
          <c:orientation val="minMax"/>
          <c:max val="52"/>
          <c:min val="2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(GHz)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856"/>
        <c:crosses val="autoZero"/>
        <c:crossBetween val="midCat"/>
        <c:majorUnit val="2"/>
      </c:valAx>
      <c:valAx>
        <c:axId val="85820385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(dBm)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20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RAN/WG4_Radio/TSGR4_97_e/Docs/R4-2015855.zip" TargetMode="External"/><Relationship Id="rId2" Type="http://schemas.openxmlformats.org/officeDocument/2006/relationships/hyperlink" Target="https://www.3gpp.org/ftp/TSG_RAN/WG4_Radio/TSGR4_97_e/Docs/R4-201426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4_Radio/TSGR4_97_e/Docs/R4-2016296.zip" TargetMode="External"/><Relationship Id="rId5" Type="http://schemas.openxmlformats.org/officeDocument/2006/relationships/hyperlink" Target="https://www.3gpp.org/ftp/TSG_RAN/WG4_Radio/TSGR4_97_e/Docs/R4-2016229.zip" TargetMode="External"/><Relationship Id="rId4" Type="http://schemas.openxmlformats.org/officeDocument/2006/relationships/hyperlink" Target="https://www.3gpp.org/ftp/TSG_RAN/WG4_Radio/TSGR4_97_e/Docs/R4-2015888.z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800" dirty="0"/>
              <a:t>WF on UE RF requirement of n262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Qualcomm, Nokia, Sony 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R4-2016879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0688"/>
            <a:ext cx="3575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3GPP TSG-RAN WG4 Meeting #97-e</a:t>
            </a:r>
          </a:p>
          <a:p>
            <a:r>
              <a:rPr lang="en-US" b="1" dirty="0"/>
              <a:t>Online Meeting, Nov 2020</a:t>
            </a:r>
            <a:endParaRPr lang="en-US" dirty="0"/>
          </a:p>
          <a:p>
            <a:r>
              <a:rPr lang="en-US" b="1" dirty="0"/>
              <a:t>Agenda: 10.28</a:t>
            </a:r>
          </a:p>
          <a:p>
            <a:r>
              <a:rPr lang="en-US" b="1" dirty="0"/>
              <a:t>Email Thread: #130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7986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n262 PC3 Min Peak EIRP and REFSENS Proposals: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85253"/>
              </p:ext>
            </p:extLst>
          </p:nvPr>
        </p:nvGraphicFramePr>
        <p:xfrm>
          <a:off x="2113280" y="2168208"/>
          <a:ext cx="771144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45887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min pk EIRP (dBm)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REFSENS (dBm), </a:t>
                      </a:r>
                    </a:p>
                    <a:p>
                      <a:pPr algn="ctr"/>
                      <a:r>
                        <a:rPr lang="en-US" dirty="0"/>
                        <a:t>100 MHz, SNR = -1 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R4-2014263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R4-2015855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18.0</a:t>
                      </a:r>
                    </a:p>
                    <a:p>
                      <a:pPr algn="ctr"/>
                      <a:r>
                        <a:rPr lang="en-US" dirty="0"/>
                        <a:t>18.0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-81.5</a:t>
                      </a:r>
                    </a:p>
                    <a:p>
                      <a:pPr algn="ctr"/>
                      <a:r>
                        <a:rPr lang="en-US" dirty="0"/>
                        <a:t>-81.5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R4-2015888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-80.2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R4-2016229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R4-2016296</a:t>
                      </a: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-76.0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Mean n262 (47.7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16.5 (mean over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16.1 (mean over dBm)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-79.3 (mean over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</a:rPr>
                        <a:t>mW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-79.</a:t>
                      </a:r>
                      <a:r>
                        <a:rPr lang="en-US" b="1" strike="sngStrike" baseline="0" dirty="0">
                          <a:solidFill>
                            <a:srgbClr val="FF0000"/>
                          </a:solidFill>
                        </a:rPr>
                        <a:t>89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(mean over dBm)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n259 (41.5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36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n260 (38.5 G for reference)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-82.7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484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234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PC3 EIRP and EIS degradation from peak direction to 50</a:t>
            </a:r>
            <a:r>
              <a:rPr lang="en-US" sz="2000" baseline="30000" dirty="0"/>
              <a:t>th</a:t>
            </a:r>
            <a:r>
              <a:rPr lang="en-US" sz="2000" dirty="0"/>
              <a:t> %</a:t>
            </a:r>
            <a:r>
              <a:rPr lang="en-US" sz="2000" dirty="0" err="1"/>
              <a:t>ile</a:t>
            </a:r>
            <a:r>
              <a:rPr lang="en-US" sz="2000" dirty="0"/>
              <a:t> direction: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2" name="Table 42">
            <a:extLst>
              <a:ext uri="{FF2B5EF4-FFF2-40B4-BE49-F238E27FC236}">
                <a16:creationId xmlns:a16="http://schemas.microsoft.com/office/drawing/2014/main" id="{5A10DAB7-A49C-49A4-A687-D14892F4B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877275"/>
              </p:ext>
            </p:extLst>
          </p:nvPr>
        </p:nvGraphicFramePr>
        <p:xfrm>
          <a:off x="0" y="3297936"/>
          <a:ext cx="527304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405067089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3086249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peak to 50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%</a:t>
                      </a:r>
                      <a:r>
                        <a:rPr lang="en-US" dirty="0" err="1"/>
                        <a:t>ile</a:t>
                      </a:r>
                      <a:r>
                        <a:rPr lang="en-US" dirty="0"/>
                        <a:t> degradation(dB)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14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n258 (26.0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31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n257/n261 (28.0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87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n260 (39.5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66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N259 (41.5 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77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Extrapolated n262 (47.5 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13.X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847017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4D2CE0-0A8D-43F1-AF6E-2F8D0D1F2E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845291"/>
              </p:ext>
            </p:extLst>
          </p:nvPr>
        </p:nvGraphicFramePr>
        <p:xfrm>
          <a:off x="5280917" y="287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EIRP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min. pk. EIRP: </a:t>
            </a:r>
          </a:p>
          <a:p>
            <a:pPr lvl="1"/>
            <a:r>
              <a:rPr lang="en-US" dirty="0"/>
              <a:t>Companies are encouraged to provide a view if 16.5 dBm or 16.1 dBm can be specified or not.</a:t>
            </a:r>
          </a:p>
          <a:p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: </a:t>
            </a:r>
            <a:endParaRPr lang="en-US" strike="dblStrike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Companies encouraged to study if deviation from </a:t>
            </a:r>
            <a:r>
              <a:rPr lang="en-US" dirty="0" err="1"/>
              <a:t>P</a:t>
            </a:r>
            <a:r>
              <a:rPr lang="en-US" baseline="-25000" dirty="0" err="1"/>
              <a:t>min</a:t>
            </a:r>
            <a:r>
              <a:rPr lang="en-US" dirty="0"/>
              <a:t> value of -13.0 dBm is justified</a:t>
            </a:r>
          </a:p>
          <a:p>
            <a:r>
              <a:rPr lang="en-US" dirty="0"/>
              <a:t>Beam correspondence</a:t>
            </a:r>
          </a:p>
          <a:p>
            <a:pPr lvl="1"/>
            <a:r>
              <a:rPr lang="en-US" dirty="0"/>
              <a:t>Companies are encouraged to bring proposals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EIRP</a:t>
            </a:r>
            <a:r>
              <a:rPr lang="en-US" baseline="-25000" dirty="0"/>
              <a:t>BC</a:t>
            </a:r>
            <a:r>
              <a:rPr lang="en-US" dirty="0"/>
              <a:t> to include n262 in table 6.6.4.2-1 of TS 38.101-2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7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REFSENS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REFSENS for 100 MHz </a:t>
            </a:r>
            <a:r>
              <a:rPr lang="en-US" dirty="0" err="1"/>
              <a:t>BW</a:t>
            </a:r>
            <a:r>
              <a:rPr lang="en-US" baseline="-25000" dirty="0" err="1"/>
              <a:t>chan</a:t>
            </a:r>
            <a:endParaRPr lang="en-US" dirty="0"/>
          </a:p>
          <a:p>
            <a:pPr lvl="1"/>
            <a:r>
              <a:rPr lang="en-US" dirty="0"/>
              <a:t>Companies are encouraged to provide a view if -79.3 dBm or -79.</a:t>
            </a:r>
            <a:r>
              <a:rPr lang="en-US" strike="sngStrike" dirty="0"/>
              <a:t>8</a:t>
            </a:r>
            <a:r>
              <a:rPr lang="en-US" dirty="0"/>
              <a:t>9 dBm can be specified or not.</a:t>
            </a:r>
          </a:p>
          <a:p>
            <a:r>
              <a:rPr lang="en-US" dirty="0"/>
              <a:t>Assumption: -1 dB target SNR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C3CB6-6546-4BC0-9F58-BFD5B5D3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spherical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9B557-FBA6-4C20-88E3-E6AD76CF0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825625"/>
            <a:ext cx="4881423" cy="4351338"/>
          </a:xfrm>
        </p:spPr>
        <p:txBody>
          <a:bodyPr>
            <a:noAutofit/>
          </a:bodyPr>
          <a:lstStyle/>
          <a:p>
            <a:r>
              <a:rPr lang="en-US" dirty="0"/>
              <a:t>REFSENS and peak EIRP degradation parameter value (‘gain drop’) along 50</a:t>
            </a:r>
            <a:r>
              <a:rPr lang="en-US" baseline="30000" dirty="0"/>
              <a:t>th</a:t>
            </a:r>
            <a:r>
              <a:rPr lang="en-US" dirty="0"/>
              <a:t> %</a:t>
            </a:r>
            <a:r>
              <a:rPr lang="en-US" dirty="0" err="1"/>
              <a:t>ile</a:t>
            </a:r>
            <a:r>
              <a:rPr lang="en-US" dirty="0"/>
              <a:t> direction: </a:t>
            </a:r>
          </a:p>
          <a:p>
            <a:pPr lvl="1"/>
            <a:r>
              <a:rPr lang="en-US" dirty="0"/>
              <a:t>Companies are encouraged to provide a view if the extrapolation from existing FR2 trend: 13.4 dB can be specified or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0312"/>
            <a:ext cx="2743200" cy="365125"/>
          </a:xfrm>
        </p:spPr>
        <p:txBody>
          <a:bodyPr/>
          <a:lstStyle/>
          <a:p>
            <a:fld id="{285D926F-61E7-4178-9856-62CA148A80CF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21D352-1002-46DA-BF88-D297A63BD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68272"/>
              </p:ext>
            </p:extLst>
          </p:nvPr>
        </p:nvGraphicFramePr>
        <p:xfrm>
          <a:off x="5280917" y="1605336"/>
          <a:ext cx="6911083" cy="399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915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34C0-A166-42A8-A561-ACA57D47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WF on PC3 MPR for n262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FE8B3-1C19-4F64-844D-0E2F57FE8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695"/>
          </a:xfrm>
        </p:spPr>
        <p:txBody>
          <a:bodyPr/>
          <a:lstStyle/>
          <a:p>
            <a:r>
              <a:rPr lang="en-US" dirty="0"/>
              <a:t>Companies are encouraged to study if deviation from existing FR2 EVM side conditions is justified:</a:t>
            </a:r>
          </a:p>
          <a:p>
            <a:pPr lvl="1"/>
            <a:r>
              <a:rPr lang="en-US" dirty="0"/>
              <a:t>Study impact of PTRS on UL EVM in RAN4#98</a:t>
            </a:r>
          </a:p>
          <a:p>
            <a:r>
              <a:rPr lang="en-US" dirty="0"/>
              <a:t>Companies are encouraged to study if deviation from existing FR2 MPR values is justified:</a:t>
            </a:r>
          </a:p>
          <a:p>
            <a:pPr lvl="1"/>
            <a:r>
              <a:rPr lang="en-US" dirty="0"/>
              <a:t>PA Non-linearity characteristics deviation from other bands</a:t>
            </a:r>
          </a:p>
          <a:p>
            <a:pPr lvl="1"/>
            <a:r>
              <a:rPr lang="en-US" dirty="0"/>
              <a:t>Any general emissions requirements unique to n262</a:t>
            </a:r>
          </a:p>
          <a:p>
            <a:pPr lvl="1"/>
            <a:r>
              <a:rPr lang="en-US" dirty="0"/>
              <a:t>Other study subjects not precluded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4BA68-29D5-47E1-80EA-92B6CE7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4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54E8813073F84B8412D1BEB8ED750B" ma:contentTypeVersion="13" ma:contentTypeDescription="Create a new document." ma:contentTypeScope="" ma:versionID="02a43dc5277e374ad6e6ca505909acd8">
  <xsd:schema xmlns:xsd="http://www.w3.org/2001/XMLSchema" xmlns:xs="http://www.w3.org/2001/XMLSchema" xmlns:p="http://schemas.microsoft.com/office/2006/metadata/properties" xmlns:ns3="2a6d68b1-f7aa-4b67-96a6-b9a905dcefc0" xmlns:ns4="5a3c5dcd-4948-4155-8133-6a43cadb3123" targetNamespace="http://schemas.microsoft.com/office/2006/metadata/properties" ma:root="true" ma:fieldsID="46e5c2576c2406bb091fb3907bfe6454" ns3:_="" ns4:_="">
    <xsd:import namespace="2a6d68b1-f7aa-4b67-96a6-b9a905dcefc0"/>
    <xsd:import namespace="5a3c5dcd-4948-4155-8133-6a43cadb31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d68b1-f7aa-4b67-96a6-b9a905dce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c5dcd-4948-4155-8133-6a43cadb31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EBA53A-F53F-4E4B-B563-7F7F496A6D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6d68b1-f7aa-4b67-96a6-b9a905dcefc0"/>
    <ds:schemaRef ds:uri="5a3c5dcd-4948-4155-8133-6a43cadb31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CA4FD1-7462-43AB-B85E-2A9D73D75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A4605-3F70-4574-94BC-FC9079A3DC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474</Words>
  <Application>Microsoft Office PowerPoint</Application>
  <PresentationFormat>Widescreen</PresentationFormat>
  <Paragraphs>102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WF on UE RF requirement of n262</vt:lpstr>
      <vt:lpstr>Background 1</vt:lpstr>
      <vt:lpstr>Background 2</vt:lpstr>
      <vt:lpstr>WF on PC3 EIRP</vt:lpstr>
      <vt:lpstr>WF on PC3 REFSENS</vt:lpstr>
      <vt:lpstr>WF on PC3 spherical coverage</vt:lpstr>
      <vt:lpstr>WF on PC3 MPR for n262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sumanti@qti.qualcomm.com</dc:creator>
  <cp:keywords>Wide;band operation, CTPClassification=CTP_PUBLIC:VisualMarkings=</cp:keywords>
  <cp:lastModifiedBy>Zander, Olof</cp:lastModifiedBy>
  <cp:revision>632</cp:revision>
  <dcterms:created xsi:type="dcterms:W3CDTF">2017-05-16T04:27:47Z</dcterms:created>
  <dcterms:modified xsi:type="dcterms:W3CDTF">2020-11-11T16:14:50Z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  <property fmtid="{D5CDD505-2E9C-101B-9397-08002B2CF9AE}" pid="15" name="ContentTypeId">
    <vt:lpwstr>0x010100D554E8813073F84B8412D1BEB8ED750B</vt:lpwstr>
  </property>
</Properties>
</file>