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80" r:id="rId2"/>
    <p:sldId id="288" r:id="rId3"/>
    <p:sldId id="282" r:id="rId4"/>
    <p:sldId id="283" r:id="rId5"/>
    <p:sldId id="286" r:id="rId6"/>
    <p:sldId id="287" r:id="rId7"/>
    <p:sldId id="2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" initials="Nokia" lastIdx="1" clrIdx="0">
    <p:extLst>
      <p:ext uri="{19B8F6BF-5375-455C-9EA6-DF929625EA0E}">
        <p15:presenceInfo xmlns:p15="http://schemas.microsoft.com/office/powerpoint/2012/main" userId="No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88" autoAdjust="0"/>
    <p:restoredTop sz="90157" autoAdjust="0"/>
  </p:normalViewPr>
  <p:slideViewPr>
    <p:cSldViewPr snapToGrid="0">
      <p:cViewPr varScale="1">
        <p:scale>
          <a:sx n="96" d="100"/>
          <a:sy n="96" d="100"/>
        </p:scale>
        <p:origin x="2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D57240E0-D414-47DC-8ED2-F9CBB3864F9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CC4-43F2-8959-F0CAB6150713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0675A070-3C3B-4401-B5C1-1E7261C1960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CC4-43F2-8959-F0CAB6150713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E29F0CEB-9B93-4F7C-A19B-1B9386AED61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8CC4-43F2-8959-F0CAB615071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8CC4-43F2-8959-F0CAB6150713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C4-43F2-8959-F0CAB6150713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8CC4-43F2-8959-F0CAB6150713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6F83F544-ABA9-415E-B4C2-9CA3C1CA388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8CC4-43F2-8959-F0CAB6150713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F3D0AB8C-0015-41A6-AC96-A24557ED95CA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9F9E8E68-C83E-48CB-A25E-F28F9F6541A0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8CC4-43F2-8959-F0CAB6150713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8CC4-43F2-8959-F0CAB6150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A10940F8-EFC7-4B32-BE29-474F0937527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7E7-4508-B087-6CBDFE041A82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47B6F342-A62B-4E56-BEC9-84BB7B78849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7E7-4508-B087-6CBDFE041A82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E7BD595D-260E-460C-B707-AF4873E3074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C7E7-4508-B087-6CBDFE041A8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C7E7-4508-B087-6CBDFE041A82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E7-4508-B087-6CBDFE041A82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7E7-4508-B087-6CBDFE041A82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924C5FAF-3B7F-438B-B90F-5FDDF04B556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7E7-4508-B087-6CBDFE041A82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79E3FB49-9AAF-49DD-A6B1-7B53D520E78F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9B8EA06C-FDE7-4D82-962E-6B6259004454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C7E7-4508-B087-6CBDFE041A82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C7E7-4508-B087-6CBDFE041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WG4_Radio/TSGR4_97_e/Docs/R4-2015855.zip" TargetMode="External"/><Relationship Id="rId2" Type="http://schemas.openxmlformats.org/officeDocument/2006/relationships/hyperlink" Target="https://www.3gpp.org/ftp/TSG_RAN/WG4_Radio/TSGR4_97_e/Docs/R4-2014263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RAN/WG4_Radio/TSGR4_97_e/Docs/R4-2016296.zip" TargetMode="External"/><Relationship Id="rId5" Type="http://schemas.openxmlformats.org/officeDocument/2006/relationships/hyperlink" Target="https://www.3gpp.org/ftp/TSG_RAN/WG4_Radio/TSGR4_97_e/Docs/R4-2016229.zip" TargetMode="External"/><Relationship Id="rId4" Type="http://schemas.openxmlformats.org/officeDocument/2006/relationships/hyperlink" Target="https://www.3gpp.org/ftp/TSG_RAN/WG4_Radio/TSGR4_97_e/Docs/R4-2015888.zi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WF on UE RF requirement of n262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Qualcomm, Nokia, …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7" y="218661"/>
            <a:ext cx="15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R4-2016879</a:t>
            </a:r>
            <a:endParaRPr lang="en-US" b="1" dirty="0"/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07504" y="180688"/>
            <a:ext cx="3575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3GPP TSG-RAN WG4 Meeting #97-e</a:t>
            </a:r>
          </a:p>
          <a:p>
            <a:r>
              <a:rPr lang="en-US" b="1" dirty="0"/>
              <a:t>Online Meeting, Nov 2020</a:t>
            </a:r>
            <a:endParaRPr lang="en-US" dirty="0"/>
          </a:p>
          <a:p>
            <a:r>
              <a:rPr lang="en-US" b="1" dirty="0"/>
              <a:t>Agenda: 10.28</a:t>
            </a:r>
          </a:p>
          <a:p>
            <a:r>
              <a:rPr lang="en-US" b="1" dirty="0"/>
              <a:t>Email Thread: #130</a:t>
            </a:r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79866" cy="4351338"/>
          </a:xfrm>
        </p:spPr>
        <p:txBody>
          <a:bodyPr>
            <a:normAutofit/>
          </a:bodyPr>
          <a:lstStyle/>
          <a:p>
            <a:r>
              <a:rPr lang="en-US" sz="2000" dirty="0"/>
              <a:t>n262 PC3 Min Peak EIRP and REFSENS Proposals: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94491"/>
              </p:ext>
            </p:extLst>
          </p:nvPr>
        </p:nvGraphicFramePr>
        <p:xfrm>
          <a:off x="2113280" y="2168208"/>
          <a:ext cx="771144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45887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min pk EIRP (dBm)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REFSENS (dBm), </a:t>
                      </a:r>
                    </a:p>
                    <a:p>
                      <a:pPr algn="ctr"/>
                      <a:r>
                        <a:rPr lang="en-US" dirty="0"/>
                        <a:t>100 MHz, SNR = -1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R4-2014263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R4-2015855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18.0</a:t>
                      </a:r>
                    </a:p>
                    <a:p>
                      <a:pPr algn="ctr"/>
                      <a:r>
                        <a:rPr lang="en-US" dirty="0"/>
                        <a:t>18.0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R4-2015888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R4-2016229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R4-2016296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Mean n262 (47.7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16.5 (mean over </a:t>
                      </a:r>
                      <a:r>
                        <a:rPr lang="en-US" b="1" dirty="0" err="1">
                          <a:solidFill>
                            <a:srgbClr val="FF0000"/>
                          </a:solidFill>
                        </a:rPr>
                        <a:t>mW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16.1 (mean over 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-79.3 (mean over </a:t>
                      </a:r>
                      <a:r>
                        <a:rPr lang="en-US" b="1" dirty="0" err="1">
                          <a:solidFill>
                            <a:srgbClr val="FF0000"/>
                          </a:solidFill>
                        </a:rPr>
                        <a:t>mW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-79.8 (mean over 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n259 (41.5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36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n260 (38.5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484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0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234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PC3 EIRP and EIS degradation from peak direction to 50</a:t>
            </a:r>
            <a:r>
              <a:rPr lang="en-US" sz="2000" baseline="30000" dirty="0"/>
              <a:t>th</a:t>
            </a:r>
            <a:r>
              <a:rPr lang="en-US" sz="2000" dirty="0"/>
              <a:t> %</a:t>
            </a:r>
            <a:r>
              <a:rPr lang="en-US" sz="2000" dirty="0" err="1"/>
              <a:t>ile</a:t>
            </a:r>
            <a:r>
              <a:rPr lang="en-US" sz="2000" dirty="0"/>
              <a:t> direction: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877275"/>
              </p:ext>
            </p:extLst>
          </p:nvPr>
        </p:nvGraphicFramePr>
        <p:xfrm>
          <a:off x="0" y="3297936"/>
          <a:ext cx="527304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peak to 50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%</a:t>
                      </a:r>
                      <a:r>
                        <a:rPr lang="en-US" dirty="0" err="1"/>
                        <a:t>ile</a:t>
                      </a:r>
                      <a:r>
                        <a:rPr lang="en-US" dirty="0"/>
                        <a:t> degradation(dB)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n258 (26.0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n257/n261 (28.0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n260 (39.5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N259 (41.5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Extrapolated n262 (47.5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13.X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84D2CE0-0A8D-43F1-AF6E-2F8D0D1F2E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845291"/>
              </p:ext>
            </p:extLst>
          </p:nvPr>
        </p:nvGraphicFramePr>
        <p:xfrm>
          <a:off x="5280917" y="287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EIRP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min. pk. EIRP: </a:t>
            </a:r>
          </a:p>
          <a:p>
            <a:pPr lvl="1"/>
            <a:r>
              <a:rPr lang="en-US" dirty="0"/>
              <a:t>Companies are encouraged to provide a view if 16.5 dBm or 16.1 dBm can be specified or not.</a:t>
            </a:r>
          </a:p>
          <a:p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: </a:t>
            </a:r>
            <a:endParaRPr lang="en-US" strike="dblStrike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Companies encouraged to study if deviation from </a:t>
            </a:r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 value of -13.0 dBm is justified</a:t>
            </a:r>
          </a:p>
          <a:p>
            <a:r>
              <a:rPr lang="en-US" dirty="0"/>
              <a:t>Beam correspondence</a:t>
            </a:r>
          </a:p>
          <a:p>
            <a:pPr lvl="1"/>
            <a:r>
              <a:rPr lang="en-US" dirty="0"/>
              <a:t>Companies are encouraged to bring proposals for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EIRP</a:t>
            </a:r>
            <a:r>
              <a:rPr lang="en-US" baseline="-25000" dirty="0"/>
              <a:t>BC</a:t>
            </a:r>
            <a:r>
              <a:rPr lang="en-US" dirty="0"/>
              <a:t> to include n262 in table 6.6.4.2-1 of TS 38.101-2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7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REFSENS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REFSENS for 100 MHz </a:t>
            </a:r>
            <a:r>
              <a:rPr lang="en-US" dirty="0" err="1"/>
              <a:t>BW</a:t>
            </a:r>
            <a:r>
              <a:rPr lang="en-US" baseline="-25000" dirty="0" err="1"/>
              <a:t>chan</a:t>
            </a:r>
            <a:endParaRPr lang="en-US" dirty="0"/>
          </a:p>
          <a:p>
            <a:pPr lvl="1"/>
            <a:r>
              <a:rPr lang="en-US" dirty="0"/>
              <a:t>Companies are encouraged to provide a view if -79.3 dBm or -79.8 dBm can be specified or not.</a:t>
            </a:r>
          </a:p>
          <a:p>
            <a:r>
              <a:rPr lang="en-US" dirty="0"/>
              <a:t>Assumption: -1 dB target SNR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spherical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" y="1825625"/>
            <a:ext cx="4881423" cy="4351338"/>
          </a:xfrm>
        </p:spPr>
        <p:txBody>
          <a:bodyPr>
            <a:noAutofit/>
          </a:bodyPr>
          <a:lstStyle/>
          <a:p>
            <a:r>
              <a:rPr lang="en-US" dirty="0"/>
              <a:t>REFSENS and peak EIRP degradation parameter value (‘gain drop’) along 50</a:t>
            </a:r>
            <a:r>
              <a:rPr lang="en-US" baseline="30000" dirty="0"/>
              <a:t>th</a:t>
            </a:r>
            <a:r>
              <a:rPr lang="en-US" dirty="0"/>
              <a:t> %</a:t>
            </a:r>
            <a:r>
              <a:rPr lang="en-US" dirty="0" err="1"/>
              <a:t>ile</a:t>
            </a:r>
            <a:r>
              <a:rPr lang="en-US" dirty="0"/>
              <a:t> direction: </a:t>
            </a:r>
          </a:p>
          <a:p>
            <a:pPr lvl="1"/>
            <a:r>
              <a:rPr lang="en-US" dirty="0"/>
              <a:t>Companies are encouraged to provide a view if the extrapolation from existing FR2 trend: 13.4 dB can be specified or not.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021D352-1002-46DA-BF88-D297A63BD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68272"/>
              </p:ext>
            </p:extLst>
          </p:nvPr>
        </p:nvGraphicFramePr>
        <p:xfrm>
          <a:off x="5280917" y="160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915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A34C0-A166-42A8-A561-ACA57D47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MPR for n262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FE8B3-1C19-4F64-844D-0E2F57FE8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695"/>
          </a:xfrm>
        </p:spPr>
        <p:txBody>
          <a:bodyPr/>
          <a:lstStyle/>
          <a:p>
            <a:r>
              <a:rPr lang="en-US" dirty="0"/>
              <a:t>Companies are encouraged to study if deviation from existing FR2 EVM side conditions is justified:</a:t>
            </a:r>
          </a:p>
          <a:p>
            <a:pPr lvl="1"/>
            <a:r>
              <a:rPr lang="en-US" dirty="0"/>
              <a:t>Study impact of PTRS on UL EVM in RAN4#98</a:t>
            </a:r>
          </a:p>
          <a:p>
            <a:r>
              <a:rPr lang="en-US" dirty="0"/>
              <a:t>Companies are encouraged to study if deviation from existing FR2 MPR values is justified:</a:t>
            </a:r>
          </a:p>
          <a:p>
            <a:pPr lvl="1"/>
            <a:r>
              <a:rPr lang="en-US" dirty="0"/>
              <a:t>PA Non-linearity characteristics deviation from other bands</a:t>
            </a:r>
          </a:p>
          <a:p>
            <a:pPr lvl="1"/>
            <a:r>
              <a:rPr lang="en-US" dirty="0"/>
              <a:t>Any general emissions requirements unique to n262</a:t>
            </a:r>
          </a:p>
          <a:p>
            <a:pPr lvl="1"/>
            <a:r>
              <a:rPr lang="en-US" dirty="0"/>
              <a:t>Other study subjects not precluded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4BA68-29D5-47E1-80EA-92B6CE79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45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473</Words>
  <Application>Microsoft Office PowerPoint</Application>
  <PresentationFormat>Widescreen</PresentationFormat>
  <Paragraphs>102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WF on UE RF requirement of n262</vt:lpstr>
      <vt:lpstr>Background 1</vt:lpstr>
      <vt:lpstr>Background 2</vt:lpstr>
      <vt:lpstr>WF on PC3 EIRP</vt:lpstr>
      <vt:lpstr>WF on PC3 REFSENS</vt:lpstr>
      <vt:lpstr>WF on PC3 spherical coverage</vt:lpstr>
      <vt:lpstr>WF on PC3 MPR for n262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sumanti@qti.qualcomm.com</dc:creator>
  <cp:keywords>Wide;band operation, CTPClassification=CTP_PUBLIC:VisualMarkings=</cp:keywords>
  <cp:lastModifiedBy>Nokia</cp:lastModifiedBy>
  <cp:revision>631</cp:revision>
  <dcterms:created xsi:type="dcterms:W3CDTF">2017-05-16T04:27:47Z</dcterms:created>
  <dcterms:modified xsi:type="dcterms:W3CDTF">2020-11-11T15:41:53Z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</Properties>
</file>