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80" r:id="rId2"/>
    <p:sldId id="288" r:id="rId3"/>
    <p:sldId id="282" r:id="rId4"/>
    <p:sldId id="283" r:id="rId5"/>
    <p:sldId id="286" r:id="rId6"/>
    <p:sldId id="287" r:id="rId7"/>
    <p:sldId id="28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" initials="Nokia" lastIdx="1" clrIdx="0">
    <p:extLst>
      <p:ext uri="{19B8F6BF-5375-455C-9EA6-DF929625EA0E}">
        <p15:presenceInfo xmlns:p15="http://schemas.microsoft.com/office/powerpoint/2012/main" userId="Nok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88" autoAdjust="0"/>
    <p:restoredTop sz="90157" autoAdjust="0"/>
  </p:normalViewPr>
  <p:slideViewPr>
    <p:cSldViewPr snapToGrid="0">
      <p:cViewPr varScale="1">
        <p:scale>
          <a:sx n="96" d="100"/>
          <a:sy n="96" d="100"/>
        </p:scale>
        <p:origin x="2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qualcomm-my.sharepoint.com/personal/sumanti_qti_qualcomm_com/Documents/Desktop/Sumant/3GPP/RAN4#97-e Nov2020/DuringMeeting/#130/n262_EIRP_propos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qualcomm-my.sharepoint.com/personal/sumanti_qti_qualcomm_com/Documents/Desktop/Sumant/3GPP/RAN4#97-e Nov2020/DuringMeeting/#130/n262_EIRP_proposal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FR2 PC3 sph. cov. gain drop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472222222222248E-2"/>
                  <c:y val="-0.45082421988918053"/>
                </c:manualLayout>
              </c:layout>
              <c:tx>
                <c:rich>
                  <a:bodyPr/>
                  <a:lstStyle/>
                  <a:p>
                    <a:fld id="{B854CEEF-2D84-4021-9893-1A5B7DE79A8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8CC4-43F2-8959-F0CAB6150713}"/>
                </c:ext>
              </c:extLst>
            </c:dLbl>
            <c:dLbl>
              <c:idx val="1"/>
              <c:layout>
                <c:manualLayout>
                  <c:x val="-1.6694444444444446E-2"/>
                  <c:y val="-0.20833333333333343"/>
                </c:manualLayout>
              </c:layout>
              <c:tx>
                <c:rich>
                  <a:bodyPr/>
                  <a:lstStyle/>
                  <a:p>
                    <a:fld id="{5EAED374-3B85-4C7A-B711-248A3D24204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8CC4-43F2-8959-F0CAB6150713}"/>
                </c:ext>
              </c:extLst>
            </c:dLbl>
            <c:dLbl>
              <c:idx val="2"/>
              <c:layout>
                <c:manualLayout>
                  <c:x val="-0.11591666666666676"/>
                  <c:y val="-7.407407407407407E-2"/>
                </c:manualLayout>
              </c:layout>
              <c:tx>
                <c:rich>
                  <a:bodyPr/>
                  <a:lstStyle/>
                  <a:p>
                    <a:fld id="{EB0FBD06-3189-4198-8023-2C9FC79C714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8CC4-43F2-8959-F0CAB615071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trend'!$E$3:$E$6</c:f>
              <c:numCache>
                <c:formatCode>0.0</c:formatCode>
                <c:ptCount val="4"/>
                <c:pt idx="0" formatCode="General">
                  <c:v>25.9</c:v>
                </c:pt>
                <c:pt idx="1">
                  <c:v>28</c:v>
                </c:pt>
                <c:pt idx="2">
                  <c:v>38.5</c:v>
                </c:pt>
                <c:pt idx="3">
                  <c:v>41.5</c:v>
                </c:pt>
              </c:numCache>
            </c:numRef>
          </c:xVal>
          <c:yVal>
            <c:numRef>
              <c:f>'sph trend'!$F$3:$F$6</c:f>
              <c:numCache>
                <c:formatCode>General</c:formatCode>
                <c:ptCount val="4"/>
                <c:pt idx="0">
                  <c:v>10.9</c:v>
                </c:pt>
                <c:pt idx="1">
                  <c:v>10.9</c:v>
                </c:pt>
                <c:pt idx="2">
                  <c:v>12.6</c:v>
                </c:pt>
                <c:pt idx="3">
                  <c:v>12.9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trend'!$D$3:$D$7</c15:f>
                <c15:dlblRangeCache>
                  <c:ptCount val="5"/>
                  <c:pt idx="0">
                    <c:v>n258 (25.9 GHz)</c:v>
                  </c:pt>
                  <c:pt idx="1">
                    <c:v>n257/n261 (28.0 GHz)</c:v>
                  </c:pt>
                  <c:pt idx="2">
                    <c:v>n260 (38.5 GHz)</c:v>
                  </c:pt>
                  <c:pt idx="3">
                    <c:v>n259 (41.5 GHz)</c:v>
                  </c:pt>
                  <c:pt idx="4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8CC4-43F2-8959-F0CAB6150713}"/>
            </c:ext>
          </c:extLst>
        </c:ser>
        <c:ser>
          <c:idx val="1"/>
          <c:order val="1"/>
          <c:spPr>
            <a:ln w="19050" cap="rnd">
              <a:solidFill>
                <a:srgbClr val="FFC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  <a:prstDash val="dash"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C4-43F2-8959-F0CAB6150713}"/>
                </c:ext>
              </c:extLst>
            </c:dLbl>
            <c:dLbl>
              <c:idx val="1"/>
              <c:layout>
                <c:manualLayout>
                  <c:x val="-6.3888888888888884E-2"/>
                  <c:y val="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trend'!$E$6:$E$7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trend'!$F$6:$F$7</c:f>
              <c:numCache>
                <c:formatCode>General</c:formatCode>
                <c:ptCount val="2"/>
                <c:pt idx="0">
                  <c:v>12.9</c:v>
                </c:pt>
                <c:pt idx="1">
                  <c:v>12.9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8CC4-43F2-8959-F0CAB6150713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0555555555555565"/>
                  <c:y val="0.22685185185185186"/>
                </c:manualLayout>
              </c:layout>
              <c:tx>
                <c:rich>
                  <a:bodyPr/>
                  <a:lstStyle/>
                  <a:p>
                    <a:fld id="{9BAB2C2C-2B80-423A-BE55-34129264FBE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8CC4-43F2-8959-F0CAB6150713}"/>
                </c:ext>
              </c:extLst>
            </c:dLbl>
            <c:dLbl>
              <c:idx val="1"/>
              <c:layout>
                <c:manualLayout>
                  <c:x val="-2.7777777777778798E-3"/>
                  <c:y val="0.24537037037037038"/>
                </c:manualLayout>
              </c:layout>
              <c:tx>
                <c:rich>
                  <a:bodyPr/>
                  <a:lstStyle/>
                  <a:p>
                    <a:fld id="{6CAC5228-494A-4812-8220-4B0245108100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69A35FE1-C39B-4294-BB72-29CC6549C86E}" type="YVALUE">
                      <a:rPr lang="en-US" baseline="0"/>
                      <a:pPr/>
                      <a:t>[Y 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trend'!$E$8:$E$9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trend'!$F$8:$F$9</c:f>
              <c:numCache>
                <c:formatCode>General</c:formatCode>
                <c:ptCount val="2"/>
                <c:pt idx="0">
                  <c:v>12.9</c:v>
                </c:pt>
                <c:pt idx="1">
                  <c:v>13.4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trend'!$D$8:$D$9</c15:f>
                <c15:dlblRangeCache>
                  <c:ptCount val="2"/>
                  <c:pt idx="0">
                    <c:v>n259 (41.5 GHz)</c:v>
                  </c:pt>
                  <c:pt idx="1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8CC4-43F2-8959-F0CAB6150713}"/>
            </c:ext>
          </c:extLst>
        </c:ser>
        <c:ser>
          <c:idx val="3"/>
          <c:order val="3"/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prstDash val="dash"/>
              </a:ln>
              <a:effectLst/>
            </c:spPr>
          </c:marker>
          <c:dLbls>
            <c:dLbl>
              <c:idx val="0"/>
              <c:layout>
                <c:manualLayout>
                  <c:x val="-1.0185067526415994E-16"/>
                  <c:y val="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trend'!$E$10:$E$11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trend'!$F$10:$F$11</c:f>
              <c:numCache>
                <c:formatCode>General</c:formatCode>
                <c:ptCount val="2"/>
                <c:pt idx="0">
                  <c:v>12.9</c:v>
                </c:pt>
                <c:pt idx="1">
                  <c:v>13.9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8CC4-43F2-8959-F0CAB61507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8203528"/>
        <c:axId val="858203856"/>
      </c:scatterChart>
      <c:valAx>
        <c:axId val="858203528"/>
        <c:scaling>
          <c:orientation val="minMax"/>
          <c:max val="52"/>
          <c:min val="2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(GHz)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203856"/>
        <c:crosses val="autoZero"/>
        <c:crossBetween val="midCat"/>
        <c:majorUnit val="2"/>
      </c:valAx>
      <c:valAx>
        <c:axId val="858203856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(dBm)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2035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FR2 PC3 sph. cov. gain drop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472222222222248E-2"/>
                  <c:y val="-0.45082421988918053"/>
                </c:manualLayout>
              </c:layout>
              <c:tx>
                <c:rich>
                  <a:bodyPr/>
                  <a:lstStyle/>
                  <a:p>
                    <a:fld id="{A6B6DEFA-CC37-432A-BE4F-04D1744D4F5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7E7-4508-B087-6CBDFE041A82}"/>
                </c:ext>
              </c:extLst>
            </c:dLbl>
            <c:dLbl>
              <c:idx val="1"/>
              <c:layout>
                <c:manualLayout>
                  <c:x val="-1.6694444444444446E-2"/>
                  <c:y val="-0.20833333333333343"/>
                </c:manualLayout>
              </c:layout>
              <c:tx>
                <c:rich>
                  <a:bodyPr/>
                  <a:lstStyle/>
                  <a:p>
                    <a:fld id="{1D10E091-55DA-4794-99A8-983A5E0D3C0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C7E7-4508-B087-6CBDFE041A82}"/>
                </c:ext>
              </c:extLst>
            </c:dLbl>
            <c:dLbl>
              <c:idx val="2"/>
              <c:layout>
                <c:manualLayout>
                  <c:x val="-0.11591666666666676"/>
                  <c:y val="-7.407407407407407E-2"/>
                </c:manualLayout>
              </c:layout>
              <c:tx>
                <c:rich>
                  <a:bodyPr/>
                  <a:lstStyle/>
                  <a:p>
                    <a:fld id="{A19AD52E-2D59-4359-AB43-D9B8B4A1826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C7E7-4508-B087-6CBDFE041A8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trend'!$E$3:$E$6</c:f>
              <c:numCache>
                <c:formatCode>0.0</c:formatCode>
                <c:ptCount val="4"/>
                <c:pt idx="0" formatCode="General">
                  <c:v>25.9</c:v>
                </c:pt>
                <c:pt idx="1">
                  <c:v>28</c:v>
                </c:pt>
                <c:pt idx="2">
                  <c:v>38.5</c:v>
                </c:pt>
                <c:pt idx="3">
                  <c:v>41.5</c:v>
                </c:pt>
              </c:numCache>
            </c:numRef>
          </c:xVal>
          <c:yVal>
            <c:numRef>
              <c:f>'sph trend'!$F$3:$F$6</c:f>
              <c:numCache>
                <c:formatCode>General</c:formatCode>
                <c:ptCount val="4"/>
                <c:pt idx="0">
                  <c:v>10.9</c:v>
                </c:pt>
                <c:pt idx="1">
                  <c:v>10.9</c:v>
                </c:pt>
                <c:pt idx="2">
                  <c:v>12.6</c:v>
                </c:pt>
                <c:pt idx="3">
                  <c:v>12.9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trend'!$D$3:$D$7</c15:f>
                <c15:dlblRangeCache>
                  <c:ptCount val="5"/>
                  <c:pt idx="0">
                    <c:v>n258 (25.9 GHz)</c:v>
                  </c:pt>
                  <c:pt idx="1">
                    <c:v>n257/n261 (28.0 GHz)</c:v>
                  </c:pt>
                  <c:pt idx="2">
                    <c:v>n260 (38.5 GHz)</c:v>
                  </c:pt>
                  <c:pt idx="3">
                    <c:v>n259 (41.5 GHz)</c:v>
                  </c:pt>
                  <c:pt idx="4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C7E7-4508-B087-6CBDFE041A82}"/>
            </c:ext>
          </c:extLst>
        </c:ser>
        <c:ser>
          <c:idx val="1"/>
          <c:order val="1"/>
          <c:spPr>
            <a:ln w="19050" cap="rnd">
              <a:solidFill>
                <a:srgbClr val="FFC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  <a:prstDash val="dash"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E7-4508-B087-6CBDFE041A82}"/>
                </c:ext>
              </c:extLst>
            </c:dLbl>
            <c:dLbl>
              <c:idx val="1"/>
              <c:layout>
                <c:manualLayout>
                  <c:x val="-6.3888888888888884E-2"/>
                  <c:y val="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trend'!$E$6:$E$7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trend'!$F$6:$F$7</c:f>
              <c:numCache>
                <c:formatCode>General</c:formatCode>
                <c:ptCount val="2"/>
                <c:pt idx="0">
                  <c:v>12.9</c:v>
                </c:pt>
                <c:pt idx="1">
                  <c:v>12.9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C7E7-4508-B087-6CBDFE041A82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0555555555555565"/>
                  <c:y val="0.22685185185185186"/>
                </c:manualLayout>
              </c:layout>
              <c:tx>
                <c:rich>
                  <a:bodyPr/>
                  <a:lstStyle/>
                  <a:p>
                    <a:fld id="{EC923E66-3E6B-40B4-A50B-2B662BB8D30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C7E7-4508-B087-6CBDFE041A82}"/>
                </c:ext>
              </c:extLst>
            </c:dLbl>
            <c:dLbl>
              <c:idx val="1"/>
              <c:layout>
                <c:manualLayout>
                  <c:x val="-2.7777777777778798E-3"/>
                  <c:y val="0.24537037037037038"/>
                </c:manualLayout>
              </c:layout>
              <c:tx>
                <c:rich>
                  <a:bodyPr/>
                  <a:lstStyle/>
                  <a:p>
                    <a:fld id="{4F68C252-9426-4224-B662-82D63AE9B24F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490D103B-68C4-4FDA-B595-4A4F420990C6}" type="YVALUE">
                      <a:rPr lang="en-US" baseline="0"/>
                      <a:pPr/>
                      <a:t>[Y 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trend'!$E$8:$E$9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trend'!$F$8:$F$9</c:f>
              <c:numCache>
                <c:formatCode>General</c:formatCode>
                <c:ptCount val="2"/>
                <c:pt idx="0">
                  <c:v>12.9</c:v>
                </c:pt>
                <c:pt idx="1">
                  <c:v>13.4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trend'!$D$8:$D$9</c15:f>
                <c15:dlblRangeCache>
                  <c:ptCount val="2"/>
                  <c:pt idx="0">
                    <c:v>n259 (41.5 GHz)</c:v>
                  </c:pt>
                  <c:pt idx="1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C7E7-4508-B087-6CBDFE041A82}"/>
            </c:ext>
          </c:extLst>
        </c:ser>
        <c:ser>
          <c:idx val="3"/>
          <c:order val="3"/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prstDash val="dash"/>
              </a:ln>
              <a:effectLst/>
            </c:spPr>
          </c:marker>
          <c:dLbls>
            <c:dLbl>
              <c:idx val="0"/>
              <c:layout>
                <c:manualLayout>
                  <c:x val="-1.0185067526415994E-16"/>
                  <c:y val="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trend'!$E$10:$E$11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trend'!$F$10:$F$11</c:f>
              <c:numCache>
                <c:formatCode>General</c:formatCode>
                <c:ptCount val="2"/>
                <c:pt idx="0">
                  <c:v>12.9</c:v>
                </c:pt>
                <c:pt idx="1">
                  <c:v>13.9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C7E7-4508-B087-6CBDFE041A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8203528"/>
        <c:axId val="858203856"/>
      </c:scatterChart>
      <c:valAx>
        <c:axId val="858203528"/>
        <c:scaling>
          <c:orientation val="minMax"/>
          <c:max val="52"/>
          <c:min val="2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(GHz)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203856"/>
        <c:crosses val="autoZero"/>
        <c:crossBetween val="midCat"/>
        <c:majorUnit val="2"/>
      </c:valAx>
      <c:valAx>
        <c:axId val="858203856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(dBm)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2035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2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DF5F-7967-42E2-8FEF-35C7828E384E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EB26-4FB6-411A-BA88-17BDF16451CD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D009-0294-45D9-B401-0AB92FED3F40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CD7F-CD55-4427-A811-8E63084DB7C2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A4B6-D4CE-4EE6-826F-7E0750C08AC8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EF0C-8D7F-4AC3-B4FD-AA45171EEB83}" type="datetime1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0BF7-6617-4CDD-AD5E-3387B48DB2FF}" type="datetime1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477D-FB1A-4083-9445-1D226CBB05FE}" type="datetime1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FDEE-A74F-41B9-B3DA-FE611F37F79C}" type="datetime1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0567-F64F-4B75-9C08-EA507EA8D28E}" type="datetime1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0BEEC-660B-4175-BB24-E09FC9B1EDAE}" type="datetime1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8899-3495-4D3A-A620-490C49D905C0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RAN/WG4_Radio/TSGR4_97_e/Docs/R4-2015855.zip" TargetMode="External"/><Relationship Id="rId2" Type="http://schemas.openxmlformats.org/officeDocument/2006/relationships/hyperlink" Target="https://www.3gpp.org/ftp/TSG_RAN/WG4_Radio/TSGR4_97_e/Docs/R4-2014263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RAN/WG4_Radio/TSGR4_97_e/Docs/R4-2016296.zip" TargetMode="External"/><Relationship Id="rId5" Type="http://schemas.openxmlformats.org/officeDocument/2006/relationships/hyperlink" Target="https://www.3gpp.org/ftp/TSG_RAN/WG4_Radio/TSGR4_97_e/Docs/R4-2016229.zip" TargetMode="External"/><Relationship Id="rId4" Type="http://schemas.openxmlformats.org/officeDocument/2006/relationships/hyperlink" Target="https://www.3gpp.org/ftp/TSG_RAN/WG4_Radio/TSGR4_97_e/Docs/R4-2015888.zi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sz="4800" dirty="0"/>
              <a:t>WF on UE RF requirement of n262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/>
              <a:t>Qualcomm, Nokia, …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7" y="218661"/>
            <a:ext cx="1520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R4-2016879</a:t>
            </a:r>
            <a:endParaRPr lang="en-US" b="1" dirty="0"/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07504" y="180688"/>
            <a:ext cx="35758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3GPP TSG-RAN WG4 Meeting #97-e</a:t>
            </a:r>
          </a:p>
          <a:p>
            <a:r>
              <a:rPr lang="en-US" b="1" dirty="0"/>
              <a:t>Online Meeting, Nov 2020</a:t>
            </a:r>
            <a:endParaRPr lang="en-US" dirty="0"/>
          </a:p>
          <a:p>
            <a:r>
              <a:rPr lang="en-US" b="1" dirty="0"/>
              <a:t>Agenda: 10.28</a:t>
            </a:r>
          </a:p>
          <a:p>
            <a:r>
              <a:rPr lang="en-US" b="1" dirty="0"/>
              <a:t>Email Thread: #130</a:t>
            </a:r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79866" cy="4351338"/>
          </a:xfrm>
        </p:spPr>
        <p:txBody>
          <a:bodyPr>
            <a:normAutofit/>
          </a:bodyPr>
          <a:lstStyle/>
          <a:p>
            <a:r>
              <a:rPr lang="en-US" sz="2000" dirty="0"/>
              <a:t>n262 PC3 Min Peak EIRP and REFSENS Proposals: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42" name="Table 42">
            <a:extLst>
              <a:ext uri="{FF2B5EF4-FFF2-40B4-BE49-F238E27FC236}">
                <a16:creationId xmlns:a16="http://schemas.microsoft.com/office/drawing/2014/main" id="{5A10DAB7-A49C-49A4-A687-D14892F4B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133352"/>
              </p:ext>
            </p:extLst>
          </p:nvPr>
        </p:nvGraphicFramePr>
        <p:xfrm>
          <a:off x="2113280" y="2168208"/>
          <a:ext cx="7711440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405067089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0862499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458871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min pk EIRP (dBm)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REFSENS (dBm), </a:t>
                      </a:r>
                    </a:p>
                    <a:p>
                      <a:pPr algn="ctr"/>
                      <a:r>
                        <a:rPr lang="en-US" dirty="0"/>
                        <a:t>100 MHz, SNR = -1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14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R4-2014263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317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R4-2015855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Sony,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18.0</a:t>
                      </a:r>
                    </a:p>
                    <a:p>
                      <a:pPr algn="ctr"/>
                      <a:r>
                        <a:rPr lang="en-US" dirty="0"/>
                        <a:t>18.0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-81.5</a:t>
                      </a:r>
                    </a:p>
                    <a:p>
                      <a:pPr algn="ctr"/>
                      <a:r>
                        <a:rPr lang="en-US" dirty="0"/>
                        <a:t>-81.5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987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R4-2015888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667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R4-2016229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-78.5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777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R4-2016296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-76.0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28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Mean n262 (47.7 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-79.3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847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n259 (41.5 G for reference)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-81.7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361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n260 (38.5 G for reference)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-82.7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484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038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4234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PC3 EIRP and EIS degradation from peak direction to 50</a:t>
            </a:r>
            <a:r>
              <a:rPr lang="en-US" sz="2000" baseline="30000" dirty="0"/>
              <a:t>th</a:t>
            </a:r>
            <a:r>
              <a:rPr lang="en-US" sz="2000" dirty="0"/>
              <a:t> %</a:t>
            </a:r>
            <a:r>
              <a:rPr lang="en-US" sz="2000" dirty="0" err="1"/>
              <a:t>ile</a:t>
            </a:r>
            <a:r>
              <a:rPr lang="en-US" sz="2000" dirty="0"/>
              <a:t> direction: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2" name="Table 42">
            <a:extLst>
              <a:ext uri="{FF2B5EF4-FFF2-40B4-BE49-F238E27FC236}">
                <a16:creationId xmlns:a16="http://schemas.microsoft.com/office/drawing/2014/main" id="{5A10DAB7-A49C-49A4-A687-D14892F4B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877275"/>
              </p:ext>
            </p:extLst>
          </p:nvPr>
        </p:nvGraphicFramePr>
        <p:xfrm>
          <a:off x="0" y="3297936"/>
          <a:ext cx="527304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405067089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086249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peak to 50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%</a:t>
                      </a:r>
                      <a:r>
                        <a:rPr lang="en-US" dirty="0" err="1"/>
                        <a:t>ile</a:t>
                      </a:r>
                      <a:r>
                        <a:rPr lang="en-US" dirty="0"/>
                        <a:t> degradation(dB)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14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n258 (26.0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317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n257/n261 (28.0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987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n260 (39.5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667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N259 (41.5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777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28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Extrapolated n262 (47.5 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13.X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847017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84D2CE0-0A8D-43F1-AF6E-2F8D0D1F2E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845291"/>
              </p:ext>
            </p:extLst>
          </p:nvPr>
        </p:nvGraphicFramePr>
        <p:xfrm>
          <a:off x="5280917" y="2875336"/>
          <a:ext cx="6911083" cy="399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296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EIRP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min. pk. EIRP: </a:t>
            </a:r>
          </a:p>
          <a:p>
            <a:pPr lvl="1"/>
            <a:r>
              <a:rPr lang="en-US" dirty="0"/>
              <a:t>Companies are encouraged to provide a view if 16.5 dBm (average over </a:t>
            </a:r>
            <a:r>
              <a:rPr lang="en-US" dirty="0" err="1"/>
              <a:t>mW</a:t>
            </a:r>
            <a:r>
              <a:rPr lang="en-US" dirty="0"/>
              <a:t>) can be specified or not.</a:t>
            </a:r>
          </a:p>
          <a:p>
            <a:r>
              <a:rPr lang="en-US" dirty="0" err="1"/>
              <a:t>P</a:t>
            </a:r>
            <a:r>
              <a:rPr lang="en-US" baseline="-25000" dirty="0" err="1"/>
              <a:t>min</a:t>
            </a:r>
            <a:r>
              <a:rPr lang="en-US" dirty="0"/>
              <a:t>: </a:t>
            </a:r>
            <a:endParaRPr lang="en-US" strike="dblStrike" dirty="0">
              <a:highlight>
                <a:srgbClr val="FFFF00"/>
              </a:highlight>
            </a:endParaRPr>
          </a:p>
          <a:p>
            <a:pPr lvl="1"/>
            <a:r>
              <a:rPr lang="en-US" dirty="0"/>
              <a:t>Companies encouraged to study if deviation from </a:t>
            </a:r>
            <a:r>
              <a:rPr lang="en-US" dirty="0" err="1"/>
              <a:t>P</a:t>
            </a:r>
            <a:r>
              <a:rPr lang="en-US" baseline="-25000" dirty="0" err="1"/>
              <a:t>min</a:t>
            </a:r>
            <a:r>
              <a:rPr lang="en-US" dirty="0"/>
              <a:t> value of -13.0 dBm is justified</a:t>
            </a:r>
          </a:p>
          <a:p>
            <a:r>
              <a:rPr lang="en-US" dirty="0"/>
              <a:t>Beam correspondence</a:t>
            </a:r>
          </a:p>
          <a:p>
            <a:pPr lvl="1"/>
            <a:r>
              <a:rPr lang="en-US" dirty="0"/>
              <a:t>Companies are encouraged to bring proposals for </a:t>
            </a:r>
            <a:r>
              <a:rPr lang="en-US" dirty="0">
                <a:latin typeface="Symbol" panose="05050102010706020507" pitchFamily="18" charset="2"/>
              </a:rPr>
              <a:t>D</a:t>
            </a:r>
            <a:r>
              <a:rPr lang="en-US" dirty="0"/>
              <a:t>EIRP</a:t>
            </a:r>
            <a:r>
              <a:rPr lang="en-US" baseline="-25000" dirty="0"/>
              <a:t>BC</a:t>
            </a:r>
            <a:r>
              <a:rPr lang="en-US" dirty="0"/>
              <a:t> to include n262 in table 6.6.4.2-1 of TS 38.101-2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7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REFSENS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REFSENS for 100 MHz </a:t>
            </a:r>
            <a:r>
              <a:rPr lang="en-US" dirty="0" err="1"/>
              <a:t>BW</a:t>
            </a:r>
            <a:r>
              <a:rPr lang="en-US" baseline="-25000" dirty="0" err="1"/>
              <a:t>chan</a:t>
            </a:r>
            <a:endParaRPr lang="en-US" dirty="0"/>
          </a:p>
          <a:p>
            <a:pPr lvl="1"/>
            <a:r>
              <a:rPr lang="en-US" dirty="0"/>
              <a:t>Companies are encouraged to provide a view if -79.3 dBm (average over </a:t>
            </a:r>
            <a:r>
              <a:rPr lang="en-US" dirty="0" err="1"/>
              <a:t>mW</a:t>
            </a:r>
            <a:r>
              <a:rPr lang="en-US" dirty="0"/>
              <a:t>) can be specified or not.</a:t>
            </a:r>
          </a:p>
          <a:p>
            <a:r>
              <a:rPr lang="en-US" dirty="0"/>
              <a:t>Assumption: -1 dB target SNR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spherical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80" y="1825625"/>
            <a:ext cx="4881423" cy="4351338"/>
          </a:xfrm>
        </p:spPr>
        <p:txBody>
          <a:bodyPr>
            <a:noAutofit/>
          </a:bodyPr>
          <a:lstStyle/>
          <a:p>
            <a:r>
              <a:rPr lang="en-US" dirty="0"/>
              <a:t>REFSENS and peak EIRP degradation parameter value (‘gain drop’) along 50</a:t>
            </a:r>
            <a:r>
              <a:rPr lang="en-US" baseline="30000" dirty="0"/>
              <a:t>th</a:t>
            </a:r>
            <a:r>
              <a:rPr lang="en-US" dirty="0"/>
              <a:t> %</a:t>
            </a:r>
            <a:r>
              <a:rPr lang="en-US" dirty="0" err="1"/>
              <a:t>ile</a:t>
            </a:r>
            <a:r>
              <a:rPr lang="en-US" dirty="0"/>
              <a:t> direction: </a:t>
            </a:r>
          </a:p>
          <a:p>
            <a:pPr lvl="1"/>
            <a:r>
              <a:rPr lang="en-US" dirty="0"/>
              <a:t>Companies are encouraged to provide a view if the extrapolation from existing FR2 trend: 13.4 dB can be specified or not.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</p:spPr>
        <p:txBody>
          <a:bodyPr/>
          <a:lstStyle/>
          <a:p>
            <a:fld id="{285D926F-61E7-4178-9856-62CA148A80CF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021D352-1002-46DA-BF88-D297A63BD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68272"/>
              </p:ext>
            </p:extLst>
          </p:nvPr>
        </p:nvGraphicFramePr>
        <p:xfrm>
          <a:off x="5280917" y="1605336"/>
          <a:ext cx="6911083" cy="399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1915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A34C0-A166-42A8-A561-ACA57D479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MPR for n262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FE8B3-1C19-4F64-844D-0E2F57FE8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8695"/>
          </a:xfrm>
        </p:spPr>
        <p:txBody>
          <a:bodyPr/>
          <a:lstStyle/>
          <a:p>
            <a:r>
              <a:rPr lang="en-US" dirty="0"/>
              <a:t>Companies are encouraged to study if deviation from existing FR2 EVM side conditions is justified:</a:t>
            </a:r>
          </a:p>
          <a:p>
            <a:pPr lvl="1"/>
            <a:r>
              <a:rPr lang="en-US" dirty="0"/>
              <a:t>Study impact of PTRS on UL EVM in RAN4#98</a:t>
            </a:r>
          </a:p>
          <a:p>
            <a:r>
              <a:rPr lang="en-US" dirty="0"/>
              <a:t>Companies are encouraged to study if deviation from existing FR2 MPR values is justified:</a:t>
            </a:r>
          </a:p>
          <a:p>
            <a:pPr lvl="1"/>
            <a:r>
              <a:rPr lang="en-US" dirty="0"/>
              <a:t>PA Non-linearity characteristics deviation from other bands</a:t>
            </a:r>
          </a:p>
          <a:p>
            <a:pPr lvl="1"/>
            <a:r>
              <a:rPr lang="en-US" dirty="0"/>
              <a:t>Any general emissions requirements unique to n262</a:t>
            </a:r>
          </a:p>
          <a:p>
            <a:pPr lvl="1"/>
            <a:r>
              <a:rPr lang="en-US" dirty="0"/>
              <a:t>Other study subjects not precluded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E4BA68-29D5-47E1-80EA-92B6CE79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45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2014</TotalTime>
  <Words>453</Words>
  <Application>Microsoft Office PowerPoint</Application>
  <PresentationFormat>Widescreen</PresentationFormat>
  <Paragraphs>100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 Theme</vt:lpstr>
      <vt:lpstr>WF on UE RF requirement of n262</vt:lpstr>
      <vt:lpstr>Background 1</vt:lpstr>
      <vt:lpstr>Background 2</vt:lpstr>
      <vt:lpstr>WF on PC3 EIRP</vt:lpstr>
      <vt:lpstr>WF on PC3 REFSENS</vt:lpstr>
      <vt:lpstr>WF on PC3 spherical coverage</vt:lpstr>
      <vt:lpstr>WF on PC3 MPR for n262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further clarification for wideband operation</dc:title>
  <dc:creator>sumanti@qti.qualcomm.com</dc:creator>
  <cp:keywords>Wide;band operation, CTPClassification=CTP_PUBLIC:VisualMarkings=</cp:keywords>
  <cp:lastModifiedBy>Nokia</cp:lastModifiedBy>
  <cp:revision>630</cp:revision>
  <dcterms:created xsi:type="dcterms:W3CDTF">2017-05-16T04:27:47Z</dcterms:created>
  <dcterms:modified xsi:type="dcterms:W3CDTF">2020-11-11T14:50:58Z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6bd48086-dee8-488e-8462-ca57077ee532</vt:lpwstr>
  </property>
  <property fmtid="{D5CDD505-2E9C-101B-9397-08002B2CF9AE}" pid="3" name="CTP_TimeStamp">
    <vt:lpwstr>2017-12-02 00:42:09Z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_NewReviewCycle">
    <vt:lpwstr/>
  </property>
  <property fmtid="{D5CDD505-2E9C-101B-9397-08002B2CF9AE}" pid="8" name="CTPClassification">
    <vt:lpwstr>CTP_PUBLIC</vt:lpwstr>
  </property>
  <property fmtid="{D5CDD505-2E9C-101B-9397-08002B2CF9AE}" pid="9" name="_2015_ms_pID_725343">
    <vt:lpwstr>(2)lIqUfW4FW4zzZrG5M1/zGyFvWddclHi1m5Z3NXis/N7w8LA2iMMJNJ/af4sKQ4cEq1E4UN7N
j6y0v9+5jnMebuLqI4pyPwMAcVHI8cLO/gf65XNt4oO9DdqfkUBVE5bzGksABB3rzr2CHv5i
N3BhQyKAcmFQoDAcfOfawZUVMh+m4KwBhBTPElTj6d3FucjDGz+C/ils9FhIkEhXW5yLsRQ1
zGJgcKyw3estrIBe25</vt:lpwstr>
  </property>
  <property fmtid="{D5CDD505-2E9C-101B-9397-08002B2CF9AE}" pid="10" name="_2015_ms_pID_7253431">
    <vt:lpwstr>AfqzLHF7sZASFO7BJ2kT7CjcLgp9TOFPX3blgoksfIfgRymhledWat
186ZysMHid8OLJb/7HAlV/g3qvRd8EJuVAJkTMFBb547fYpUlXcnFOPkOl+lAn02HRBuhFyu
E4Gi6Iqo7HA/FQcx1Lvjhn0D5qiX+kK+5NxRyR7ddjcPTOaFobqgntXTBhjG0WTAS8o=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1573437380</vt:lpwstr>
  </property>
</Properties>
</file>