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4156" r:id="rId5"/>
  </p:sldMasterIdLst>
  <p:notesMasterIdLst>
    <p:notesMasterId r:id="rId11"/>
  </p:notesMasterIdLst>
  <p:handoutMasterIdLst>
    <p:handoutMasterId r:id="rId12"/>
  </p:handoutMasterIdLst>
  <p:sldIdLst>
    <p:sldId id="573" r:id="rId6"/>
    <p:sldId id="1033" r:id="rId7"/>
    <p:sldId id="1039" r:id="rId8"/>
    <p:sldId id="1040" r:id="rId9"/>
    <p:sldId id="1038" r:id="rId10"/>
  </p:sldIdLst>
  <p:sldSz cx="12192000" cy="6858000"/>
  <p:notesSz cx="6797675" cy="9928225"/>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68" userDrawn="1">
          <p15:clr>
            <a:srgbClr val="A4A3A4"/>
          </p15:clr>
        </p15:guide>
        <p15:guide id="2" pos="763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4F4F"/>
    <a:srgbClr val="000000"/>
    <a:srgbClr val="E05050"/>
    <a:srgbClr val="190000"/>
    <a:srgbClr val="F816D8"/>
    <a:srgbClr val="DDDFE5"/>
    <a:srgbClr val="F2F2F2"/>
    <a:srgbClr val="6AB19B"/>
    <a:srgbClr val="294D42"/>
    <a:srgbClr val="DE45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B31830-D712-4E9B-B51A-2B4FCF857126}" v="2" dt="2020-11-11T08:00:01.9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2"/>
      </p:cViewPr>
      <p:guideLst>
        <p:guide orient="horz" pos="2968"/>
        <p:guide pos="7632"/>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479836" y="9328395"/>
            <a:ext cx="2786824" cy="323577"/>
          </a:xfrm>
          <a:prstGeom prst="rect">
            <a:avLst/>
          </a:prstGeom>
        </p:spPr>
        <p:txBody>
          <a:bodyPr vert="horz" lIns="0" tIns="0" rIns="0" bIns="0" rtlCol="0" anchor="b"/>
          <a:lstStyle>
            <a:lvl1pPr algn="l">
              <a:defRPr sz="1200"/>
            </a:lvl1pPr>
          </a:lstStyle>
          <a:p>
            <a:pPr>
              <a:lnSpc>
                <a:spcPct val="93000"/>
              </a:lnSpc>
            </a:pPr>
            <a:endParaRPr lang="en-US" sz="80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5" name="Slide Number Placeholder 4"/>
          <p:cNvSpPr>
            <a:spLocks noGrp="1"/>
          </p:cNvSpPr>
          <p:nvPr>
            <p:ph type="sldNum" sz="quarter" idx="3"/>
          </p:nvPr>
        </p:nvSpPr>
        <p:spPr>
          <a:xfrm>
            <a:off x="5158051" y="9328395"/>
            <a:ext cx="1175783" cy="323577"/>
          </a:xfrm>
          <a:prstGeom prst="rect">
            <a:avLst/>
          </a:prstGeom>
        </p:spPr>
        <p:txBody>
          <a:bodyPr vert="horz" lIns="0" tIns="0" rIns="0" bIns="0" rtlCol="0" anchor="b"/>
          <a:lstStyle>
            <a:lvl1pPr algn="r">
              <a:defRPr sz="1200"/>
            </a:lvl1pPr>
          </a:lstStyle>
          <a:p>
            <a:pPr>
              <a:lnSpc>
                <a:spcPct val="93000"/>
              </a:lnSpc>
            </a:pPr>
            <a:fld id="{CCF787FE-A727-45E5-A50B-58A9041FD46F}" type="slidenum">
              <a:rPr lang="en-US" sz="800">
                <a:solidFill>
                  <a:schemeClr val="tx1">
                    <a:lumMod val="50000"/>
                    <a:lumOff val="50000"/>
                  </a:schemeClr>
                </a:solidFill>
                <a:latin typeface="Microsoft Sans Serif" panose="020B0604020202020204" pitchFamily="34" charset="0"/>
                <a:cs typeface="Microsoft Sans Serif" panose="020B0604020202020204" pitchFamily="34" charset="0"/>
              </a:rPr>
              <a:pPr>
                <a:lnSpc>
                  <a:spcPct val="93000"/>
                </a:lnSpc>
              </a:pPr>
              <a:t>‹#›</a:t>
            </a:fld>
            <a:endParaRPr lang="en-US" sz="80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6" name="Freeform 5">
            <a:extLst>
              <a:ext uri="{FF2B5EF4-FFF2-40B4-BE49-F238E27FC236}">
                <a16:creationId xmlns:a16="http://schemas.microsoft.com/office/drawing/2014/main" id="{9433C20D-9BD1-4CBF-A6CC-339E8C451B6E}"/>
              </a:ext>
            </a:extLst>
          </p:cNvPr>
          <p:cNvSpPr>
            <a:spLocks noEditPoints="1"/>
          </p:cNvSpPr>
          <p:nvPr/>
        </p:nvSpPr>
        <p:spPr bwMode="gray">
          <a:xfrm>
            <a:off x="5025859" y="226649"/>
            <a:ext cx="1307975" cy="262609"/>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1152661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04850" y="603250"/>
            <a:ext cx="5386388" cy="3030538"/>
          </a:xfrm>
          <a:prstGeom prst="rect">
            <a:avLst/>
          </a:prstGeom>
          <a:noFill/>
          <a:ln w="9525">
            <a:solidFill>
              <a:schemeClr val="tx1">
                <a:lumMod val="50000"/>
                <a:lumOff val="50000"/>
              </a:schemeClr>
            </a:solidFill>
          </a:ln>
        </p:spPr>
        <p:txBody>
          <a:bodyPr vert="horz" lIns="91440" tIns="45720" rIns="91440" bIns="45720" rtlCol="0" anchor="ctr"/>
          <a:lstStyle/>
          <a:p>
            <a:r>
              <a:rPr lang="en-US"/>
              <a:t> </a:t>
            </a:r>
          </a:p>
        </p:txBody>
      </p:sp>
      <p:sp>
        <p:nvSpPr>
          <p:cNvPr id="5" name="Notes Placeholder 4"/>
          <p:cNvSpPr>
            <a:spLocks noGrp="1"/>
          </p:cNvSpPr>
          <p:nvPr>
            <p:ph type="body" sz="quarter" idx="3"/>
          </p:nvPr>
        </p:nvSpPr>
        <p:spPr>
          <a:xfrm>
            <a:off x="938546" y="3802443"/>
            <a:ext cx="4919324" cy="529648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42557" y="9325366"/>
            <a:ext cx="4659008" cy="326606"/>
          </a:xfrm>
          <a:prstGeom prst="rect">
            <a:avLst/>
          </a:prstGeom>
        </p:spPr>
        <p:txBody>
          <a:bodyPr vert="horz" lIns="0" tIns="0" rIns="0" bIns="0" rtlCol="0" anchor="b" anchorCtr="0"/>
          <a:lstStyle>
            <a:lvl1pPr>
              <a:def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r>
              <a:rPr lang="en-US"/>
              <a:t>Footer</a:t>
            </a:r>
          </a:p>
        </p:txBody>
      </p:sp>
      <p:sp>
        <p:nvSpPr>
          <p:cNvPr id="7" name="Slide Number Placeholder 6"/>
          <p:cNvSpPr>
            <a:spLocks noGrp="1"/>
          </p:cNvSpPr>
          <p:nvPr>
            <p:ph type="sldNum" sz="quarter" idx="5"/>
          </p:nvPr>
        </p:nvSpPr>
        <p:spPr>
          <a:xfrm>
            <a:off x="5158051" y="9325366"/>
            <a:ext cx="1383139" cy="326606"/>
          </a:xfrm>
          <a:prstGeom prst="rect">
            <a:avLst/>
          </a:prstGeom>
        </p:spPr>
        <p:txBody>
          <a:bodyPr vert="horz" lIns="0" tIns="0" rIns="0" bIns="0" rtlCol="0" anchor="b" anchorCtr="0"/>
          <a:lstStyle>
            <a:lvl1pPr algn="r">
              <a:defRPr lang="en-US" sz="800" smtClean="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fld id="{785BB0B3-964C-4CDE-9D3D-0BF955B8C425}" type="slidenum">
              <a:rPr lang="en-US" smtClean="0"/>
              <a:pPr>
                <a:lnSpc>
                  <a:spcPct val="93000"/>
                </a:lnSpc>
              </a:pPr>
              <a:t>‹#›</a:t>
            </a:fld>
            <a:endParaRPr lang="en-US"/>
          </a:p>
        </p:txBody>
      </p:sp>
      <p:sp>
        <p:nvSpPr>
          <p:cNvPr id="8" name="Freeform 5">
            <a:extLst>
              <a:ext uri="{FF2B5EF4-FFF2-40B4-BE49-F238E27FC236}">
                <a16:creationId xmlns:a16="http://schemas.microsoft.com/office/drawing/2014/main" id="{081A910F-E215-4375-98BC-8AF00B8B77B4}"/>
              </a:ext>
            </a:extLst>
          </p:cNvPr>
          <p:cNvSpPr>
            <a:spLocks noEditPoints="1"/>
          </p:cNvSpPr>
          <p:nvPr/>
        </p:nvSpPr>
        <p:spPr bwMode="gray">
          <a:xfrm>
            <a:off x="5025859" y="226649"/>
            <a:ext cx="1307975" cy="262609"/>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3686400577"/>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lnSpc>
        <a:spcPct val="107000"/>
      </a:lnSpc>
      <a:buFont typeface="Arial" panose="020B0604020202020204" pitchFamily="34" charset="0"/>
      <a:buNone/>
      <a:defRPr lang="en-US" sz="1400" kern="1200" dirty="0" smtClean="0">
        <a:solidFill>
          <a:schemeClr val="tx1">
            <a:lumMod val="85000"/>
            <a:lumOff val="15000"/>
          </a:schemeClr>
        </a:solidFill>
        <a:latin typeface="Microsoft Sans Serif" panose="020B0604020202020204" pitchFamily="34" charset="0"/>
        <a:ea typeface="+mn-ea"/>
        <a:cs typeface="Microsoft Sans Serif" panose="020B0604020202020204" pitchFamily="34" charset="0"/>
      </a:defRPr>
    </a:lvl1pPr>
    <a:lvl2pPr marL="111125" indent="-111125" algn="l" defTabSz="914400" rtl="0" eaLnBrk="1" latinLnBrk="0" hangingPunct="1">
      <a:lnSpc>
        <a:spcPct val="107000"/>
      </a:lnSpc>
      <a:buFont typeface="Arial" panose="020B0604020202020204" pitchFamily="34" charset="0"/>
      <a:buChar char="•"/>
      <a:defRPr sz="1400" kern="1200">
        <a:solidFill>
          <a:schemeClr val="tx1">
            <a:lumMod val="85000"/>
            <a:lumOff val="15000"/>
          </a:schemeClr>
        </a:solidFill>
        <a:latin typeface="Microsoft Sans Serif" panose="020B0604020202020204" pitchFamily="34" charset="0"/>
        <a:ea typeface="+mn-ea"/>
        <a:cs typeface="+mn-cs"/>
      </a:defRPr>
    </a:lvl2pPr>
    <a:lvl3pPr marL="230188" indent="-119063"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3pPr>
    <a:lvl4pPr marL="341313" indent="-111125" algn="l" defTabSz="914400" rtl="0" eaLnBrk="1" latinLnBrk="0" hangingPunct="1">
      <a:lnSpc>
        <a:spcPct val="98000"/>
      </a:lnSpc>
      <a:buFont typeface="Arial"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4pPr>
    <a:lvl5pPr marL="461963" indent="-120650"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pos="2220" userDrawn="1">
          <p15:clr>
            <a:srgbClr val="F26B43"/>
          </p15:clr>
        </p15:guide>
        <p15:guide id="2" pos="154" userDrawn="1">
          <p15:clr>
            <a:srgbClr val="F26B43"/>
          </p15:clr>
        </p15:guide>
        <p15:guide id="3" pos="3088" userDrawn="1">
          <p15:clr>
            <a:srgbClr val="F26B43"/>
          </p15:clr>
        </p15:guide>
        <p15:guide id="4" pos="3249" userDrawn="1">
          <p15:clr>
            <a:srgbClr val="F26B43"/>
          </p15:clr>
        </p15:guide>
        <p15:guide id="5" pos="4120" userDrawn="1">
          <p15:clr>
            <a:srgbClr val="F26B43"/>
          </p15:clr>
        </p15:guide>
        <p15:guide id="7" pos="76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85BB0B3-964C-4CDE-9D3D-0BF955B8C425}" type="slidenum">
              <a:rPr lang="en-US" smtClean="0"/>
              <a:pPr/>
              <a:t>1</a:t>
            </a:fld>
            <a:endParaRPr lang="en-US"/>
          </a:p>
        </p:txBody>
      </p:sp>
      <p:sp>
        <p:nvSpPr>
          <p:cNvPr id="6" name="Slide Image Placeholder 5">
            <a:extLst>
              <a:ext uri="{FF2B5EF4-FFF2-40B4-BE49-F238E27FC236}">
                <a16:creationId xmlns:a16="http://schemas.microsoft.com/office/drawing/2014/main" id="{659FEF80-577E-463D-9B2B-5911423DF878}"/>
              </a:ext>
            </a:extLst>
          </p:cNvPr>
          <p:cNvSpPr>
            <a:spLocks noGrp="1" noRot="1" noChangeAspect="1"/>
          </p:cNvSpPr>
          <p:nvPr>
            <p:ph type="sldImg"/>
          </p:nvPr>
        </p:nvSpPr>
        <p:spPr>
          <a:xfrm>
            <a:off x="703263" y="603250"/>
            <a:ext cx="5389562" cy="3032125"/>
          </a:xfrm>
        </p:spPr>
      </p:sp>
      <p:sp>
        <p:nvSpPr>
          <p:cNvPr id="7" name="Notes Placeholder 6">
            <a:extLst>
              <a:ext uri="{FF2B5EF4-FFF2-40B4-BE49-F238E27FC236}">
                <a16:creationId xmlns:a16="http://schemas.microsoft.com/office/drawing/2014/main" id="{34CBE358-5253-4FA0-8251-660F2DE1C87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471937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1" y="-2"/>
            <a:ext cx="9773500" cy="6359178"/>
            <a:chOff x="-1" y="-2"/>
            <a:chExt cx="9773500" cy="6359178"/>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rgbClr val="7CA0FF"/>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9306878" y="0"/>
              <a:ext cx="260539" cy="6267118"/>
            </a:xfrm>
            <a:prstGeom prst="round1Rect">
              <a:avLst>
                <a:gd name="adj" fmla="val 49135"/>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algn="ctr">
                <a:defRPr/>
              </a:pPr>
              <a:endParaRPr lang="en-US" kern="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0" y="-2"/>
              <a:ext cx="8822604" cy="5487292"/>
              <a:chOff x="503573" y="46747"/>
              <a:chExt cx="9419881" cy="5487292"/>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rgbClr val="5D78C7"/>
              </a:solidFill>
              <a:ln w="10795" cap="flat" cmpd="sng" algn="ctr">
                <a:noFill/>
                <a:prstDash val="solid"/>
              </a:ln>
              <a:effectLst/>
            </p:spPr>
            <p:txBody>
              <a:bodyPr rtlCol="0" anchor="ctr"/>
              <a:lstStyle/>
              <a:p>
                <a:pPr algn="ctr">
                  <a:defRPr/>
                </a:pPr>
                <a:endParaRPr lang="en-US" kern="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rgbClr val="6B88D8"/>
              </a:solidFill>
              <a:ln w="10795" cap="flat" cmpd="sng" algn="ctr">
                <a:noFill/>
                <a:prstDash val="solid"/>
              </a:ln>
              <a:effectLst/>
            </p:spPr>
            <p:txBody>
              <a:bodyPr rtlCol="0" anchor="ctr"/>
              <a:lstStyle/>
              <a:p>
                <a:pPr algn="ctr">
                  <a:defRPr/>
                </a:pPr>
                <a:endParaRPr lang="en-US" kern="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747"/>
                <a:ext cx="9419881" cy="5487292"/>
                <a:chOff x="416724" y="46747"/>
                <a:chExt cx="9419881" cy="5487292"/>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rgbClr val="6C89DA"/>
                      </a:gs>
                      <a:gs pos="31000">
                        <a:srgbClr val="7CA0FF">
                          <a:lumMod val="97000"/>
                          <a:lumOff val="3000"/>
                        </a:srgbClr>
                      </a:gs>
                      <a:gs pos="38000">
                        <a:srgbClr val="526DB4"/>
                      </a:gs>
                      <a:gs pos="100000">
                        <a:srgbClr val="5D78C7"/>
                      </a:gs>
                      <a:gs pos="44000">
                        <a:srgbClr val="5C79C2">
                          <a:lumMod val="100000"/>
                        </a:srgb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72" cy="5464871"/>
                  </a:xfrm>
                  <a:prstGeom prst="round1Rect">
                    <a:avLst>
                      <a:gd name="adj" fmla="val 2348"/>
                    </a:avLst>
                  </a:prstGeom>
                  <a:solidFill>
                    <a:srgbClr val="314FD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err="1">
                      <a:solidFill>
                        <a:prstClr val="white"/>
                      </a:solidFill>
                    </a:endParaRPr>
                  </a:p>
                </p:txBody>
              </p:sp>
            </p:grpSp>
            <p:sp>
              <p:nvSpPr>
                <p:cNvPr id="20" name="first shadow">
                  <a:extLst>
                    <a:ext uri="{FF2B5EF4-FFF2-40B4-BE49-F238E27FC236}">
                      <a16:creationId xmlns:a16="http://schemas.microsoft.com/office/drawing/2014/main" id="{EA5E7F3D-50F1-4682-B2B8-61C177A98043}"/>
                    </a:ext>
                  </a:extLst>
                </p:cNvPr>
                <p:cNvSpPr/>
                <p:nvPr/>
              </p:nvSpPr>
              <p:spPr bwMode="gray">
                <a:xfrm flipV="1">
                  <a:off x="8943108" y="46747"/>
                  <a:ext cx="785651" cy="5446965"/>
                </a:xfrm>
                <a:prstGeom prst="round1Rect">
                  <a:avLst>
                    <a:gd name="adj" fmla="val 18640"/>
                  </a:avLst>
                </a:prstGeom>
                <a:gradFill flip="none" rotWithShape="1">
                  <a:gsLst>
                    <a:gs pos="69000">
                      <a:srgbClr val="243DA8">
                        <a:alpha val="50000"/>
                      </a:srgbClr>
                    </a:gs>
                    <a:gs pos="5000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algn="ctr">
                    <a:defRPr/>
                  </a:pPr>
                  <a:endParaRPr lang="en-US" kern="0" err="1">
                    <a:solidFill>
                      <a:prstClr val="white"/>
                    </a:solidFill>
                  </a:endParaRPr>
                </a:p>
              </p:txBody>
            </p:sp>
            <p:sp>
              <p:nvSpPr>
                <p:cNvPr id="24" name="second shadow">
                  <a:extLst>
                    <a:ext uri="{FF2B5EF4-FFF2-40B4-BE49-F238E27FC236}">
                      <a16:creationId xmlns:a16="http://schemas.microsoft.com/office/drawing/2014/main" id="{C652A8C2-35E4-46F3-AD56-18AE774DE4B9}"/>
                    </a:ext>
                  </a:extLst>
                </p:cNvPr>
                <p:cNvSpPr/>
                <p:nvPr userDrawn="1"/>
              </p:nvSpPr>
              <p:spPr bwMode="gray">
                <a:xfrm flipV="1">
                  <a:off x="8850801" y="46747"/>
                  <a:ext cx="785651" cy="5446965"/>
                </a:xfrm>
                <a:prstGeom prst="round1Rect">
                  <a:avLst>
                    <a:gd name="adj" fmla="val 17397"/>
                  </a:avLst>
                </a:prstGeom>
                <a:gradFill flip="none" rotWithShape="1">
                  <a:gsLst>
                    <a:gs pos="69150">
                      <a:srgbClr val="243DA8">
                        <a:alpha val="20000"/>
                      </a:srgbClr>
                    </a:gs>
                    <a:gs pos="20000">
                      <a:srgbClr val="314FD5">
                        <a:alpha val="0"/>
                      </a:srgbClr>
                    </a:gs>
                    <a:gs pos="93000">
                      <a:srgbClr val="1D3393">
                        <a:lumMod val="90000"/>
                        <a:alpha val="50000"/>
                      </a:srgbClr>
                    </a:gs>
                  </a:gsLst>
                  <a:lin ang="0" scaled="1"/>
                  <a:tileRect/>
                </a:gradFill>
                <a:ln w="10795" cap="flat" cmpd="sng" algn="ctr">
                  <a:noFill/>
                  <a:prstDash val="solid"/>
                </a:ln>
                <a:effectLst/>
              </p:spPr>
              <p:txBody>
                <a:bodyPr rtlCol="0" anchor="ctr"/>
                <a:lstStyle/>
                <a:p>
                  <a:pPr algn="ctr">
                    <a:defRPr/>
                  </a:pPr>
                  <a:endParaRPr lang="en-US" kern="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ltLang="ja-JP"/>
              <a:t>Click to edit Master title style</a:t>
            </a:r>
            <a:endParaRPr lang="en-US"/>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1">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a:t>
            </a:r>
            <a:r>
              <a:rPr lang="en-US" err="1"/>
              <a:t>qualcomm</a:t>
            </a:r>
            <a:endParaRPr lang="en-US"/>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Event location</a:t>
            </a:r>
          </a:p>
        </p:txBody>
      </p:sp>
    </p:spTree>
    <p:extLst>
      <p:ext uri="{BB962C8B-B14F-4D97-AF65-F5344CB8AC3E}">
        <p14:creationId xmlns:p14="http://schemas.microsoft.com/office/powerpoint/2010/main" val="125859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537" y="1355082"/>
            <a:ext cx="11432977" cy="4621517"/>
          </a:xfrm>
        </p:spPr>
        <p:txBody>
          <a:bodyPr>
            <a:normAutofit/>
          </a:bodyPr>
          <a:lstStyle>
            <a:lvl1pPr>
              <a:defRPr>
                <a:latin typeface="Qualcomm Office Regular" pitchFamily="34" charset="0"/>
              </a:defRPr>
            </a:lvl1pPr>
            <a:lvl2pPr>
              <a:defRPr>
                <a:latin typeface="Qualcomm Office Regular" pitchFamily="34" charset="0"/>
              </a:defRPr>
            </a:lvl2pPr>
            <a:lvl3pPr>
              <a:defRPr>
                <a:latin typeface="Qualcomm Office Regular" pitchFamily="34" charset="0"/>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600200" indent="-347472">
              <a:buFont typeface="Qualcomm Regular" pitchFamily="34" charset="0"/>
              <a:buChar char="−"/>
              <a:defRPr/>
            </a:lvl5pPr>
            <a:lvl6pPr marL="2171700" indent="0">
              <a:buNone/>
              <a:defRPr sz="1600"/>
            </a:lvl6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5" name="Straight Connector 4"/>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p>
        </p:txBody>
      </p:sp>
    </p:spTree>
    <p:extLst>
      <p:ext uri="{BB962C8B-B14F-4D97-AF65-F5344CB8AC3E}">
        <p14:creationId xmlns:p14="http://schemas.microsoft.com/office/powerpoint/2010/main" val="1118269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altLang="ja-JP"/>
              <a:t>Click to edit Master title style</a:t>
            </a:r>
            <a:endParaRPr lang="en-US"/>
          </a:p>
        </p:txBody>
      </p:sp>
      <p:sp>
        <p:nvSpPr>
          <p:cNvPr id="5" name="Subtitle">
            <a:extLst>
              <a:ext uri="{FF2B5EF4-FFF2-40B4-BE49-F238E27FC236}">
                <a16:creationId xmlns:a16="http://schemas.microsoft.com/office/drawing/2014/main" id="{27286BD7-4573-4AC0-A2EA-73702314CA0C}"/>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ja-JP"/>
              <a:t>Click to edit Master subtitle style</a:t>
            </a:r>
            <a:endParaRPr lang="en-US"/>
          </a:p>
        </p:txBody>
      </p:sp>
      <p:sp>
        <p:nvSpPr>
          <p:cNvPr id="6" name="Footer Placeholder 4">
            <a:extLst>
              <a:ext uri="{FF2B5EF4-FFF2-40B4-BE49-F238E27FC236}">
                <a16:creationId xmlns:a16="http://schemas.microsoft.com/office/drawing/2014/main" id="{E2069815-7C74-4EFC-BAEB-378036544812}"/>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4630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77F368D0-FB27-454C-A516-F7BCCD47B28F}"/>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0993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a:t>Click to edit Master title style</a:t>
            </a:r>
            <a:endParaRPr lang="en-US"/>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ltLang="ja-JP"/>
              <a:t>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a:p>
        </p:txBody>
      </p:sp>
      <p:sp>
        <p:nvSpPr>
          <p:cNvPr id="8" name="Subtitle">
            <a:extLst>
              <a:ext uri="{FF2B5EF4-FFF2-40B4-BE49-F238E27FC236}">
                <a16:creationId xmlns:a16="http://schemas.microsoft.com/office/drawing/2014/main" id="{A19E94CA-F00B-4A8B-A6EB-3E6BCE6D18AF}"/>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ja-JP"/>
              <a:t>Click to edit Master subtitle style</a:t>
            </a:r>
            <a:endParaRPr lang="en-US"/>
          </a:p>
        </p:txBody>
      </p:sp>
      <p:sp>
        <p:nvSpPr>
          <p:cNvPr id="7" name="Footer Placeholder 4">
            <a:extLst>
              <a:ext uri="{FF2B5EF4-FFF2-40B4-BE49-F238E27FC236}">
                <a16:creationId xmlns:a16="http://schemas.microsoft.com/office/drawing/2014/main" id="{CE17B5C3-EC24-45A0-9C9A-FB9EEA124575}"/>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736292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8526" y="2357466"/>
            <a:ext cx="10287318" cy="179889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useBgFill="1">
        <p:nvSpPr>
          <p:cNvPr id="2" name="Oval 1">
            <a:extLst>
              <a:ext uri="{FF2B5EF4-FFF2-40B4-BE49-F238E27FC236}">
                <a16:creationId xmlns:a16="http://schemas.microsoft.com/office/drawing/2014/main" id="{0E49FEFF-B60C-496C-AD02-38AB5B442C06}"/>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err="1"/>
          </a:p>
        </p:txBody>
      </p:sp>
      <p:sp>
        <p:nvSpPr>
          <p:cNvPr id="7" name="TextBox 6">
            <a:extLst>
              <a:ext uri="{FF2B5EF4-FFF2-40B4-BE49-F238E27FC236}">
                <a16:creationId xmlns:a16="http://schemas.microsoft.com/office/drawing/2014/main" id="{8658B07D-31E1-48BC-BC0C-70CE6331F31B}"/>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a:solidFill>
                <a:schemeClr val="bg1"/>
              </a:solidFill>
              <a:latin typeface="+mn-lt"/>
              <a:ea typeface="+mn-ea"/>
              <a:cs typeface="+mn-cs"/>
            </a:endParaRPr>
          </a:p>
        </p:txBody>
      </p:sp>
    </p:spTree>
    <p:extLst>
      <p:ext uri="{BB962C8B-B14F-4D97-AF65-F5344CB8AC3E}">
        <p14:creationId xmlns:p14="http://schemas.microsoft.com/office/powerpoint/2010/main" val="152697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4_Thank You">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err="1">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err="1">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id="{AC835D43-8A65-4035-A683-22A12DBD52FF}"/>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id="{5ECB9C80-4B52-44F0-A52E-551E207FA5BB}"/>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11060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FCC0A-2667-44E5-8D4B-D1DD868B36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797D0C-9C97-406F-A85F-E774DE275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5086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2173" y="575576"/>
            <a:ext cx="11210239" cy="429028"/>
          </a:xfrm>
          <a:prstGeom prst="rect">
            <a:avLst/>
          </a:prstGeom>
        </p:spPr>
        <p:txBody>
          <a:bodyPr vert="horz" wrap="square" lIns="0" tIns="0" rIns="0" bIns="0" rtlCol="0" anchor="b">
            <a:noAutofit/>
          </a:bodyPr>
          <a:lstStyle/>
          <a:p>
            <a:r>
              <a:rPr lang="en-US" altLang="ja-JP"/>
              <a:t>Click to edit Master title style</a:t>
            </a:r>
            <a:endParaRPr lang="en-US"/>
          </a:p>
        </p:txBody>
      </p:sp>
      <p:sp>
        <p:nvSpPr>
          <p:cNvPr id="6" name="TextBox 5"/>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tx1">
                    <a:lumMod val="50000"/>
                    <a:lumOff val="50000"/>
                  </a:schemeClr>
                </a:solidFill>
                <a:latin typeface="+mn-lt"/>
                <a:ea typeface="+mn-ea"/>
                <a:cs typeface="+mn-cs"/>
              </a:rPr>
              <a:pPr marL="0" lvl="0" algn="r" defTabSz="914400" rtl="0" eaLnBrk="1" latinLnBrk="0" hangingPunct="1">
                <a:lnSpc>
                  <a:spcPct val="125000"/>
                </a:lnSpc>
              </a:pPr>
              <a:t>‹#›</a:t>
            </a:fld>
            <a:endParaRPr lang="en-US" sz="800" kern="120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472173" y="1128037"/>
            <a:ext cx="11210544" cy="463600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Six</a:t>
            </a:r>
          </a:p>
          <a:p>
            <a:pPr lvl="6"/>
            <a:r>
              <a:rPr lang="en-US"/>
              <a:t>Seven</a:t>
            </a:r>
          </a:p>
          <a:p>
            <a:pPr lvl="7"/>
            <a:r>
              <a:rPr lang="en-US"/>
              <a:t>Eight</a:t>
            </a:r>
          </a:p>
          <a:p>
            <a:pPr lvl="8"/>
            <a:r>
              <a:rPr lang="en-US"/>
              <a:t>Nine</a:t>
            </a:r>
          </a:p>
        </p:txBody>
      </p:sp>
    </p:spTree>
    <p:extLst>
      <p:ext uri="{BB962C8B-B14F-4D97-AF65-F5344CB8AC3E}">
        <p14:creationId xmlns:p14="http://schemas.microsoft.com/office/powerpoint/2010/main" val="3690409294"/>
      </p:ext>
    </p:extLst>
  </p:cSld>
  <p:clrMap bg1="lt1" tx1="dk1" bg2="lt2" tx2="dk2" accent1="accent1" accent2="accent2" accent3="accent3" accent4="accent4" accent5="accent5" accent6="accent6" hlink="hlink" folHlink="folHlink"/>
  <p:sldLayoutIdLst>
    <p:sldLayoutId id="2147483665" r:id="rId1"/>
    <p:sldLayoutId id="2147484159" r:id="rId2"/>
    <p:sldLayoutId id="2147483654" r:id="rId3"/>
    <p:sldLayoutId id="2147483678" r:id="rId4"/>
    <p:sldLayoutId id="2147483650" r:id="rId5"/>
    <p:sldLayoutId id="2147483675" r:id="rId6"/>
    <p:sldLayoutId id="2147484147"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2000"/>
        </a:lnSpc>
        <a:spcBef>
          <a:spcPct val="0"/>
        </a:spcBef>
        <a:buNone/>
        <a:defRPr kumimoji="1" sz="3400" kern="1200" baseline="0">
          <a:solidFill>
            <a:schemeClr val="tx1">
              <a:lumMod val="85000"/>
              <a:lumOff val="15000"/>
            </a:schemeClr>
          </a:solidFill>
          <a:latin typeface="+mj-lt"/>
          <a:ea typeface="+mj-ea"/>
          <a:cs typeface="+mj-cs"/>
        </a:defRPr>
      </a:lvl1pPr>
    </p:titleStyle>
    <p:bodyStyle>
      <a:lvl1pPr marL="173736" indent="-173736" algn="l" defTabSz="914400" rtl="0" eaLnBrk="1" latinLnBrk="0" hangingPunct="1">
        <a:lnSpc>
          <a:spcPct val="107000"/>
        </a:lnSpc>
        <a:spcBef>
          <a:spcPts val="1200"/>
        </a:spcBef>
        <a:buClr>
          <a:srgbClr val="3253DC"/>
        </a:buClr>
        <a:buFont typeface="Arial" panose="020B0604020202020204" pitchFamily="34" charset="0"/>
        <a:buChar char="•"/>
        <a:defRPr kumimoji="1" sz="2100" kern="1200" baseline="0">
          <a:solidFill>
            <a:schemeClr val="tx1">
              <a:lumMod val="85000"/>
              <a:lumOff val="15000"/>
            </a:schemeClr>
          </a:solidFill>
          <a:latin typeface="+mn-lt"/>
          <a:ea typeface="+mn-ea"/>
          <a:cs typeface="+mn-cs"/>
        </a:defRPr>
      </a:lvl1pPr>
      <a:lvl2pPr marL="338328" indent="-174625"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kumimoji="1" sz="2100" kern="1200" baseline="0">
          <a:solidFill>
            <a:schemeClr val="tx1">
              <a:lumMod val="85000"/>
              <a:lumOff val="15000"/>
            </a:schemeClr>
          </a:solidFill>
          <a:latin typeface="+mn-lt"/>
          <a:ea typeface="+mn-ea"/>
          <a:cs typeface="+mn-cs"/>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kumimoji="1" lang="en-US" sz="1800" kern="1200" dirty="0" smtClean="0">
          <a:solidFill>
            <a:schemeClr val="tx1">
              <a:lumMod val="85000"/>
              <a:lumOff val="15000"/>
            </a:schemeClr>
          </a:solidFill>
          <a:latin typeface="+mn-lt"/>
          <a:ea typeface="+mn-ea"/>
          <a:cs typeface="+mn-cs"/>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kumimoji="1"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kumimoji="1"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kumimoji="1"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kumimoji="1"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kumimoji="1"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kumimoji="1" sz="6800"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03" userDrawn="1">
          <p15:clr>
            <a:srgbClr val="F26B43"/>
          </p15:clr>
        </p15:guide>
        <p15:guide id="2" pos="309" userDrawn="1">
          <p15:clr>
            <a:srgbClr val="F26B43"/>
          </p15:clr>
        </p15:guide>
        <p15:guide id="3" orient="horz" pos="1075" userDrawn="1">
          <p15:clr>
            <a:srgbClr val="F26B43"/>
          </p15:clr>
        </p15:guide>
        <p15:guide id="4" orient="horz" pos="314" userDrawn="1">
          <p15:clr>
            <a:srgbClr val="F26B43"/>
          </p15:clr>
        </p15:guide>
        <p15:guide id="6" pos="7359" userDrawn="1">
          <p15:clr>
            <a:srgbClr val="F26B43"/>
          </p15:clr>
        </p15:guide>
        <p15:guide id="7" orient="horz" pos="4181" userDrawn="1">
          <p15:clr>
            <a:srgbClr val="F26B43"/>
          </p15:clr>
        </p15:guide>
        <p15:guide id="8" orient="horz" pos="571" userDrawn="1">
          <p15:clr>
            <a:srgbClr val="F26B43"/>
          </p15:clr>
        </p15:guide>
        <p15:guide id="9" pos="33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p>
            <a:r>
              <a:rPr lang="en-US"/>
              <a:t>Click to edit Master title style</a:t>
            </a:r>
          </a:p>
        </p:txBody>
      </p:sp>
      <p:sp>
        <p:nvSpPr>
          <p:cNvPr id="3" name="Text Placeholder 2"/>
          <p:cNvSpPr>
            <a:spLocks noGrp="1"/>
          </p:cNvSpPr>
          <p:nvPr>
            <p:ph type="body" idx="1"/>
          </p:nvPr>
        </p:nvSpPr>
        <p:spPr>
          <a:xfrm>
            <a:off x="231414" y="1934892"/>
            <a:ext cx="11432977" cy="1823576"/>
          </a:xfrm>
          <a:prstGeom prst="rect">
            <a:avLst/>
          </a:prstGeom>
        </p:spPr>
        <p:txBody>
          <a:bodyPr vert="horz" wrap="square"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0"/>
            <a:endParaRPr lang="en-US"/>
          </a:p>
        </p:txBody>
      </p:sp>
      <p:sp>
        <p:nvSpPr>
          <p:cNvPr id="9" name="TextBox 8"/>
          <p:cNvSpPr txBox="1"/>
          <p:nvPr/>
        </p:nvSpPr>
        <p:spPr bwMode="gray">
          <a:xfrm>
            <a:off x="11523553" y="6525737"/>
            <a:ext cx="288936" cy="215444"/>
          </a:xfrm>
          <a:prstGeom prst="rect">
            <a:avLst/>
          </a:prstGeom>
          <a:noFill/>
        </p:spPr>
        <p:txBody>
          <a:bodyPr wrap="none" rtlCol="0">
            <a:spAutoFit/>
          </a:bodyPr>
          <a:lstStyle/>
          <a:p>
            <a:pPr marL="0" algn="l" defTabSz="914400" rtl="0" eaLnBrk="1" latinLnBrk="0" hangingPunct="1"/>
            <a:fld id="{0A607DED-8B1E-49A6-A07A-F6DE68304C82}" type="slidenum">
              <a:rPr lang="en-US" sz="800" kern="1200" smtClean="0">
                <a:solidFill>
                  <a:schemeClr val="bg1">
                    <a:lumMod val="75000"/>
                  </a:schemeClr>
                </a:solidFill>
                <a:latin typeface="Qualcomm Office Regular" pitchFamily="34" charset="0"/>
                <a:ea typeface="+mn-ea"/>
                <a:cs typeface="Arial" pitchFamily="34" charset="0"/>
              </a:rPr>
              <a:pPr marL="0" algn="l" defTabSz="914400" rtl="0" eaLnBrk="1" latinLnBrk="0" hangingPunct="1"/>
              <a:t>‹#›</a:t>
            </a:fld>
            <a:endParaRPr lang="en-US" sz="800" kern="1200">
              <a:solidFill>
                <a:schemeClr val="bg1">
                  <a:lumMod val="75000"/>
                </a:schemeClr>
              </a:solidFill>
              <a:latin typeface="Qualcomm Office Regular" pitchFamily="34" charset="0"/>
              <a:ea typeface="+mn-ea"/>
              <a:cs typeface="Arial" pitchFamily="34" charset="0"/>
            </a:endParaRPr>
          </a:p>
        </p:txBody>
      </p:sp>
    </p:spTree>
    <p:extLst>
      <p:ext uri="{BB962C8B-B14F-4D97-AF65-F5344CB8AC3E}">
        <p14:creationId xmlns:p14="http://schemas.microsoft.com/office/powerpoint/2010/main" val="1184873264"/>
      </p:ext>
    </p:extLst>
  </p:cSld>
  <p:clrMap bg1="lt1" tx1="dk1" bg2="lt2" tx2="dk2" accent1="accent1" accent2="accent2" accent3="accent3" accent4="accent4" accent5="accent5" accent6="accent6" hlink="hlink" folHlink="folHlink"/>
  <p:sldLayoutIdLst>
    <p:sldLayoutId id="2147484160" r:id="rId1"/>
  </p:sldLayoutIdLst>
  <p:hf sldNum="0" hdr="0" dt="0"/>
  <p:txStyles>
    <p:titleStyle>
      <a:lvl1pPr algn="l" defTabSz="9144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342900" indent="-342900" algn="l" defTabSz="914400" rtl="0" eaLnBrk="1" latinLnBrk="0" hangingPunct="1">
        <a:lnSpc>
          <a:spcPct val="95000"/>
        </a:lnSpc>
        <a:spcBef>
          <a:spcPct val="20000"/>
        </a:spcBef>
        <a:buFontTx/>
        <a:buBlip>
          <a:blip r:embed="rId3"/>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742950" indent="-342900" algn="l" defTabSz="914400" rtl="0" eaLnBrk="1" latinLnBrk="0" hangingPunct="1">
        <a:lnSpc>
          <a:spcPct val="95000"/>
        </a:lnSpc>
        <a:spcBef>
          <a:spcPct val="20000"/>
        </a:spcBef>
        <a:buClr>
          <a:schemeClr val="accent5"/>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1028700" indent="-342900" algn="l" defTabSz="914400" rtl="0" eaLnBrk="1" latinLnBrk="0" hangingPunct="1">
        <a:lnSpc>
          <a:spcPct val="95000"/>
        </a:lnSpc>
        <a:spcBef>
          <a:spcPct val="20000"/>
        </a:spcBef>
        <a:buClr>
          <a:schemeClr val="accent5"/>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1314450" indent="-342900" algn="l" defTabSz="914400" rtl="0" eaLnBrk="1" latinLnBrk="0" hangingPunct="1">
        <a:lnSpc>
          <a:spcPct val="95000"/>
        </a:lnSpc>
        <a:spcBef>
          <a:spcPct val="20000"/>
        </a:spcBef>
        <a:buClr>
          <a:schemeClr val="accent5"/>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600200" indent="-342900" algn="l" defTabSz="914400" rtl="0" eaLnBrk="1" latinLnBrk="0" hangingPunct="1">
        <a:lnSpc>
          <a:spcPct val="95000"/>
        </a:lnSpc>
        <a:spcBef>
          <a:spcPct val="20000"/>
        </a:spcBef>
        <a:buClr>
          <a:schemeClr val="accent5"/>
        </a:buClr>
        <a:buFont typeface="Calibre Regular" pitchFamily="34" charset="0"/>
        <a:buChar char="−"/>
        <a:defRPr lang="en-US" sz="1400" kern="1200" baseline="0" dirty="0" smtClean="0">
          <a:solidFill>
            <a:prstClr val="black">
              <a:lumMod val="75000"/>
              <a:lumOff val="25000"/>
            </a:prstClr>
          </a:solidFill>
          <a:latin typeface="Qualcomm Regular"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RAN/WG4_Radio/TSGR4_97_e/Docs/R4-2016155.zip" TargetMode="External"/><Relationship Id="rId2" Type="http://schemas.openxmlformats.org/officeDocument/2006/relationships/hyperlink" Target="https://www.3gpp.org/ftp/TSG_RAN/WG4_Radio/TSGR4_97_e/Docs/R4-2016191.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RAN/WG4_Radio/TSGR4_97_e/Docs/R4-2016191.zip" TargetMode="External"/><Relationship Id="rId2" Type="http://schemas.openxmlformats.org/officeDocument/2006/relationships/hyperlink" Target="https://www.3gpp.org/ftp/TSG_RAN/WG4_Radio/TSGR4_97_e/Docs/R4-2016155.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RAN/WG4_Radio/TSGR4_97_e/Docs/R4-2016191.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84845F-75C2-415A-8317-9BE337A0A649}"/>
              </a:ext>
            </a:extLst>
          </p:cNvPr>
          <p:cNvSpPr>
            <a:spLocks noGrp="1"/>
          </p:cNvSpPr>
          <p:nvPr>
            <p:ph type="ctrTitle"/>
          </p:nvPr>
        </p:nvSpPr>
        <p:spPr bwMode="gray">
          <a:xfrm>
            <a:off x="1524000" y="2695127"/>
            <a:ext cx="9144000" cy="814838"/>
          </a:xfrm>
        </p:spPr>
        <p:txBody>
          <a:bodyPr/>
          <a:lstStyle/>
          <a:p>
            <a:r>
              <a:rPr lang="en-US" dirty="0">
                <a:solidFill>
                  <a:schemeClr val="tx1"/>
                </a:solidFill>
              </a:rPr>
              <a:t>WF on BS MU/TT for n262</a:t>
            </a:r>
          </a:p>
        </p:txBody>
      </p:sp>
      <p:sp>
        <p:nvSpPr>
          <p:cNvPr id="2" name="Subtitle 1">
            <a:extLst>
              <a:ext uri="{FF2B5EF4-FFF2-40B4-BE49-F238E27FC236}">
                <a16:creationId xmlns:a16="http://schemas.microsoft.com/office/drawing/2014/main" id="{E2CF8768-A98B-456C-8C64-330A195833AA}"/>
              </a:ext>
            </a:extLst>
          </p:cNvPr>
          <p:cNvSpPr>
            <a:spLocks noGrp="1"/>
          </p:cNvSpPr>
          <p:nvPr>
            <p:ph type="subTitle" idx="1"/>
          </p:nvPr>
        </p:nvSpPr>
        <p:spPr>
          <a:xfrm>
            <a:off x="1524000" y="3602038"/>
            <a:ext cx="9144000" cy="443198"/>
          </a:xfrm>
        </p:spPr>
        <p:txBody>
          <a:bodyPr/>
          <a:lstStyle/>
          <a:p>
            <a:r>
              <a:rPr lang="en-US" dirty="0">
                <a:solidFill>
                  <a:schemeClr val="tx1"/>
                </a:solidFill>
              </a:rPr>
              <a:t>Nokia, Nokia Shanghai Bell, …</a:t>
            </a:r>
          </a:p>
        </p:txBody>
      </p:sp>
      <p:sp>
        <p:nvSpPr>
          <p:cNvPr id="16" name="Rectangle 15">
            <a:extLst>
              <a:ext uri="{FF2B5EF4-FFF2-40B4-BE49-F238E27FC236}">
                <a16:creationId xmlns:a16="http://schemas.microsoft.com/office/drawing/2014/main" id="{0C1A64E3-D449-4349-9B96-E6BD9BCCE5FD}"/>
              </a:ext>
            </a:extLst>
          </p:cNvPr>
          <p:cNvSpPr/>
          <p:nvPr/>
        </p:nvSpPr>
        <p:spPr>
          <a:xfrm>
            <a:off x="106314" y="218702"/>
            <a:ext cx="6096000" cy="646331"/>
          </a:xfrm>
          <a:prstGeom prst="rect">
            <a:avLst/>
          </a:prstGeom>
        </p:spPr>
        <p:txBody>
          <a:bodyPr>
            <a:spAutoFit/>
          </a:bodyPr>
          <a:lstStyle/>
          <a:p>
            <a:r>
              <a:rPr lang="en-US" b="1" dirty="0"/>
              <a:t>3GPP TSG-WG RAN4 Meeting #97-e</a:t>
            </a:r>
            <a:r>
              <a:rPr lang="en-US" b="1" i="1" dirty="0"/>
              <a:t>	</a:t>
            </a:r>
            <a:endParaRPr lang="en-US" dirty="0"/>
          </a:p>
          <a:p>
            <a:r>
              <a:rPr lang="en-US" b="1" dirty="0"/>
              <a:t>Electronic meeting, 2nd – 13th November, 2020</a:t>
            </a:r>
            <a:endParaRPr lang="en-US" dirty="0"/>
          </a:p>
        </p:txBody>
      </p:sp>
      <p:sp>
        <p:nvSpPr>
          <p:cNvPr id="17" name="Text Placeholder 43">
            <a:extLst>
              <a:ext uri="{FF2B5EF4-FFF2-40B4-BE49-F238E27FC236}">
                <a16:creationId xmlns:a16="http://schemas.microsoft.com/office/drawing/2014/main" id="{96DC13A2-6136-4398-95FF-18D0BCCC5457}"/>
              </a:ext>
            </a:extLst>
          </p:cNvPr>
          <p:cNvSpPr txBox="1">
            <a:spLocks/>
          </p:cNvSpPr>
          <p:nvPr/>
        </p:nvSpPr>
        <p:spPr bwMode="gray">
          <a:xfrm>
            <a:off x="9577777" y="276596"/>
            <a:ext cx="1888737" cy="265271"/>
          </a:xfrm>
          <a:prstGeom prst="rect">
            <a:avLst/>
          </a:prstGeom>
        </p:spPr>
        <p:txBody>
          <a:bodyPr vert="horz" lIns="0" tIns="0" rIns="0" bIns="0" rtlCol="0">
            <a:noAutofit/>
          </a:bodyPr>
          <a:lstStyle>
            <a:lvl1pPr marL="0" indent="0" algn="l" defTabSz="914400" rtl="0" eaLnBrk="1" latinLnBrk="0" hangingPunct="1">
              <a:lnSpc>
                <a:spcPct val="98000"/>
              </a:lnSpc>
              <a:spcBef>
                <a:spcPts val="0"/>
              </a:spcBef>
              <a:buClr>
                <a:srgbClr val="3253DC"/>
              </a:buClr>
              <a:buFont typeface="Arial" panose="020B0604020202020204" pitchFamily="34" charset="0"/>
              <a:buNone/>
              <a:defRPr kumimoji="1" sz="1600" kern="1200" baseline="0">
                <a:solidFill>
                  <a:schemeClr val="bg1"/>
                </a:solidFill>
                <a:latin typeface="+mn-lt"/>
                <a:ea typeface="+mn-ea"/>
                <a:cs typeface="+mn-cs"/>
              </a:defRPr>
            </a:lvl1pPr>
            <a:lvl2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kumimoji="1" sz="1600" kern="1200" baseline="0">
                <a:solidFill>
                  <a:schemeClr val="bg1"/>
                </a:solidFill>
                <a:latin typeface="+mn-lt"/>
                <a:ea typeface="+mn-ea"/>
                <a:cs typeface="+mn-cs"/>
              </a:defRPr>
            </a:lvl2pPr>
            <a:lvl3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kumimoji="1" lang="en-US" sz="1600" kern="1200">
                <a:solidFill>
                  <a:schemeClr val="bg1"/>
                </a:solidFill>
                <a:latin typeface="+mn-lt"/>
                <a:ea typeface="+mn-ea"/>
                <a:cs typeface="+mn-cs"/>
              </a:defRPr>
            </a:lvl3pPr>
            <a:lvl4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kumimoji="1" sz="1600" kern="1200">
                <a:solidFill>
                  <a:schemeClr val="bg1"/>
                </a:solidFill>
                <a:latin typeface="+mn-lt"/>
                <a:ea typeface="+mn-ea"/>
                <a:cs typeface="+mn-cs"/>
              </a:defRPr>
            </a:lvl4pPr>
            <a:lvl5pPr marL="0" indent="0" algn="l" defTabSz="914400" rtl="0" eaLnBrk="1" latinLnBrk="0" hangingPunct="1">
              <a:lnSpc>
                <a:spcPct val="98000"/>
              </a:lnSpc>
              <a:spcBef>
                <a:spcPts val="0"/>
              </a:spcBef>
              <a:buClr>
                <a:srgbClr val="595959"/>
              </a:buClr>
              <a:buFont typeface="Microsoft Sans Serif" panose="020B0604020202020204" pitchFamily="34" charset="0"/>
              <a:buNone/>
              <a:tabLst/>
              <a:defRPr kumimoji="1" sz="1600" kern="1200" baseline="0">
                <a:solidFill>
                  <a:schemeClr val="bg1"/>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kumimoji="1"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kumimoji="1"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kumimoji="1"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kumimoji="1" sz="6800" kern="1200" baseline="0">
                <a:solidFill>
                  <a:schemeClr val="tx1">
                    <a:lumMod val="85000"/>
                    <a:lumOff val="15000"/>
                  </a:schemeClr>
                </a:solidFill>
                <a:latin typeface="+mn-lt"/>
                <a:ea typeface="+mn-ea"/>
                <a:cs typeface="+mn-cs"/>
              </a:defRPr>
            </a:lvl9pPr>
          </a:lstStyle>
          <a:p>
            <a:pPr algn="r"/>
            <a:r>
              <a:rPr lang="de-DE" sz="1800" b="1" dirty="0">
                <a:solidFill>
                  <a:schemeClr val="tx1"/>
                </a:solidFill>
              </a:rPr>
              <a:t>R4-2016881</a:t>
            </a:r>
          </a:p>
        </p:txBody>
      </p:sp>
    </p:spTree>
    <p:extLst>
      <p:ext uri="{BB962C8B-B14F-4D97-AF65-F5344CB8AC3E}">
        <p14:creationId xmlns:p14="http://schemas.microsoft.com/office/powerpoint/2010/main" val="381070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C1A227-D865-4A8F-AA97-98FF61B0766A}"/>
              </a:ext>
            </a:extLst>
          </p:cNvPr>
          <p:cNvSpPr>
            <a:spLocks noGrp="1"/>
          </p:cNvSpPr>
          <p:nvPr>
            <p:ph idx="1"/>
          </p:nvPr>
        </p:nvSpPr>
        <p:spPr/>
        <p:txBody>
          <a:bodyPr vert="horz" lIns="0" tIns="0" rIns="0" bIns="0" rtlCol="0" anchor="t">
            <a:normAutofit/>
          </a:bodyPr>
          <a:lstStyle/>
          <a:p>
            <a:pPr marL="173355" indent="-173355"/>
            <a:r>
              <a:rPr lang="en-US" altLang="ja-JP" dirty="0"/>
              <a:t>During RAN4#97-e, the following documents on n262 BS MU/TT have been submitted:</a:t>
            </a:r>
          </a:p>
          <a:p>
            <a:pPr marL="173355" indent="-173355"/>
            <a:endParaRPr lang="en-US" altLang="ja-JP" dirty="0"/>
          </a:p>
          <a:p>
            <a:pPr lvl="1"/>
            <a:r>
              <a:rPr lang="en-US" dirty="0">
                <a:hlinkClick r:id="rId2">
                  <a:extLst>
                    <a:ext uri="{A12FA001-AC4F-418D-AE19-62706E023703}">
                      <ahyp:hlinkClr xmlns:ahyp="http://schemas.microsoft.com/office/drawing/2018/hyperlinkcolor" val="tx"/>
                    </a:ext>
                  </a:extLst>
                </a:hlinkClick>
              </a:rPr>
              <a:t>R4-2016191</a:t>
            </a:r>
            <a:r>
              <a:rPr lang="en-US" dirty="0"/>
              <a:t>; TP to TR 38.847: BS RF requirements; Nokia, Nokia Shanghai Bell </a:t>
            </a:r>
          </a:p>
          <a:p>
            <a:pPr lvl="1"/>
            <a:r>
              <a:rPr lang="en-US" dirty="0">
                <a:hlinkClick r:id="rId3">
                  <a:extLst>
                    <a:ext uri="{A12FA001-AC4F-418D-AE19-62706E023703}">
                      <ahyp:hlinkClr xmlns:ahyp="http://schemas.microsoft.com/office/drawing/2018/hyperlinkcolor" val="tx"/>
                    </a:ext>
                  </a:extLst>
                </a:hlinkClick>
              </a:rPr>
              <a:t>R4-2016155</a:t>
            </a:r>
            <a:r>
              <a:rPr lang="en-US" dirty="0"/>
              <a:t>; 47GHz band TT for NR BS RF requirement; Keysight Technologies UK Ltd</a:t>
            </a:r>
          </a:p>
          <a:p>
            <a:pPr lvl="1"/>
            <a:r>
              <a:rPr lang="en-US" altLang="ja-JP" dirty="0">
                <a:solidFill>
                  <a:srgbClr val="FF0000"/>
                </a:solidFill>
              </a:rPr>
              <a:t>R4-2016971; Email discussion summary for [97e][130] NR_47GHz_Band</a:t>
            </a:r>
            <a:endParaRPr lang="ja-JP" altLang="en-US" dirty="0">
              <a:solidFill>
                <a:srgbClr val="FF0000"/>
              </a:solidFill>
            </a:endParaRPr>
          </a:p>
        </p:txBody>
      </p:sp>
      <p:sp>
        <p:nvSpPr>
          <p:cNvPr id="3" name="Title 2">
            <a:extLst>
              <a:ext uri="{FF2B5EF4-FFF2-40B4-BE49-F238E27FC236}">
                <a16:creationId xmlns:a16="http://schemas.microsoft.com/office/drawing/2014/main" id="{6700D884-D567-4C3A-8B4C-79C2C3F6771C}"/>
              </a:ext>
            </a:extLst>
          </p:cNvPr>
          <p:cNvSpPr>
            <a:spLocks noGrp="1"/>
          </p:cNvSpPr>
          <p:nvPr>
            <p:ph type="title"/>
          </p:nvPr>
        </p:nvSpPr>
        <p:spPr>
          <a:xfrm>
            <a:off x="283538" y="725909"/>
            <a:ext cx="11432977" cy="529247"/>
          </a:xfrm>
        </p:spPr>
        <p:txBody>
          <a:bodyPr/>
          <a:lstStyle/>
          <a:p>
            <a:r>
              <a:rPr lang="en-US" altLang="ja-JP" dirty="0"/>
              <a:t>Background</a:t>
            </a:r>
            <a:endParaRPr kumimoji="1" lang="ja-JP" altLang="en-US" dirty="0"/>
          </a:p>
        </p:txBody>
      </p:sp>
    </p:spTree>
    <p:extLst>
      <p:ext uri="{BB962C8B-B14F-4D97-AF65-F5344CB8AC3E}">
        <p14:creationId xmlns:p14="http://schemas.microsoft.com/office/powerpoint/2010/main" val="264375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C1A227-D865-4A8F-AA97-98FF61B0766A}"/>
              </a:ext>
            </a:extLst>
          </p:cNvPr>
          <p:cNvSpPr>
            <a:spLocks noGrp="1"/>
          </p:cNvSpPr>
          <p:nvPr>
            <p:ph idx="1"/>
          </p:nvPr>
        </p:nvSpPr>
        <p:spPr/>
        <p:txBody>
          <a:bodyPr vert="horz" lIns="0" tIns="0" rIns="0" bIns="0" rtlCol="0" anchor="t">
            <a:normAutofit/>
          </a:bodyPr>
          <a:lstStyle/>
          <a:p>
            <a:pPr marL="173355" indent="-173355"/>
            <a:r>
              <a:rPr lang="en-US" altLang="ja-JP" dirty="0"/>
              <a:t>During the first round of RAN4#97-e, estimated MU for 47.2-48.2GHz range was discussed as summarized in the table below</a:t>
            </a:r>
          </a:p>
          <a:p>
            <a:pPr marL="173355" indent="-173355"/>
            <a:r>
              <a:rPr lang="en-US" altLang="ja-JP" dirty="0"/>
              <a:t>It is proposed to agree on </a:t>
            </a:r>
            <a:r>
              <a:rPr lang="en-US" altLang="ja-JP" dirty="0">
                <a:solidFill>
                  <a:srgbClr val="FF0000"/>
                </a:solidFill>
              </a:rPr>
              <a:t>Estimated</a:t>
            </a:r>
            <a:r>
              <a:rPr lang="en-US" altLang="ja-JP" dirty="0"/>
              <a:t> MU values in the last column, numbers in [] need to be confirmed during RAN4#98-e.</a:t>
            </a:r>
          </a:p>
          <a:p>
            <a:pPr marL="173355" indent="-173355"/>
            <a:endParaRPr lang="en-US" altLang="ja-JP" dirty="0"/>
          </a:p>
        </p:txBody>
      </p:sp>
      <p:sp>
        <p:nvSpPr>
          <p:cNvPr id="3" name="Title 2">
            <a:extLst>
              <a:ext uri="{FF2B5EF4-FFF2-40B4-BE49-F238E27FC236}">
                <a16:creationId xmlns:a16="http://schemas.microsoft.com/office/drawing/2014/main" id="{6700D884-D567-4C3A-8B4C-79C2C3F6771C}"/>
              </a:ext>
            </a:extLst>
          </p:cNvPr>
          <p:cNvSpPr>
            <a:spLocks noGrp="1"/>
          </p:cNvSpPr>
          <p:nvPr>
            <p:ph type="title"/>
          </p:nvPr>
        </p:nvSpPr>
        <p:spPr>
          <a:xfrm>
            <a:off x="283538" y="725909"/>
            <a:ext cx="11432977" cy="529247"/>
          </a:xfrm>
        </p:spPr>
        <p:txBody>
          <a:bodyPr/>
          <a:lstStyle/>
          <a:p>
            <a:r>
              <a:rPr lang="en-US" altLang="ja-JP" dirty="0"/>
              <a:t>WF on Tx MU</a:t>
            </a:r>
            <a:endParaRPr kumimoji="1" lang="ja-JP" altLang="en-US" dirty="0"/>
          </a:p>
        </p:txBody>
      </p:sp>
      <p:graphicFrame>
        <p:nvGraphicFramePr>
          <p:cNvPr id="5" name="Table 4">
            <a:extLst>
              <a:ext uri="{FF2B5EF4-FFF2-40B4-BE49-F238E27FC236}">
                <a16:creationId xmlns:a16="http://schemas.microsoft.com/office/drawing/2014/main" id="{970416E7-A1BE-4BA0-859F-EBE98F0EB193}"/>
              </a:ext>
            </a:extLst>
          </p:cNvPr>
          <p:cNvGraphicFramePr>
            <a:graphicFrameLocks noGrp="1"/>
          </p:cNvGraphicFramePr>
          <p:nvPr>
            <p:extLst>
              <p:ext uri="{D42A27DB-BD31-4B8C-83A1-F6EECF244321}">
                <p14:modId xmlns:p14="http://schemas.microsoft.com/office/powerpoint/2010/main" val="2683595277"/>
              </p:ext>
            </p:extLst>
          </p:nvPr>
        </p:nvGraphicFramePr>
        <p:xfrm>
          <a:off x="2196548" y="3289852"/>
          <a:ext cx="7972688" cy="2778434"/>
        </p:xfrm>
        <a:graphic>
          <a:graphicData uri="http://schemas.openxmlformats.org/drawingml/2006/table">
            <a:tbl>
              <a:tblPr firstRow="1" firstCol="1" bandRow="1"/>
              <a:tblGrid>
                <a:gridCol w="996586">
                  <a:extLst>
                    <a:ext uri="{9D8B030D-6E8A-4147-A177-3AD203B41FA5}">
                      <a16:colId xmlns:a16="http://schemas.microsoft.com/office/drawing/2014/main" val="3431682641"/>
                    </a:ext>
                  </a:extLst>
                </a:gridCol>
                <a:gridCol w="996586">
                  <a:extLst>
                    <a:ext uri="{9D8B030D-6E8A-4147-A177-3AD203B41FA5}">
                      <a16:colId xmlns:a16="http://schemas.microsoft.com/office/drawing/2014/main" val="305755289"/>
                    </a:ext>
                  </a:extLst>
                </a:gridCol>
                <a:gridCol w="996586">
                  <a:extLst>
                    <a:ext uri="{9D8B030D-6E8A-4147-A177-3AD203B41FA5}">
                      <a16:colId xmlns:a16="http://schemas.microsoft.com/office/drawing/2014/main" val="432510559"/>
                    </a:ext>
                  </a:extLst>
                </a:gridCol>
                <a:gridCol w="996586">
                  <a:extLst>
                    <a:ext uri="{9D8B030D-6E8A-4147-A177-3AD203B41FA5}">
                      <a16:colId xmlns:a16="http://schemas.microsoft.com/office/drawing/2014/main" val="449242841"/>
                    </a:ext>
                  </a:extLst>
                </a:gridCol>
                <a:gridCol w="996586">
                  <a:extLst>
                    <a:ext uri="{9D8B030D-6E8A-4147-A177-3AD203B41FA5}">
                      <a16:colId xmlns:a16="http://schemas.microsoft.com/office/drawing/2014/main" val="3602264743"/>
                    </a:ext>
                  </a:extLst>
                </a:gridCol>
                <a:gridCol w="996586">
                  <a:extLst>
                    <a:ext uri="{9D8B030D-6E8A-4147-A177-3AD203B41FA5}">
                      <a16:colId xmlns:a16="http://schemas.microsoft.com/office/drawing/2014/main" val="1030797661"/>
                    </a:ext>
                  </a:extLst>
                </a:gridCol>
                <a:gridCol w="996586">
                  <a:extLst>
                    <a:ext uri="{9D8B030D-6E8A-4147-A177-3AD203B41FA5}">
                      <a16:colId xmlns:a16="http://schemas.microsoft.com/office/drawing/2014/main" val="1260919383"/>
                    </a:ext>
                  </a:extLst>
                </a:gridCol>
                <a:gridCol w="996586">
                  <a:extLst>
                    <a:ext uri="{9D8B030D-6E8A-4147-A177-3AD203B41FA5}">
                      <a16:colId xmlns:a16="http://schemas.microsoft.com/office/drawing/2014/main" val="2590254706"/>
                    </a:ext>
                  </a:extLst>
                </a:gridCol>
              </a:tblGrid>
              <a:tr h="1208257">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Tx test</a:t>
                      </a:r>
                      <a:endParaRPr lang="en-US" sz="10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TS 38.141-2</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24.25 ~ 29.5GHz</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TS 38.141-2</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37 ~ 43.5GHz</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Estimated MU</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47.2~48.2GHz</a:t>
                      </a:r>
                      <a:endParaRPr lang="en-US" sz="1000" dirty="0">
                        <a:effectLst/>
                        <a:latin typeface="Times New Roman" panose="02020603050405020304" pitchFamily="18" charset="0"/>
                        <a:ea typeface="SimSun" panose="02010600030101010101" pitchFamily="2" charset="-122"/>
                      </a:endParaRPr>
                    </a:p>
                    <a:p>
                      <a:pPr algn="ctr" fontAlgn="base" hangingPunct="0">
                        <a:spcBef>
                          <a:spcPts val="600"/>
                        </a:spcBef>
                        <a:spcAft>
                          <a:spcPts val="0"/>
                        </a:spcAft>
                      </a:pPr>
                      <a:r>
                        <a:rPr lang="en-GB" sz="1100" dirty="0">
                          <a:solidFill>
                            <a:srgbClr val="000000"/>
                          </a:solidFill>
                          <a:effectLst/>
                          <a:latin typeface="Calibri" panose="020F0502020204030204" pitchFamily="34" charset="0"/>
                          <a:ea typeface="Times New Roman" panose="02020603050405020304" pitchFamily="18" charset="0"/>
                        </a:rPr>
                        <a:t>Keysight</a:t>
                      </a:r>
                      <a:endParaRPr lang="en-US" sz="1000" dirty="0">
                        <a:effectLst/>
                        <a:latin typeface="Times New Roman" panose="02020603050405020304" pitchFamily="18" charset="0"/>
                        <a:ea typeface="SimSun" panose="02010600030101010101" pitchFamily="2" charset="-122"/>
                      </a:endParaRPr>
                    </a:p>
                    <a:p>
                      <a:pPr algn="ctr" fontAlgn="base" hangingPunct="0">
                        <a:spcBef>
                          <a:spcPts val="600"/>
                        </a:spcBef>
                        <a:spcAft>
                          <a:spcPts val="0"/>
                        </a:spcAft>
                      </a:pPr>
                      <a:r>
                        <a:rPr lang="en-US" sz="800" b="1" u="sng" dirty="0">
                          <a:solidFill>
                            <a:srgbClr val="0000FF"/>
                          </a:solidFill>
                          <a:effectLst/>
                          <a:latin typeface="Arial" panose="020B0604020202020204" pitchFamily="34" charset="0"/>
                          <a:ea typeface="Times New Roman" panose="02020603050405020304" pitchFamily="18" charset="0"/>
                          <a:hlinkClick r:id="rId2"/>
                        </a:rPr>
                        <a:t>R4-2016155</a:t>
                      </a:r>
                      <a:endParaRPr lang="en-US" sz="1000" dirty="0">
                        <a:effectLst/>
                        <a:latin typeface="Times New Roman" panose="02020603050405020304" pitchFamily="18" charset="0"/>
                        <a:ea typeface="SimSun" panose="02010600030101010101" pitchFamily="2" charset="-122"/>
                      </a:endParaRPr>
                    </a:p>
                    <a:p>
                      <a:pPr algn="ctr" fontAlgn="base" hangingPunct="0">
                        <a:spcBef>
                          <a:spcPts val="600"/>
                        </a:spcBef>
                        <a:spcAft>
                          <a:spcPts val="0"/>
                        </a:spcAft>
                      </a:pPr>
                      <a:r>
                        <a:rPr lang="en-US" sz="1000" dirty="0">
                          <a:effectLst/>
                          <a:latin typeface="Times New Roman" panose="02020603050405020304" pitchFamily="18" charset="0"/>
                          <a:ea typeface="Yu Mincho" panose="02020400000000000000" pitchFamily="18" charset="-128"/>
                        </a:rPr>
                        <a:t> </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Estimated MU</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47.2~48.2GHz</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Nokia</a:t>
                      </a:r>
                      <a:endParaRPr lang="en-US" sz="1000" dirty="0">
                        <a:effectLst/>
                        <a:latin typeface="Times New Roman" panose="02020603050405020304" pitchFamily="18" charset="0"/>
                        <a:ea typeface="SimSun" panose="02010600030101010101" pitchFamily="2" charset="-122"/>
                      </a:endParaRPr>
                    </a:p>
                    <a:p>
                      <a:pPr algn="ctr" fontAlgn="base" hangingPunct="0">
                        <a:spcBef>
                          <a:spcPts val="600"/>
                        </a:spcBef>
                        <a:spcAft>
                          <a:spcPts val="0"/>
                        </a:spcAft>
                      </a:pPr>
                      <a:r>
                        <a:rPr lang="en-US" sz="800" b="1" u="sng" dirty="0">
                          <a:solidFill>
                            <a:srgbClr val="0000FF"/>
                          </a:solidFill>
                          <a:effectLst/>
                          <a:latin typeface="Arial" panose="020B0604020202020204" pitchFamily="34" charset="0"/>
                          <a:ea typeface="Times New Roman" panose="02020603050405020304" pitchFamily="18" charset="0"/>
                          <a:hlinkClick r:id="rId3"/>
                        </a:rPr>
                        <a:t>R4-2016191</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Bef>
                          <a:spcPts val="600"/>
                        </a:spcBef>
                        <a:spcAft>
                          <a:spcPts val="0"/>
                        </a:spcAft>
                      </a:pPr>
                      <a:r>
                        <a:rPr lang="en-US" sz="1000" dirty="0">
                          <a:effectLst/>
                          <a:latin typeface="Times New Roman" panose="02020603050405020304" pitchFamily="18" charset="0"/>
                          <a:ea typeface="SimSun" panose="02010600030101010101" pitchFamily="2" charset="-122"/>
                        </a:rPr>
                        <a:t>Ericsson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Bef>
                          <a:spcPts val="600"/>
                        </a:spcBef>
                        <a:spcAft>
                          <a:spcPts val="0"/>
                        </a:spcAft>
                      </a:pPr>
                      <a:r>
                        <a:rPr lang="en-US" sz="1000" dirty="0">
                          <a:effectLst/>
                          <a:latin typeface="Times New Roman" panose="02020603050405020304" pitchFamily="18" charset="0"/>
                          <a:ea typeface="SimSun" panose="02010600030101010101" pitchFamily="2" charset="-122"/>
                        </a:rPr>
                        <a:t>Huawei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Bef>
                          <a:spcPts val="600"/>
                        </a:spcBef>
                        <a:spcAft>
                          <a:spcPts val="0"/>
                        </a:spcAft>
                      </a:pPr>
                      <a:r>
                        <a:rPr lang="en-US" sz="1000" dirty="0">
                          <a:effectLst/>
                          <a:latin typeface="Times New Roman" panose="02020603050405020304" pitchFamily="18" charset="0"/>
                          <a:ea typeface="SimSun" panose="02010600030101010101" pitchFamily="2" charset="-122"/>
                        </a:rPr>
                        <a:t>Proposed MU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269710"/>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EIRP</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1.7</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2.2</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2.2</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base" latinLnBrk="0" hangingPunct="0">
                        <a:lnSpc>
                          <a:spcPct val="100000"/>
                        </a:lnSpc>
                        <a:spcBef>
                          <a:spcPts val="0"/>
                        </a:spcBef>
                        <a:spcAft>
                          <a:spcPts val="0"/>
                        </a:spcAft>
                        <a:buClrTx/>
                        <a:buSzTx/>
                        <a:buFontTx/>
                        <a:buNone/>
                        <a:tabLst/>
                        <a:defRPr/>
                      </a:pPr>
                      <a:r>
                        <a:rPr lang="en-GB" sz="1000" dirty="0">
                          <a:solidFill>
                            <a:srgbClr val="000000"/>
                          </a:solidFill>
                          <a:effectLst/>
                          <a:latin typeface="Calibri" panose="020F0502020204030204" pitchFamily="34" charset="0"/>
                          <a:ea typeface="Times New Roman" panose="02020603050405020304" pitchFamily="18" charset="0"/>
                        </a:rPr>
                        <a:t>2.2</a:t>
                      </a:r>
                      <a:endParaRPr lang="en-US" sz="8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000" dirty="0">
                          <a:solidFill>
                            <a:srgbClr val="000000"/>
                          </a:solidFill>
                          <a:effectLst/>
                          <a:latin typeface="Calibri" panose="020F0502020204030204" pitchFamily="34" charset="0"/>
                          <a:ea typeface="Times New Roman" panose="02020603050405020304" pitchFamily="18" charset="0"/>
                        </a:rPr>
                        <a:t>2.2</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044701"/>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EIRP extreme</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3.1</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3.3</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3.5</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3.5</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55317"/>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Output Power</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2.1</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2.4</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2.6</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2.6</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1271923"/>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Tx Off power</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2.9</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3.3</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3.6</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3.5</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[3.5-3.6]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3470133"/>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Relative ACLR</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2.3</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2.6</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2.8</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2.8</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630899"/>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Absolute ACLR</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2.7</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2.7</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2.9</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2.7</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[2.7-2.9]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2363387"/>
                  </a:ext>
                </a:extLst>
              </a:tr>
              <a:tr h="224311">
                <a:tc>
                  <a:txBody>
                    <a:bodyPr/>
                    <a:lstStyle/>
                    <a:p>
                      <a:pP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OBUE (close)</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2.7</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2.7</a:t>
                      </a:r>
                      <a:endParaRPr lang="en-US" sz="100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a:solidFill>
                            <a:srgbClr val="000000"/>
                          </a:solidFill>
                          <a:effectLst/>
                          <a:latin typeface="Calibri" panose="020F0502020204030204" pitchFamily="34" charset="0"/>
                          <a:ea typeface="Times New Roman" panose="02020603050405020304" pitchFamily="18" charset="0"/>
                        </a:rPr>
                        <a:t>2.9</a:t>
                      </a:r>
                      <a:endParaRPr lang="en-US" sz="1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2.7</a:t>
                      </a:r>
                      <a:endParaRPr lang="en-US" sz="1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US" sz="1000" dirty="0">
                          <a:effectLst/>
                          <a:latin typeface="Times New Roman" panose="02020603050405020304" pitchFamily="18" charset="0"/>
                          <a:ea typeface="SimSun" panose="02010600030101010101" pitchFamily="2" charset="-122"/>
                        </a:rPr>
                        <a:t>[2.7-2.9]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797384"/>
                  </a:ext>
                </a:extLst>
              </a:tr>
            </a:tbl>
          </a:graphicData>
        </a:graphic>
      </p:graphicFrame>
    </p:spTree>
    <p:extLst>
      <p:ext uri="{BB962C8B-B14F-4D97-AF65-F5344CB8AC3E}">
        <p14:creationId xmlns:p14="http://schemas.microsoft.com/office/powerpoint/2010/main" val="427372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C1A227-D865-4A8F-AA97-98FF61B0766A}"/>
              </a:ext>
            </a:extLst>
          </p:cNvPr>
          <p:cNvSpPr>
            <a:spLocks noGrp="1"/>
          </p:cNvSpPr>
          <p:nvPr>
            <p:ph idx="1"/>
          </p:nvPr>
        </p:nvSpPr>
        <p:spPr/>
        <p:txBody>
          <a:bodyPr vert="horz" lIns="0" tIns="0" rIns="0" bIns="0" rtlCol="0" anchor="t">
            <a:normAutofit/>
          </a:bodyPr>
          <a:lstStyle/>
          <a:p>
            <a:pPr marL="173355" indent="-173355"/>
            <a:r>
              <a:rPr lang="en-US" altLang="ja-JP" dirty="0"/>
              <a:t>During the first round of RAN4#97-e, estimated MU for 47.2-48.2GHz range was discussed as summarized in the table below</a:t>
            </a:r>
          </a:p>
          <a:p>
            <a:pPr marL="173355" indent="-173355"/>
            <a:r>
              <a:rPr lang="en-US" altLang="ja-JP" dirty="0"/>
              <a:t>It is proposed to agree on </a:t>
            </a:r>
            <a:r>
              <a:rPr lang="en-US" altLang="ja-JP" dirty="0">
                <a:solidFill>
                  <a:srgbClr val="FF0000"/>
                </a:solidFill>
              </a:rPr>
              <a:t>Estimated</a:t>
            </a:r>
            <a:r>
              <a:rPr lang="en-US" altLang="ja-JP" dirty="0"/>
              <a:t> MU values during RAN4#98-e.</a:t>
            </a:r>
          </a:p>
          <a:p>
            <a:pPr marL="173355" indent="-173355"/>
            <a:endParaRPr lang="en-US" altLang="ja-JP" dirty="0"/>
          </a:p>
        </p:txBody>
      </p:sp>
      <p:sp>
        <p:nvSpPr>
          <p:cNvPr id="3" name="Title 2">
            <a:extLst>
              <a:ext uri="{FF2B5EF4-FFF2-40B4-BE49-F238E27FC236}">
                <a16:creationId xmlns:a16="http://schemas.microsoft.com/office/drawing/2014/main" id="{6700D884-D567-4C3A-8B4C-79C2C3F6771C}"/>
              </a:ext>
            </a:extLst>
          </p:cNvPr>
          <p:cNvSpPr>
            <a:spLocks noGrp="1"/>
          </p:cNvSpPr>
          <p:nvPr>
            <p:ph type="title"/>
          </p:nvPr>
        </p:nvSpPr>
        <p:spPr>
          <a:xfrm>
            <a:off x="283538" y="725909"/>
            <a:ext cx="11432977" cy="529247"/>
          </a:xfrm>
        </p:spPr>
        <p:txBody>
          <a:bodyPr/>
          <a:lstStyle/>
          <a:p>
            <a:r>
              <a:rPr lang="en-US" altLang="ja-JP" dirty="0"/>
              <a:t>WF on Rx MU</a:t>
            </a:r>
            <a:endParaRPr kumimoji="1" lang="ja-JP" altLang="en-US" dirty="0"/>
          </a:p>
        </p:txBody>
      </p:sp>
      <p:graphicFrame>
        <p:nvGraphicFramePr>
          <p:cNvPr id="5" name="Table 4">
            <a:extLst>
              <a:ext uri="{FF2B5EF4-FFF2-40B4-BE49-F238E27FC236}">
                <a16:creationId xmlns:a16="http://schemas.microsoft.com/office/drawing/2014/main" id="{970416E7-A1BE-4BA0-859F-EBE98F0EB193}"/>
              </a:ext>
            </a:extLst>
          </p:cNvPr>
          <p:cNvGraphicFramePr>
            <a:graphicFrameLocks noGrp="1"/>
          </p:cNvGraphicFramePr>
          <p:nvPr>
            <p:extLst>
              <p:ext uri="{D42A27DB-BD31-4B8C-83A1-F6EECF244321}">
                <p14:modId xmlns:p14="http://schemas.microsoft.com/office/powerpoint/2010/main" val="2457253541"/>
              </p:ext>
            </p:extLst>
          </p:nvPr>
        </p:nvGraphicFramePr>
        <p:xfrm>
          <a:off x="2196547" y="3289852"/>
          <a:ext cx="3809248" cy="2490790"/>
        </p:xfrm>
        <a:graphic>
          <a:graphicData uri="http://schemas.openxmlformats.org/drawingml/2006/table">
            <a:tbl>
              <a:tblPr firstRow="1" firstCol="1" bandRow="1"/>
              <a:tblGrid>
                <a:gridCol w="952312">
                  <a:extLst>
                    <a:ext uri="{9D8B030D-6E8A-4147-A177-3AD203B41FA5}">
                      <a16:colId xmlns:a16="http://schemas.microsoft.com/office/drawing/2014/main" val="3431682641"/>
                    </a:ext>
                  </a:extLst>
                </a:gridCol>
                <a:gridCol w="952312">
                  <a:extLst>
                    <a:ext uri="{9D8B030D-6E8A-4147-A177-3AD203B41FA5}">
                      <a16:colId xmlns:a16="http://schemas.microsoft.com/office/drawing/2014/main" val="305755289"/>
                    </a:ext>
                  </a:extLst>
                </a:gridCol>
                <a:gridCol w="952312">
                  <a:extLst>
                    <a:ext uri="{9D8B030D-6E8A-4147-A177-3AD203B41FA5}">
                      <a16:colId xmlns:a16="http://schemas.microsoft.com/office/drawing/2014/main" val="432510559"/>
                    </a:ext>
                  </a:extLst>
                </a:gridCol>
                <a:gridCol w="952312">
                  <a:extLst>
                    <a:ext uri="{9D8B030D-6E8A-4147-A177-3AD203B41FA5}">
                      <a16:colId xmlns:a16="http://schemas.microsoft.com/office/drawing/2014/main" val="449242841"/>
                    </a:ext>
                  </a:extLst>
                </a:gridCol>
              </a:tblGrid>
              <a:tr h="1208257">
                <a:tc>
                  <a:txBody>
                    <a:bodyPr/>
                    <a:lstStyle/>
                    <a:p>
                      <a:pP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Rx test</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TS 38.141-2</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24.25 ~ 29.5GHz</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TS 38.141-2</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37 ~ 43.5GHz</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Estimated MU</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47.2~48.2GHz</a:t>
                      </a:r>
                      <a:endParaRPr lang="en-US" sz="1000" dirty="0">
                        <a:effectLst/>
                        <a:latin typeface="Times New Roman" panose="02020603050405020304" pitchFamily="18" charset="0"/>
                        <a:ea typeface="SimSun" panose="02010600030101010101" pitchFamily="2" charset="-122"/>
                      </a:endParaRPr>
                    </a:p>
                    <a:p>
                      <a:pPr algn="ctr" fontAlgn="base" hangingPunct="0">
                        <a:spcAft>
                          <a:spcPts val="0"/>
                        </a:spcAft>
                      </a:pPr>
                      <a:r>
                        <a:rPr lang="en-GB" sz="1100" dirty="0">
                          <a:solidFill>
                            <a:srgbClr val="000000"/>
                          </a:solidFill>
                          <a:effectLst/>
                          <a:latin typeface="Calibri" panose="020F0502020204030204" pitchFamily="34" charset="0"/>
                          <a:ea typeface="Times New Roman" panose="02020603050405020304" pitchFamily="18" charset="0"/>
                        </a:rPr>
                        <a:t>Nokia</a:t>
                      </a:r>
                      <a:endParaRPr lang="en-US" sz="1000" dirty="0">
                        <a:effectLst/>
                        <a:latin typeface="Times New Roman" panose="02020603050405020304" pitchFamily="18" charset="0"/>
                        <a:ea typeface="SimSun" panose="02010600030101010101" pitchFamily="2" charset="-122"/>
                      </a:endParaRPr>
                    </a:p>
                    <a:p>
                      <a:pPr algn="ctr" fontAlgn="base" hangingPunct="0">
                        <a:spcBef>
                          <a:spcPts val="600"/>
                        </a:spcBef>
                        <a:spcAft>
                          <a:spcPts val="0"/>
                        </a:spcAft>
                      </a:pPr>
                      <a:r>
                        <a:rPr lang="en-US" sz="800" b="1" u="sng" dirty="0">
                          <a:solidFill>
                            <a:srgbClr val="0000FF"/>
                          </a:solidFill>
                          <a:effectLst/>
                          <a:latin typeface="Arial" panose="020B0604020202020204" pitchFamily="34" charset="0"/>
                          <a:ea typeface="Times New Roman" panose="02020603050405020304" pitchFamily="18" charset="0"/>
                          <a:hlinkClick r:id="rId2"/>
                        </a:rPr>
                        <a:t>R4-2016191</a:t>
                      </a:r>
                      <a:endParaRPr lang="en-US" sz="10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269710"/>
                  </a:ext>
                </a:extLst>
              </a:tr>
              <a:tr h="224311">
                <a:tc>
                  <a:txBody>
                    <a:bodyPr/>
                    <a:lstStyle/>
                    <a:p>
                      <a:pPr fontAlgn="base" hangingPunct="0">
                        <a:spcAft>
                          <a:spcPts val="0"/>
                        </a:spcAft>
                      </a:pPr>
                      <a:r>
                        <a:rPr kumimoji="1" lang="en-GB" sz="1000" kern="1200" dirty="0">
                          <a:solidFill>
                            <a:schemeClr val="tx1"/>
                          </a:solidFill>
                          <a:effectLst/>
                          <a:latin typeface="Times New Roman" panose="02020603050405020304" pitchFamily="18" charset="0"/>
                          <a:ea typeface="SimSun" panose="02010600030101010101" pitchFamily="2" charset="-122"/>
                          <a:cs typeface="+mn-cs"/>
                        </a:rPr>
                        <a:t>Reference sensitivity</a:t>
                      </a:r>
                      <a:endParaRPr kumimoji="1" lang="en-US" sz="10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GB" sz="1000" kern="1200" dirty="0">
                          <a:solidFill>
                            <a:schemeClr val="tx1"/>
                          </a:solidFill>
                          <a:effectLst/>
                          <a:latin typeface="Times New Roman" panose="02020603050405020304" pitchFamily="18" charset="0"/>
                          <a:ea typeface="SimSun" panose="02010600030101010101" pitchFamily="2" charset="-122"/>
                          <a:cs typeface="+mn-cs"/>
                        </a:rPr>
                        <a:t>2.4</a:t>
                      </a:r>
                      <a:endParaRPr kumimoji="1" lang="en-US" sz="10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044701"/>
                  </a:ext>
                </a:extLst>
              </a:tr>
              <a:tr h="224311">
                <a:tc>
                  <a:txBody>
                    <a:bodyPr/>
                    <a:lstStyle/>
                    <a:p>
                      <a:pPr fontAlgn="base" hangingPunct="0">
                        <a:spcAft>
                          <a:spcPts val="0"/>
                        </a:spcAft>
                      </a:pPr>
                      <a:r>
                        <a:rPr kumimoji="1" lang="en-GB" sz="1000" kern="1200" dirty="0">
                          <a:solidFill>
                            <a:schemeClr val="tx1"/>
                          </a:solidFill>
                          <a:effectLst/>
                          <a:latin typeface="Times New Roman" panose="02020603050405020304" pitchFamily="18" charset="0"/>
                          <a:ea typeface="SimSun" panose="02010600030101010101" pitchFamily="2" charset="-122"/>
                          <a:cs typeface="+mn-cs"/>
                        </a:rPr>
                        <a:t>ACS</a:t>
                      </a:r>
                      <a:endParaRPr kumimoji="1" lang="en-US" sz="10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GB" sz="1000" kern="1200" dirty="0">
                          <a:solidFill>
                            <a:schemeClr val="tx1"/>
                          </a:solidFill>
                          <a:effectLst/>
                          <a:latin typeface="Times New Roman" panose="02020603050405020304" pitchFamily="18" charset="0"/>
                          <a:ea typeface="SimSun" panose="02010600030101010101" pitchFamily="2" charset="-122"/>
                          <a:cs typeface="+mn-cs"/>
                        </a:rPr>
                        <a:t>3.4</a:t>
                      </a:r>
                      <a:endParaRPr kumimoji="1" lang="en-US" sz="10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55317"/>
                  </a:ext>
                </a:extLst>
              </a:tr>
              <a:tr h="224311">
                <a:tc>
                  <a:txBody>
                    <a:bodyPr/>
                    <a:lstStyle/>
                    <a:p>
                      <a:pP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IBB</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GB" sz="1000" kern="1200" dirty="0">
                          <a:solidFill>
                            <a:schemeClr val="tx1"/>
                          </a:solidFill>
                          <a:effectLst/>
                          <a:latin typeface="Times New Roman" panose="02020603050405020304" pitchFamily="18" charset="0"/>
                          <a:ea typeface="SimSun" panose="02010600030101010101" pitchFamily="2" charset="-122"/>
                          <a:cs typeface="+mn-cs"/>
                        </a:rPr>
                        <a:t>3.4</a:t>
                      </a:r>
                      <a:endParaRPr kumimoji="1" lang="en-US" sz="10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1271923"/>
                  </a:ext>
                </a:extLst>
              </a:tr>
              <a:tr h="224311">
                <a:tc>
                  <a:txBody>
                    <a:bodyPr/>
                    <a:lstStyle/>
                    <a:p>
                      <a:pP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Rx IM</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630899"/>
                  </a:ext>
                </a:extLst>
              </a:tr>
              <a:tr h="224311">
                <a:tc>
                  <a:txBody>
                    <a:bodyPr/>
                    <a:lstStyle/>
                    <a:p>
                      <a:pP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In-channel selectivity</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hangingPunct="0">
                        <a:spcAft>
                          <a:spcPts val="0"/>
                        </a:spcAft>
                      </a:pPr>
                      <a:r>
                        <a:rPr kumimoji="1" lang="en-US" sz="1000" kern="1200" dirty="0">
                          <a:solidFill>
                            <a:schemeClr val="tx1"/>
                          </a:solidFill>
                          <a:effectLst/>
                          <a:latin typeface="Times New Roman" panose="02020603050405020304" pitchFamily="18" charset="0"/>
                          <a:ea typeface="SimSun" panose="02010600030101010101" pitchFamily="2" charset="-122"/>
                          <a:cs typeface="+mn-cs"/>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2363387"/>
                  </a:ext>
                </a:extLst>
              </a:tr>
            </a:tbl>
          </a:graphicData>
        </a:graphic>
      </p:graphicFrame>
    </p:spTree>
    <p:extLst>
      <p:ext uri="{BB962C8B-B14F-4D97-AF65-F5344CB8AC3E}">
        <p14:creationId xmlns:p14="http://schemas.microsoft.com/office/powerpoint/2010/main" val="49880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E5DC-40C0-4219-A1BB-CFE7387F9911}"/>
              </a:ext>
            </a:extLst>
          </p:cNvPr>
          <p:cNvSpPr>
            <a:spLocks noGrp="1"/>
          </p:cNvSpPr>
          <p:nvPr>
            <p:ph type="ctrTitle"/>
          </p:nvPr>
        </p:nvSpPr>
        <p:spPr>
          <a:xfrm>
            <a:off x="1524000" y="2725133"/>
            <a:ext cx="9144000" cy="784830"/>
          </a:xfrm>
        </p:spPr>
        <p:txBody>
          <a:bodyPr/>
          <a:lstStyle/>
          <a:p>
            <a:r>
              <a:rPr lang="en-US" dirty="0"/>
              <a:t>Thank you</a:t>
            </a:r>
          </a:p>
        </p:txBody>
      </p:sp>
      <p:sp>
        <p:nvSpPr>
          <p:cNvPr id="3" name="Subtitle 2">
            <a:extLst>
              <a:ext uri="{FF2B5EF4-FFF2-40B4-BE49-F238E27FC236}">
                <a16:creationId xmlns:a16="http://schemas.microsoft.com/office/drawing/2014/main" id="{44C64D4A-9C72-4A37-A4B1-8A7755FE72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58279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SP_AGENDA" val="SectionNumber SlideNumber"/>
</p:tagLst>
</file>

<file path=ppt/theme/theme1.xml><?xml version="1.0" encoding="utf-8"?>
<a:theme xmlns:a="http://schemas.openxmlformats.org/drawingml/2006/main" name="Qualcomm">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137160" tIns="91440" rIns="0" bIns="91440" rtlCol="0">
        <a:spAutoFit/>
      </a:bodyPr>
      <a:lstStyle>
        <a:defPPr algn="l">
          <a:lnSpc>
            <a:spcPct val="95000"/>
          </a:lnSpc>
          <a:spcBef>
            <a:spcPts val="1200"/>
          </a:spcBef>
          <a:defRPr sz="1600" dirty="0" smtClean="0">
            <a:solidFill>
              <a:schemeClr val="tx1"/>
            </a:solidFill>
          </a:defRPr>
        </a:defPPr>
      </a:lstStyle>
    </a:txDef>
  </a:objectDefaults>
  <a:extraClrSchemeLst/>
  <a:extLst>
    <a:ext uri="{05A4C25C-085E-4340-85A3-A5531E510DB2}">
      <thm15:themeFamily xmlns:thm15="http://schemas.microsoft.com/office/thememl/2012/main" name="2017_Qualcomm_16x9_Corporate-Simplified_Template_12.13.2017_D.pptx" id="{D9D5CD66-12BC-41F2-AF5E-3627B779BE0D}" vid="{750ACC4F-9020-4209-8DF3-EB4A2022D382}"/>
    </a:ext>
  </a:extLst>
</a:theme>
</file>

<file path=ppt/theme/theme2.xml><?xml version="1.0" encoding="utf-8"?>
<a:theme xmlns:a="http://schemas.openxmlformats.org/drawingml/2006/main" name="Qualcomm_Template_Standard">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3.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e696e5dc301e40e882dea83e6a13ed59">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56c11c9bd95518b580b39602135ec650"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593451-A775-4D93-B1A6-A75F5969BF33}">
  <ds:schemaRefs>
    <ds:schemaRef ds:uri="http://schemas.microsoft.com/sharepoint/v3/contenttype/forms"/>
  </ds:schemaRefs>
</ds:datastoreItem>
</file>

<file path=customXml/itemProps2.xml><?xml version="1.0" encoding="utf-8"?>
<ds:datastoreItem xmlns:ds="http://schemas.openxmlformats.org/officeDocument/2006/customXml" ds:itemID="{01F07BD6-6211-49AF-A5F9-E9F246EE189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430F880-C678-4CB7-8518-2A9F665F0E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483</TotalTime>
  <Words>321</Words>
  <Application>Microsoft Office PowerPoint</Application>
  <PresentationFormat>Widescreen</PresentationFormat>
  <Paragraphs>121</Paragraphs>
  <Slides>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Calibre Regular</vt:lpstr>
      <vt:lpstr>Calibri</vt:lpstr>
      <vt:lpstr>Microsoft Sans Serif</vt:lpstr>
      <vt:lpstr>Qualcomm Office Regular</vt:lpstr>
      <vt:lpstr>Qualcomm Regular</vt:lpstr>
      <vt:lpstr>Times New Roman</vt:lpstr>
      <vt:lpstr>Qualcomm</vt:lpstr>
      <vt:lpstr>Qualcomm_Template_Standard</vt:lpstr>
      <vt:lpstr>WF on BS MU/TT for n262</vt:lpstr>
      <vt:lpstr>Background</vt:lpstr>
      <vt:lpstr>WF on Tx MU</vt:lpstr>
      <vt:lpstr>WF on Rx MU</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 TDD Performance with Low Latency</dc:title>
  <dc:creator>Valentin Gheorghiu</dc:creator>
  <cp:lastModifiedBy>Angelow, Iwajlo (Nokia - US/Naperville)</cp:lastModifiedBy>
  <cp:revision>22</cp:revision>
  <dcterms:created xsi:type="dcterms:W3CDTF">2018-01-30T06:42:32Z</dcterms:created>
  <dcterms:modified xsi:type="dcterms:W3CDTF">2020-11-11T14:50:23Z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ies>
</file>