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vodian, Bill [CTO]" userId="24ddce14-b8f7-4f54-af74-631294b67ab0" providerId="ADAL" clId="{FCF423D2-83B3-4515-94DC-CBCDFFDBE138}"/>
    <pc:docChg chg="modSld">
      <pc:chgData name="Shvodian, Bill [CTO]" userId="24ddce14-b8f7-4f54-af74-631294b67ab0" providerId="ADAL" clId="{FCF423D2-83B3-4515-94DC-CBCDFFDBE138}" dt="2020-11-10T02:12:54.588" v="1" actId="20577"/>
      <pc:docMkLst>
        <pc:docMk/>
      </pc:docMkLst>
      <pc:sldChg chg="modSp mod">
        <pc:chgData name="Shvodian, Bill [CTO]" userId="24ddce14-b8f7-4f54-af74-631294b67ab0" providerId="ADAL" clId="{FCF423D2-83B3-4515-94DC-CBCDFFDBE138}" dt="2020-11-10T02:12:54.588" v="1" actId="20577"/>
        <pc:sldMkLst>
          <pc:docMk/>
          <pc:sldMk cId="1199801473" sldId="256"/>
        </pc:sldMkLst>
        <pc:spChg chg="mod">
          <ac:chgData name="Shvodian, Bill [CTO]" userId="24ddce14-b8f7-4f54-af74-631294b67ab0" providerId="ADAL" clId="{FCF423D2-83B3-4515-94DC-CBCDFFDBE138}" dt="2020-11-10T02:12:54.588" v="1" actId="20577"/>
          <ac:spMkLst>
            <pc:docMk/>
            <pc:sldMk cId="1199801473" sldId="256"/>
            <ac:spMk id="5" creationId="{E161CF52-BCB0-46FA-83B4-586928212850}"/>
          </ac:spMkLst>
        </pc:spChg>
      </pc:sldChg>
    </pc:docChg>
  </pc:docChgLst>
  <pc:docChgLst>
    <pc:chgData name="Shvodian, Bill [CTO]" userId="24ddce14-b8f7-4f54-af74-631294b67ab0" providerId="ADAL" clId="{AA080D56-ADBD-4EF2-9EBB-9D1F2F9A8FB0}"/>
    <pc:docChg chg="custSel modSld">
      <pc:chgData name="Shvodian, Bill [CTO]" userId="24ddce14-b8f7-4f54-af74-631294b67ab0" providerId="ADAL" clId="{AA080D56-ADBD-4EF2-9EBB-9D1F2F9A8FB0}" dt="2020-11-10T02:19:46.462" v="252" actId="6549"/>
      <pc:docMkLst>
        <pc:docMk/>
      </pc:docMkLst>
      <pc:sldChg chg="modSp mod">
        <pc:chgData name="Shvodian, Bill [CTO]" userId="24ddce14-b8f7-4f54-af74-631294b67ab0" providerId="ADAL" clId="{AA080D56-ADBD-4EF2-9EBB-9D1F2F9A8FB0}" dt="2020-11-10T02:14:59.610" v="15" actId="20577"/>
        <pc:sldMkLst>
          <pc:docMk/>
          <pc:sldMk cId="1199801473" sldId="256"/>
        </pc:sldMkLst>
        <pc:spChg chg="mod">
          <ac:chgData name="Shvodian, Bill [CTO]" userId="24ddce14-b8f7-4f54-af74-631294b67ab0" providerId="ADAL" clId="{AA080D56-ADBD-4EF2-9EBB-9D1F2F9A8FB0}" dt="2020-11-10T02:14:59.610" v="15" actId="20577"/>
          <ac:spMkLst>
            <pc:docMk/>
            <pc:sldMk cId="1199801473" sldId="256"/>
            <ac:spMk id="2" creationId="{3EE9B33A-32AB-4572-84B0-C8D1114FA1F6}"/>
          </ac:spMkLst>
        </pc:spChg>
      </pc:sldChg>
      <pc:sldChg chg="modSp mod">
        <pc:chgData name="Shvodian, Bill [CTO]" userId="24ddce14-b8f7-4f54-af74-631294b67ab0" providerId="ADAL" clId="{AA080D56-ADBD-4EF2-9EBB-9D1F2F9A8FB0}" dt="2020-11-10T02:19:46.462" v="252" actId="6549"/>
        <pc:sldMkLst>
          <pc:docMk/>
          <pc:sldMk cId="654440776" sldId="258"/>
        </pc:sldMkLst>
        <pc:spChg chg="mod">
          <ac:chgData name="Shvodian, Bill [CTO]" userId="24ddce14-b8f7-4f54-af74-631294b67ab0" providerId="ADAL" clId="{AA080D56-ADBD-4EF2-9EBB-9D1F2F9A8FB0}" dt="2020-11-10T02:19:46.462" v="252" actId="6549"/>
          <ac:spMkLst>
            <pc:docMk/>
            <pc:sldMk cId="654440776" sldId="258"/>
            <ac:spMk id="3" creationId="{C36D3781-E88F-4C30-BE5D-8590FF8D1662}"/>
          </ac:spMkLst>
        </pc:spChg>
      </pc:sldChg>
      <pc:sldChg chg="modSp mod">
        <pc:chgData name="Shvodian, Bill [CTO]" userId="24ddce14-b8f7-4f54-af74-631294b67ab0" providerId="ADAL" clId="{AA080D56-ADBD-4EF2-9EBB-9D1F2F9A8FB0}" dt="2020-11-10T02:17:14.941" v="100" actId="6549"/>
        <pc:sldMkLst>
          <pc:docMk/>
          <pc:sldMk cId="1537955093" sldId="259"/>
        </pc:sldMkLst>
        <pc:spChg chg="mod">
          <ac:chgData name="Shvodian, Bill [CTO]" userId="24ddce14-b8f7-4f54-af74-631294b67ab0" providerId="ADAL" clId="{AA080D56-ADBD-4EF2-9EBB-9D1F2F9A8FB0}" dt="2020-11-10T02:17:14.941" v="100" actId="6549"/>
          <ac:spMkLst>
            <pc:docMk/>
            <pc:sldMk cId="1537955093" sldId="259"/>
            <ac:spMk id="2" creationId="{8581ABE1-71BD-4B21-8A5A-7D99512E03AB}"/>
          </ac:spMkLst>
        </pc:spChg>
        <pc:spChg chg="mod">
          <ac:chgData name="Shvodian, Bill [CTO]" userId="24ddce14-b8f7-4f54-af74-631294b67ab0" providerId="ADAL" clId="{AA080D56-ADBD-4EF2-9EBB-9D1F2F9A8FB0}" dt="2020-11-10T02:16:50.403" v="88" actId="6549"/>
          <ac:spMkLst>
            <pc:docMk/>
            <pc:sldMk cId="1537955093" sldId="259"/>
            <ac:spMk id="3" creationId="{10671036-1431-417E-ADDB-63DE62F742F5}"/>
          </ac:spMkLst>
        </pc:spChg>
      </pc:sldChg>
      <pc:sldChg chg="modSp mod">
        <pc:chgData name="Shvodian, Bill [CTO]" userId="24ddce14-b8f7-4f54-af74-631294b67ab0" providerId="ADAL" clId="{AA080D56-ADBD-4EF2-9EBB-9D1F2F9A8FB0}" dt="2020-11-10T02:17:07.632" v="98" actId="20577"/>
        <pc:sldMkLst>
          <pc:docMk/>
          <pc:sldMk cId="2612204210" sldId="264"/>
        </pc:sldMkLst>
        <pc:spChg chg="mod">
          <ac:chgData name="Shvodian, Bill [CTO]" userId="24ddce14-b8f7-4f54-af74-631294b67ab0" providerId="ADAL" clId="{AA080D56-ADBD-4EF2-9EBB-9D1F2F9A8FB0}" dt="2020-11-10T02:17:07.632" v="98" actId="20577"/>
          <ac:spMkLst>
            <pc:docMk/>
            <pc:sldMk cId="2612204210" sldId="264"/>
            <ac:spMk id="2" creationId="{F772F61C-B8D9-470C-B2F6-521C951300C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5215-C359-4FF0-A4CB-4C63A49B69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EC6DEA-8443-436E-B9E3-C933CE450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6507BA-130B-4EF9-AB4E-AAF509E131EC}"/>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65F1C888-DEF6-4F73-AB70-C69A4B381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27EA5-998B-4809-8CB9-402FEEA2EF0D}"/>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359034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D4AFB-1C6A-411B-B83E-3C0E6E4B94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9030B1-0868-4A70-8012-FAFD3317AE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3C2B7-18CF-4E8B-B6FD-63E65602207C}"/>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ACD43F1D-8EB0-450C-A971-37B303F60D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8F2D2-ABBA-4AB9-B368-D5DB9696BD30}"/>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21655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749DEB-F82C-4B0B-8C89-DD7CB6E28E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BCFDF0-D110-418A-BD7C-B5A3F544EF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AA083-54BA-47D1-94DB-05526D3A097B}"/>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D73AA391-8732-4413-B2D7-64B5F7B267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E77F95-0D08-436A-8FE9-AD03E1AE7988}"/>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78292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DB15-6CAC-47FF-B0B1-021CB59D9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C04512-04F5-420E-A81F-9747462122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29250B-C256-49A0-8DBE-E18FCDF2692A}"/>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9698FB75-9080-4D07-9272-19907E1BC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26D063-5E7B-4CF3-9DFD-5CAC06B363DC}"/>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915887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B1005-F6F5-4C15-907E-1C4C6E40E0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51969A-C90C-49C8-BE17-4FF1A9BE5C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2910A3-6B80-43D2-8FC1-5F7B6AC16475}"/>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96052947-33C0-4F14-A9DB-FCCD37B3A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78D4AD-3E02-4FCF-A694-96220ED3C114}"/>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3268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526F5-64EF-4C03-885E-A36EDEFA9F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CFF1D2-005F-4F71-B4EA-DB1B2B5DB9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5740B1-DEAE-490F-8A67-2CF544D11E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D96B3-65DA-4E9E-B470-078046ED3FB9}"/>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6" name="Footer Placeholder 5">
            <a:extLst>
              <a:ext uri="{FF2B5EF4-FFF2-40B4-BE49-F238E27FC236}">
                <a16:creationId xmlns:a16="http://schemas.microsoft.com/office/drawing/2014/main" id="{6D873A32-E0F8-492E-B3B0-C453A65F96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79884A-BBBB-41E0-ADDB-778CF5D40577}"/>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62619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F025B-658F-4E8C-B4DA-0DE1D36BB6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9830D4-005C-48E0-BC7F-5A28B81C58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FADEEF-381F-4ABA-BE6C-C729B9CB54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D1A752-E91C-4B8F-BCCC-C060E4C4E6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A13312-97DB-4FB0-B962-DF24E9E641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164F5A-E44B-4EA3-AAC0-07B75002AC7C}"/>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8" name="Footer Placeholder 7">
            <a:extLst>
              <a:ext uri="{FF2B5EF4-FFF2-40B4-BE49-F238E27FC236}">
                <a16:creationId xmlns:a16="http://schemas.microsoft.com/office/drawing/2014/main" id="{986C958E-094B-4608-9929-3D700F09CE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392F92-578F-45B7-ABB4-5BE5A39F7A4B}"/>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11289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D6D97-A3D1-4133-B804-86B0AAC355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1A1AAA-223A-4B84-A791-72A7419319C5}"/>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4" name="Footer Placeholder 3">
            <a:extLst>
              <a:ext uri="{FF2B5EF4-FFF2-40B4-BE49-F238E27FC236}">
                <a16:creationId xmlns:a16="http://schemas.microsoft.com/office/drawing/2014/main" id="{5657B0FE-3FE0-4672-9A09-65D934A9CC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66793F-1FDD-4E46-9F18-CAA088206000}"/>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68380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EC9811-6269-4359-9E6B-B819299FADBF}"/>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3" name="Footer Placeholder 2">
            <a:extLst>
              <a:ext uri="{FF2B5EF4-FFF2-40B4-BE49-F238E27FC236}">
                <a16:creationId xmlns:a16="http://schemas.microsoft.com/office/drawing/2014/main" id="{0DAC056A-7C52-49FE-8883-62612AF323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910CBB-2F44-4831-A7BE-AB6BC1250693}"/>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2625072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39F19-464B-4C25-A777-A74BDADE67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6A29A0-9589-41BE-A533-D935875220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BC0D10-500A-4E86-838A-0FE884C41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C630D8-133A-47F7-AACE-5F73A62DD3BC}"/>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6" name="Footer Placeholder 5">
            <a:extLst>
              <a:ext uri="{FF2B5EF4-FFF2-40B4-BE49-F238E27FC236}">
                <a16:creationId xmlns:a16="http://schemas.microsoft.com/office/drawing/2014/main" id="{4623EC10-3510-4C8D-8BE1-0CA03A914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D74294-48AF-4D49-A4BA-FEFDEFFE51FD}"/>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4158055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40929-4265-47EA-836B-FBA924B5F0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02D140-CC97-4330-9B16-07B7A0F427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933FCC-91A4-4EAF-B30B-D8DCCFDB29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D427C-341F-4E6E-8E22-B1BDB510FC9B}"/>
              </a:ext>
            </a:extLst>
          </p:cNvPr>
          <p:cNvSpPr>
            <a:spLocks noGrp="1"/>
          </p:cNvSpPr>
          <p:nvPr>
            <p:ph type="dt" sz="half" idx="10"/>
          </p:nvPr>
        </p:nvSpPr>
        <p:spPr/>
        <p:txBody>
          <a:bodyPr/>
          <a:lstStyle/>
          <a:p>
            <a:fld id="{620D98B9-CAE2-4511-AF9B-604A3AD72F2C}" type="datetimeFigureOut">
              <a:rPr lang="en-US" smtClean="0"/>
              <a:t>11/09/2020</a:t>
            </a:fld>
            <a:endParaRPr lang="en-US"/>
          </a:p>
        </p:txBody>
      </p:sp>
      <p:sp>
        <p:nvSpPr>
          <p:cNvPr id="6" name="Footer Placeholder 5">
            <a:extLst>
              <a:ext uri="{FF2B5EF4-FFF2-40B4-BE49-F238E27FC236}">
                <a16:creationId xmlns:a16="http://schemas.microsoft.com/office/drawing/2014/main" id="{B09F6B32-12AD-45E2-9C68-174A185A1D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B0177B-557F-4822-8E28-13C40212B968}"/>
              </a:ext>
            </a:extLst>
          </p:cNvPr>
          <p:cNvSpPr>
            <a:spLocks noGrp="1"/>
          </p:cNvSpPr>
          <p:nvPr>
            <p:ph type="sldNum" sz="quarter" idx="12"/>
          </p:nvPr>
        </p:nvSpPr>
        <p:spPr/>
        <p:txBody>
          <a:bodyPr/>
          <a:lstStyle/>
          <a:p>
            <a:fld id="{3A82184C-9D9A-430A-9B47-A570149938E1}" type="slidenum">
              <a:rPr lang="en-US" smtClean="0"/>
              <a:t>‹#›</a:t>
            </a:fld>
            <a:endParaRPr lang="en-US"/>
          </a:p>
        </p:txBody>
      </p:sp>
    </p:spTree>
    <p:extLst>
      <p:ext uri="{BB962C8B-B14F-4D97-AF65-F5344CB8AC3E}">
        <p14:creationId xmlns:p14="http://schemas.microsoft.com/office/powerpoint/2010/main" val="3629386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F2970D-60A8-49DE-A104-2651C8A669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B01A3D-47C9-47A4-ADBC-AA60A86E52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8BF2C-B2CE-4F0B-9A06-BDC845E089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D98B9-CAE2-4511-AF9B-604A3AD72F2C}" type="datetimeFigureOut">
              <a:rPr lang="en-US" smtClean="0"/>
              <a:t>11/09/2020</a:t>
            </a:fld>
            <a:endParaRPr lang="en-US"/>
          </a:p>
        </p:txBody>
      </p:sp>
      <p:sp>
        <p:nvSpPr>
          <p:cNvPr id="5" name="Footer Placeholder 4">
            <a:extLst>
              <a:ext uri="{FF2B5EF4-FFF2-40B4-BE49-F238E27FC236}">
                <a16:creationId xmlns:a16="http://schemas.microsoft.com/office/drawing/2014/main" id="{C34AE450-232D-4C8C-9AB7-8D3AB6CA7B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57C3E9-8D04-40A8-A677-4397F259BC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2184C-9D9A-430A-9B47-A570149938E1}" type="slidenum">
              <a:rPr lang="en-US" smtClean="0"/>
              <a:t>‹#›</a:t>
            </a:fld>
            <a:endParaRPr lang="en-US"/>
          </a:p>
        </p:txBody>
      </p:sp>
    </p:spTree>
    <p:extLst>
      <p:ext uri="{BB962C8B-B14F-4D97-AF65-F5344CB8AC3E}">
        <p14:creationId xmlns:p14="http://schemas.microsoft.com/office/powerpoint/2010/main" val="240643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9B33A-32AB-4572-84B0-C8D1114FA1F6}"/>
              </a:ext>
            </a:extLst>
          </p:cNvPr>
          <p:cNvSpPr>
            <a:spLocks noGrp="1"/>
          </p:cNvSpPr>
          <p:nvPr>
            <p:ph type="ctrTitle"/>
          </p:nvPr>
        </p:nvSpPr>
        <p:spPr/>
        <p:txBody>
          <a:bodyPr>
            <a:normAutofit fontScale="90000"/>
          </a:bodyPr>
          <a:lstStyle/>
          <a:p>
            <a:r>
              <a:rPr lang="en-US" dirty="0"/>
              <a:t>Way Forward on Release independence for 35 and 45 MHz</a:t>
            </a:r>
          </a:p>
        </p:txBody>
      </p:sp>
      <p:sp>
        <p:nvSpPr>
          <p:cNvPr id="3" name="Subtitle 2">
            <a:extLst>
              <a:ext uri="{FF2B5EF4-FFF2-40B4-BE49-F238E27FC236}">
                <a16:creationId xmlns:a16="http://schemas.microsoft.com/office/drawing/2014/main" id="{2BD004A1-CA3D-489B-B246-EDF08774E090}"/>
              </a:ext>
            </a:extLst>
          </p:cNvPr>
          <p:cNvSpPr>
            <a:spLocks noGrp="1"/>
          </p:cNvSpPr>
          <p:nvPr>
            <p:ph type="subTitle" idx="1"/>
          </p:nvPr>
        </p:nvSpPr>
        <p:spPr/>
        <p:txBody>
          <a:bodyPr/>
          <a:lstStyle/>
          <a:p>
            <a:r>
              <a:rPr lang="en-US" dirty="0"/>
              <a:t>T-Mobile USA, TELUS, Bell Mobility, AT&amp;T</a:t>
            </a:r>
            <a:r>
              <a:rPr lang="en-US"/>
              <a:t>, Nokia</a:t>
            </a:r>
            <a:endParaRPr lang="en-US" dirty="0"/>
          </a:p>
        </p:txBody>
      </p:sp>
      <p:sp>
        <p:nvSpPr>
          <p:cNvPr id="5" name="Rectangle 4">
            <a:extLst>
              <a:ext uri="{FF2B5EF4-FFF2-40B4-BE49-F238E27FC236}">
                <a16:creationId xmlns:a16="http://schemas.microsoft.com/office/drawing/2014/main" id="{E161CF52-BCB0-46FA-83B4-586928212850}"/>
              </a:ext>
            </a:extLst>
          </p:cNvPr>
          <p:cNvSpPr/>
          <p:nvPr/>
        </p:nvSpPr>
        <p:spPr>
          <a:xfrm>
            <a:off x="478302" y="383828"/>
            <a:ext cx="11136923" cy="677108"/>
          </a:xfrm>
          <a:prstGeom prst="rect">
            <a:avLst/>
          </a:prstGeom>
        </p:spPr>
        <p:txBody>
          <a:bodyPr wrap="square">
            <a:spAutoFit/>
          </a:bodyPr>
          <a:lstStyle/>
          <a:p>
            <a:pPr>
              <a:tabLst>
                <a:tab pos="6120765" algn="r"/>
              </a:tabLst>
            </a:pPr>
            <a:r>
              <a:rPr lang="en-GB" b="1" dirty="0">
                <a:latin typeface="Arial" panose="020B0604020202020204" pitchFamily="34" charset="0"/>
                <a:ea typeface="Times New Roman" panose="02020603050405020304" pitchFamily="18" charset="0"/>
                <a:cs typeface="Times New Roman" panose="02020603050405020304" pitchFamily="18" charset="0"/>
              </a:rPr>
              <a:t>3GPP TSG-RAN WG4 Meeting #97-e</a:t>
            </a:r>
            <a:r>
              <a:rPr lang="en-GB" sz="2000" b="1" i="1" dirty="0">
                <a:latin typeface="Arial" panose="020B0604020202020204" pitchFamily="34" charset="0"/>
                <a:ea typeface="Times New Roman" panose="02020603050405020304" pitchFamily="18" charset="0"/>
                <a:cs typeface="Times New Roman" panose="02020603050405020304" pitchFamily="18" charset="0"/>
              </a:rPr>
              <a:t>				</a:t>
            </a:r>
            <a:r>
              <a:rPr lang="en-GB" sz="2000" b="1" i="1">
                <a:latin typeface="Arial" panose="020B0604020202020204" pitchFamily="34" charset="0"/>
                <a:ea typeface="Times New Roman" panose="02020603050405020304" pitchFamily="18" charset="0"/>
                <a:cs typeface="Times New Roman" panose="02020603050405020304" pitchFamily="18" charset="0"/>
              </a:rPr>
              <a:t>	R4-2016862</a:t>
            </a:r>
            <a:endParaRPr lang="en-US" sz="1200" dirty="0">
              <a:latin typeface="Arial" panose="020B0604020202020204" pitchFamily="34" charset="0"/>
              <a:ea typeface="Times New Roman" panose="02020603050405020304" pitchFamily="18" charset="0"/>
              <a:cs typeface="Times New Roman" panose="02020603050405020304" pitchFamily="18" charset="0"/>
            </a:endParaRPr>
          </a:p>
          <a:p>
            <a:pPr>
              <a:spcAft>
                <a:spcPts val="600"/>
              </a:spcAft>
            </a:pPr>
            <a:r>
              <a:rPr lang="en-US" b="1" dirty="0">
                <a:latin typeface="Arial" panose="020B0604020202020204" pitchFamily="34" charset="0"/>
                <a:ea typeface="Times New Roman" panose="02020603050405020304" pitchFamily="18" charset="0"/>
                <a:cs typeface="Times New Roman" panose="02020603050405020304" pitchFamily="18" charset="0"/>
              </a:rPr>
              <a:t>Electronic Meeting, 2-13 Nov., 2020</a:t>
            </a:r>
            <a:endParaRPr lang="en-US" sz="1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9801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2A249-D4D0-4C95-A74C-2BFD33873A21}"/>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C36D3781-E88F-4C30-BE5D-8590FF8D1662}"/>
              </a:ext>
            </a:extLst>
          </p:cNvPr>
          <p:cNvSpPr>
            <a:spLocks noGrp="1"/>
          </p:cNvSpPr>
          <p:nvPr>
            <p:ph idx="1"/>
          </p:nvPr>
        </p:nvSpPr>
        <p:spPr/>
        <p:txBody>
          <a:bodyPr>
            <a:normAutofit fontScale="70000" lnSpcReduction="20000"/>
          </a:bodyPr>
          <a:lstStyle/>
          <a:p>
            <a:r>
              <a:rPr lang="en-US" b="1" dirty="0"/>
              <a:t>Proposal 1: 35 and 45 MHz channel bandwidths shall be release independent to Release 15</a:t>
            </a:r>
          </a:p>
          <a:p>
            <a:r>
              <a:rPr lang="en-US" b="1" dirty="0"/>
              <a:t>Proposal 2: 35 and 45 MHz shall be optional in Release 15 and Release 16</a:t>
            </a:r>
          </a:p>
          <a:p>
            <a:r>
              <a:rPr lang="en-US" b="1" dirty="0"/>
              <a:t>Proposal 3: 35 MHz shall be mandatory for Release 17 for n25 and n66. Since 45 MHz would be the widest channel BW for n25 and n66, and 45 MHz shall be optional for these bands in Release 17</a:t>
            </a:r>
          </a:p>
          <a:p>
            <a:r>
              <a:rPr lang="en-US" b="1" dirty="0"/>
              <a:t>Proposal 4: Any additional requests to add 35 and 45 MHz channel BWs to a band shall be added via this WID in Rel-17, not the basket WID.  </a:t>
            </a:r>
          </a:p>
          <a:p>
            <a:r>
              <a:rPr lang="en-US" b="1" dirty="0"/>
              <a:t>Proposal 5: The 35 and 35 MHz WID will add a generic example band combination to be used as an example for future band combination requests</a:t>
            </a:r>
          </a:p>
          <a:p>
            <a:r>
              <a:rPr lang="en-US" b="1" dirty="0"/>
              <a:t>Proposal 6: CRs to turn channel BW table pages to landscape mode to allow for the inclusion of 35 and 45 </a:t>
            </a:r>
            <a:r>
              <a:rPr lang="en-US" b="1" dirty="0" err="1"/>
              <a:t>MHz.</a:t>
            </a:r>
            <a:r>
              <a:rPr lang="en-US" b="1" dirty="0"/>
              <a:t> </a:t>
            </a:r>
          </a:p>
          <a:p>
            <a:r>
              <a:rPr lang="en-US" b="1" dirty="0"/>
              <a:t>Proposal 7: MCC requested to configure band combination tables such that the header appears on each page to make the tables more readable. </a:t>
            </a:r>
          </a:p>
          <a:p>
            <a:r>
              <a:rPr lang="en-US" b="1"/>
              <a:t>Proposal 8: </a:t>
            </a:r>
            <a:r>
              <a:rPr lang="en-US" b="1" dirty="0"/>
              <a:t>Send an LS to RAN2 asking them to allocate the </a:t>
            </a:r>
            <a:r>
              <a:rPr lang="en-US" b="1" dirty="0" err="1"/>
              <a:t>signalling</a:t>
            </a:r>
            <a:r>
              <a:rPr lang="en-US" b="1" dirty="0"/>
              <a:t> for 35 and 45 MHz from Rel-15. </a:t>
            </a:r>
          </a:p>
          <a:p>
            <a:endParaRPr lang="en-US" dirty="0"/>
          </a:p>
        </p:txBody>
      </p:sp>
    </p:spTree>
    <p:extLst>
      <p:ext uri="{BB962C8B-B14F-4D97-AF65-F5344CB8AC3E}">
        <p14:creationId xmlns:p14="http://schemas.microsoft.com/office/powerpoint/2010/main" val="654440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7C763-3235-4D12-8E06-D800791CED8B}"/>
              </a:ext>
            </a:extLst>
          </p:cNvPr>
          <p:cNvSpPr>
            <a:spLocks noGrp="1"/>
          </p:cNvSpPr>
          <p:nvPr>
            <p:ph type="title"/>
          </p:nvPr>
        </p:nvSpPr>
        <p:spPr/>
        <p:txBody>
          <a:bodyPr/>
          <a:lstStyle/>
          <a:p>
            <a:r>
              <a:rPr lang="en-US" dirty="0"/>
              <a:t>Background: Release options for 35 and 45 MHz</a:t>
            </a:r>
          </a:p>
        </p:txBody>
      </p:sp>
      <p:sp>
        <p:nvSpPr>
          <p:cNvPr id="3" name="Content Placeholder 2">
            <a:extLst>
              <a:ext uri="{FF2B5EF4-FFF2-40B4-BE49-F238E27FC236}">
                <a16:creationId xmlns:a16="http://schemas.microsoft.com/office/drawing/2014/main" id="{C3BA63D7-BEBC-49D1-829F-28ADC70DEA70}"/>
              </a:ext>
            </a:extLst>
          </p:cNvPr>
          <p:cNvSpPr>
            <a:spLocks noGrp="1"/>
          </p:cNvSpPr>
          <p:nvPr>
            <p:ph idx="1"/>
          </p:nvPr>
        </p:nvSpPr>
        <p:spPr/>
        <p:txBody>
          <a:bodyPr/>
          <a:lstStyle/>
          <a:p>
            <a:r>
              <a:rPr lang="en-US" dirty="0"/>
              <a:t>Option 1: The support of 35 MHz and 45 MHz is from Rel-17 onwards</a:t>
            </a:r>
          </a:p>
          <a:p>
            <a:pPr lvl="1"/>
            <a:r>
              <a:rPr lang="en-US" dirty="0"/>
              <a:t>Supported by ZTE and Apple</a:t>
            </a:r>
          </a:p>
          <a:p>
            <a:r>
              <a:rPr lang="en-US" dirty="0"/>
              <a:t>Option 2: 35 MHz and 45 MHz is optional support from Rel-15</a:t>
            </a:r>
          </a:p>
          <a:p>
            <a:pPr lvl="1"/>
            <a:r>
              <a:rPr lang="en-US" dirty="0"/>
              <a:t>Supported by  Ericsson, T-Mobile USA, Nokia, AT&amp;T, Bell Mobility, TELUS</a:t>
            </a:r>
          </a:p>
          <a:p>
            <a:r>
              <a:rPr lang="en-US" dirty="0"/>
              <a:t>Option 3: Release independence shall be discussed cases by case per band and bandwidths. </a:t>
            </a:r>
          </a:p>
          <a:p>
            <a:pPr lvl="1"/>
            <a:r>
              <a:rPr lang="en-US" dirty="0"/>
              <a:t>Skyworks, OPPO</a:t>
            </a:r>
          </a:p>
          <a:p>
            <a:endParaRPr lang="en-US" dirty="0"/>
          </a:p>
        </p:txBody>
      </p:sp>
    </p:spTree>
    <p:extLst>
      <p:ext uri="{BB962C8B-B14F-4D97-AF65-F5344CB8AC3E}">
        <p14:creationId xmlns:p14="http://schemas.microsoft.com/office/powerpoint/2010/main" val="2725629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ABE1-71BD-4B21-8A5A-7D99512E03AB}"/>
              </a:ext>
            </a:extLst>
          </p:cNvPr>
          <p:cNvSpPr>
            <a:spLocks noGrp="1"/>
          </p:cNvSpPr>
          <p:nvPr>
            <p:ph type="title"/>
          </p:nvPr>
        </p:nvSpPr>
        <p:spPr/>
        <p:txBody>
          <a:bodyPr/>
          <a:lstStyle/>
          <a:p>
            <a:r>
              <a:rPr lang="en-US" dirty="0"/>
              <a:t>Background: 5 Aspects</a:t>
            </a:r>
          </a:p>
        </p:txBody>
      </p:sp>
      <p:sp>
        <p:nvSpPr>
          <p:cNvPr id="3" name="Content Placeholder 2">
            <a:extLst>
              <a:ext uri="{FF2B5EF4-FFF2-40B4-BE49-F238E27FC236}">
                <a16:creationId xmlns:a16="http://schemas.microsoft.com/office/drawing/2014/main" id="{10671036-1431-417E-ADDB-63DE62F742F5}"/>
              </a:ext>
            </a:extLst>
          </p:cNvPr>
          <p:cNvSpPr>
            <a:spLocks noGrp="1"/>
          </p:cNvSpPr>
          <p:nvPr>
            <p:ph idx="1"/>
          </p:nvPr>
        </p:nvSpPr>
        <p:spPr/>
        <p:txBody>
          <a:bodyPr/>
          <a:lstStyle/>
          <a:p>
            <a:r>
              <a:rPr lang="en-US" dirty="0"/>
              <a:t>UE </a:t>
            </a:r>
            <a:r>
              <a:rPr lang="en-US" dirty="0" err="1"/>
              <a:t>signalling</a:t>
            </a:r>
            <a:endParaRPr lang="en-US" dirty="0"/>
          </a:p>
          <a:p>
            <a:r>
              <a:rPr lang="en-US" dirty="0"/>
              <a:t>UE Hardware capability</a:t>
            </a:r>
          </a:p>
          <a:p>
            <a:r>
              <a:rPr lang="en-US" dirty="0"/>
              <a:t>Backward Compatibility Issues</a:t>
            </a:r>
          </a:p>
          <a:p>
            <a:r>
              <a:rPr lang="en-US" dirty="0"/>
              <a:t>Band specific work</a:t>
            </a:r>
          </a:p>
          <a:p>
            <a:r>
              <a:rPr lang="en-US" dirty="0"/>
              <a:t>Commercial </a:t>
            </a:r>
            <a:r>
              <a:rPr lang="en-US" dirty="0" err="1"/>
              <a:t>implementaiton</a:t>
            </a:r>
            <a:r>
              <a:rPr lang="en-US" dirty="0"/>
              <a:t>/deployment aspects</a:t>
            </a:r>
          </a:p>
          <a:p>
            <a:endParaRPr lang="en-US" dirty="0"/>
          </a:p>
        </p:txBody>
      </p:sp>
    </p:spTree>
    <p:extLst>
      <p:ext uri="{BB962C8B-B14F-4D97-AF65-F5344CB8AC3E}">
        <p14:creationId xmlns:p14="http://schemas.microsoft.com/office/powerpoint/2010/main" val="1537955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450-6E0F-40A4-93CC-0F358333454F}"/>
              </a:ext>
            </a:extLst>
          </p:cNvPr>
          <p:cNvSpPr>
            <a:spLocks noGrp="1"/>
          </p:cNvSpPr>
          <p:nvPr>
            <p:ph type="title"/>
          </p:nvPr>
        </p:nvSpPr>
        <p:spPr/>
        <p:txBody>
          <a:bodyPr/>
          <a:lstStyle/>
          <a:p>
            <a:r>
              <a:rPr lang="en-US" dirty="0"/>
              <a:t>Aspect 1: </a:t>
            </a:r>
            <a:r>
              <a:rPr lang="en-US" dirty="0" err="1"/>
              <a:t>Signalling</a:t>
            </a:r>
            <a:endParaRPr lang="en-US" dirty="0"/>
          </a:p>
        </p:txBody>
      </p:sp>
      <p:sp>
        <p:nvSpPr>
          <p:cNvPr id="3" name="Content Placeholder 2">
            <a:extLst>
              <a:ext uri="{FF2B5EF4-FFF2-40B4-BE49-F238E27FC236}">
                <a16:creationId xmlns:a16="http://schemas.microsoft.com/office/drawing/2014/main" id="{6FD9DCD9-3B6C-46C1-91AF-F46CF226C676}"/>
              </a:ext>
            </a:extLst>
          </p:cNvPr>
          <p:cNvSpPr>
            <a:spLocks noGrp="1"/>
          </p:cNvSpPr>
          <p:nvPr>
            <p:ph idx="1"/>
          </p:nvPr>
        </p:nvSpPr>
        <p:spPr/>
        <p:txBody>
          <a:bodyPr>
            <a:normAutofit lnSpcReduction="10000"/>
          </a:bodyPr>
          <a:lstStyle/>
          <a:p>
            <a:r>
              <a:rPr lang="en-US" dirty="0"/>
              <a:t>RAN2 reserved bits for new channel BWs</a:t>
            </a:r>
          </a:p>
          <a:p>
            <a:r>
              <a:rPr lang="en-US" dirty="0" err="1"/>
              <a:t>channelBWs</a:t>
            </a:r>
            <a:r>
              <a:rPr lang="en-US" dirty="0"/>
              <a:t>-DL and </a:t>
            </a:r>
            <a:r>
              <a:rPr lang="en-US" dirty="0" err="1"/>
              <a:t>channelBWs</a:t>
            </a:r>
            <a:r>
              <a:rPr lang="en-US" dirty="0"/>
              <a:t>-UL have 10 bits per SCS, used to indicate 5, 10, 15, 20, 25, 30, 40, 50, 60 and 80MHz</a:t>
            </a:r>
          </a:p>
          <a:p>
            <a:r>
              <a:rPr lang="en-US" dirty="0"/>
              <a:t>channelBWs-DL-v1590 and channelBWs-DL-v1590 have 16 bits</a:t>
            </a:r>
          </a:p>
          <a:p>
            <a:pPr lvl="1"/>
            <a:r>
              <a:rPr lang="en-US" dirty="0"/>
              <a:t>For FR1, the leading/leftmost bit in channelBWs-DL-v1590 indicates 70MHz, and all the remaining bits in channelBWs-DL-v1590 shall be set to 0.</a:t>
            </a:r>
          </a:p>
          <a:p>
            <a:pPr lvl="1"/>
            <a:r>
              <a:rPr lang="en-US" dirty="0"/>
              <a:t>channelBWs-DL-v1590 and channelBWs-DL-v1590 therefore have 15 spare bits to be used for new FR1 channel BWs</a:t>
            </a:r>
          </a:p>
          <a:p>
            <a:r>
              <a:rPr lang="en-US" dirty="0"/>
              <a:t>RAN2 could allocate one bit each for 35 and 45 </a:t>
            </a:r>
            <a:r>
              <a:rPr lang="en-US" dirty="0" err="1"/>
              <a:t>MHz.</a:t>
            </a:r>
            <a:endParaRPr lang="en-US" dirty="0"/>
          </a:p>
          <a:p>
            <a:r>
              <a:rPr lang="en-US" dirty="0"/>
              <a:t>There is no </a:t>
            </a:r>
            <a:r>
              <a:rPr lang="en-US" dirty="0" err="1"/>
              <a:t>signalling</a:t>
            </a:r>
            <a:r>
              <a:rPr lang="en-US" dirty="0"/>
              <a:t> issue for adding 35 and 45 MHz Release-independent for Rel-15</a:t>
            </a:r>
          </a:p>
          <a:p>
            <a:pPr lvl="1"/>
            <a:endParaRPr lang="en-US" dirty="0"/>
          </a:p>
        </p:txBody>
      </p:sp>
    </p:spTree>
    <p:extLst>
      <p:ext uri="{BB962C8B-B14F-4D97-AF65-F5344CB8AC3E}">
        <p14:creationId xmlns:p14="http://schemas.microsoft.com/office/powerpoint/2010/main" val="152335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F954-9848-4236-9B40-2F8F585F0417}"/>
              </a:ext>
            </a:extLst>
          </p:cNvPr>
          <p:cNvSpPr>
            <a:spLocks noGrp="1"/>
          </p:cNvSpPr>
          <p:nvPr>
            <p:ph type="title"/>
          </p:nvPr>
        </p:nvSpPr>
        <p:spPr/>
        <p:txBody>
          <a:bodyPr/>
          <a:lstStyle/>
          <a:p>
            <a:r>
              <a:rPr lang="en-US" dirty="0"/>
              <a:t>Aspect 2: Hardware capability	 </a:t>
            </a:r>
          </a:p>
        </p:txBody>
      </p:sp>
      <p:sp>
        <p:nvSpPr>
          <p:cNvPr id="3" name="Content Placeholder 2">
            <a:extLst>
              <a:ext uri="{FF2B5EF4-FFF2-40B4-BE49-F238E27FC236}">
                <a16:creationId xmlns:a16="http://schemas.microsoft.com/office/drawing/2014/main" id="{06FDF4B1-F2C9-43A6-A16D-31959DB70368}"/>
              </a:ext>
            </a:extLst>
          </p:cNvPr>
          <p:cNvSpPr>
            <a:spLocks noGrp="1"/>
          </p:cNvSpPr>
          <p:nvPr>
            <p:ph idx="1"/>
          </p:nvPr>
        </p:nvSpPr>
        <p:spPr/>
        <p:txBody>
          <a:bodyPr>
            <a:normAutofit fontScale="92500"/>
          </a:bodyPr>
          <a:lstStyle/>
          <a:p>
            <a:r>
              <a:rPr lang="en-US" dirty="0"/>
              <a:t>Implementation of new channel BWs may require new filter hardware in the UEs that support the new channel BWs and the </a:t>
            </a:r>
            <a:r>
              <a:rPr lang="en-US" dirty="0" err="1"/>
              <a:t>gNBs</a:t>
            </a:r>
            <a:r>
              <a:rPr lang="en-US" dirty="0"/>
              <a:t> that support the new channel BWs</a:t>
            </a:r>
          </a:p>
          <a:p>
            <a:r>
              <a:rPr lang="en-US" dirty="0"/>
              <a:t>Optional inclusion of 35 MHz and/or 45 MHz in new Rel-15 and 16 UEs won’t impact the hardware of legacy UEs or </a:t>
            </a:r>
            <a:r>
              <a:rPr lang="en-US" dirty="0" err="1"/>
              <a:t>gNBs</a:t>
            </a:r>
            <a:r>
              <a:rPr lang="en-US" dirty="0"/>
              <a:t>. </a:t>
            </a:r>
          </a:p>
          <a:p>
            <a:r>
              <a:rPr lang="en-US" dirty="0"/>
              <a:t>Since 45 MHz would be the widest channel BW for n25 and n66, it should be optional for Rel-17</a:t>
            </a:r>
          </a:p>
          <a:p>
            <a:r>
              <a:rPr lang="en-US" dirty="0"/>
              <a:t>New bands have hardware capability issues also, but are almost always release independent. </a:t>
            </a:r>
          </a:p>
          <a:p>
            <a:r>
              <a:rPr lang="en-US" dirty="0"/>
              <a:t>Conclusion: Hardware capability shouldn’t impact release independence</a:t>
            </a:r>
          </a:p>
          <a:p>
            <a:endParaRPr lang="en-US" dirty="0"/>
          </a:p>
        </p:txBody>
      </p:sp>
    </p:spTree>
    <p:extLst>
      <p:ext uri="{BB962C8B-B14F-4D97-AF65-F5344CB8AC3E}">
        <p14:creationId xmlns:p14="http://schemas.microsoft.com/office/powerpoint/2010/main" val="309779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36AB4-C635-4C5C-8688-5FCE50D8F4F3}"/>
              </a:ext>
            </a:extLst>
          </p:cNvPr>
          <p:cNvSpPr>
            <a:spLocks noGrp="1"/>
          </p:cNvSpPr>
          <p:nvPr>
            <p:ph type="title"/>
          </p:nvPr>
        </p:nvSpPr>
        <p:spPr/>
        <p:txBody>
          <a:bodyPr/>
          <a:lstStyle/>
          <a:p>
            <a:r>
              <a:rPr lang="en-US" dirty="0"/>
              <a:t>Aspect 3: Backward compatibility issues	</a:t>
            </a:r>
          </a:p>
        </p:txBody>
      </p:sp>
      <p:sp>
        <p:nvSpPr>
          <p:cNvPr id="3" name="Content Placeholder 2">
            <a:extLst>
              <a:ext uri="{FF2B5EF4-FFF2-40B4-BE49-F238E27FC236}">
                <a16:creationId xmlns:a16="http://schemas.microsoft.com/office/drawing/2014/main" id="{FC10BF10-BA17-4099-A19C-18317E954C19}"/>
              </a:ext>
            </a:extLst>
          </p:cNvPr>
          <p:cNvSpPr>
            <a:spLocks noGrp="1"/>
          </p:cNvSpPr>
          <p:nvPr>
            <p:ph idx="1"/>
          </p:nvPr>
        </p:nvSpPr>
        <p:spPr>
          <a:xfrm>
            <a:off x="838200" y="1825625"/>
            <a:ext cx="10663106" cy="4351338"/>
          </a:xfrm>
        </p:spPr>
        <p:txBody>
          <a:bodyPr/>
          <a:lstStyle/>
          <a:p>
            <a:r>
              <a:rPr lang="en-US" dirty="0"/>
              <a:t>Adding the new channel BW doesn’t cause any backward compatibility issues</a:t>
            </a:r>
          </a:p>
        </p:txBody>
      </p:sp>
      <p:graphicFrame>
        <p:nvGraphicFramePr>
          <p:cNvPr id="4" name="Table 4">
            <a:extLst>
              <a:ext uri="{FF2B5EF4-FFF2-40B4-BE49-F238E27FC236}">
                <a16:creationId xmlns:a16="http://schemas.microsoft.com/office/drawing/2014/main" id="{F33CB128-0CDF-45D7-94F7-DB6479C70AB5}"/>
              </a:ext>
            </a:extLst>
          </p:cNvPr>
          <p:cNvGraphicFramePr>
            <a:graphicFrameLocks noGrp="1"/>
          </p:cNvGraphicFramePr>
          <p:nvPr>
            <p:extLst>
              <p:ext uri="{D42A27DB-BD31-4B8C-83A1-F6EECF244321}">
                <p14:modId xmlns:p14="http://schemas.microsoft.com/office/powerpoint/2010/main" val="3952398275"/>
              </p:ext>
            </p:extLst>
          </p:nvPr>
        </p:nvGraphicFramePr>
        <p:xfrm>
          <a:off x="1694575" y="3541282"/>
          <a:ext cx="8656155" cy="2770618"/>
        </p:xfrm>
        <a:graphic>
          <a:graphicData uri="http://schemas.openxmlformats.org/drawingml/2006/table">
            <a:tbl>
              <a:tblPr firstRow="1" bandRow="1">
                <a:tableStyleId>{5C22544A-7EE6-4342-B048-85BDC9FD1C3A}</a:tableStyleId>
              </a:tblPr>
              <a:tblGrid>
                <a:gridCol w="2525087">
                  <a:extLst>
                    <a:ext uri="{9D8B030D-6E8A-4147-A177-3AD203B41FA5}">
                      <a16:colId xmlns:a16="http://schemas.microsoft.com/office/drawing/2014/main" val="420863172"/>
                    </a:ext>
                  </a:extLst>
                </a:gridCol>
                <a:gridCol w="2843868">
                  <a:extLst>
                    <a:ext uri="{9D8B030D-6E8A-4147-A177-3AD203B41FA5}">
                      <a16:colId xmlns:a16="http://schemas.microsoft.com/office/drawing/2014/main" val="2009787583"/>
                    </a:ext>
                  </a:extLst>
                </a:gridCol>
                <a:gridCol w="3287200">
                  <a:extLst>
                    <a:ext uri="{9D8B030D-6E8A-4147-A177-3AD203B41FA5}">
                      <a16:colId xmlns:a16="http://schemas.microsoft.com/office/drawing/2014/main" val="2687886384"/>
                    </a:ext>
                  </a:extLst>
                </a:gridCol>
              </a:tblGrid>
              <a:tr h="649676">
                <a:tc>
                  <a:txBody>
                    <a:bodyPr/>
                    <a:lstStyle/>
                    <a:p>
                      <a:r>
                        <a:rPr lang="en-US" dirty="0"/>
                        <a:t>Compatibility Matrix</a:t>
                      </a:r>
                    </a:p>
                  </a:txBody>
                  <a:tcPr/>
                </a:tc>
                <a:tc>
                  <a:txBody>
                    <a:bodyPr/>
                    <a:lstStyle/>
                    <a:p>
                      <a:r>
                        <a:rPr lang="en-US" dirty="0" err="1"/>
                        <a:t>gNB</a:t>
                      </a:r>
                      <a:r>
                        <a:rPr lang="en-US" dirty="0"/>
                        <a:t> does not support new CH BW</a:t>
                      </a:r>
                    </a:p>
                  </a:txBody>
                  <a:tcPr/>
                </a:tc>
                <a:tc>
                  <a:txBody>
                    <a:bodyPr/>
                    <a:lstStyle/>
                    <a:p>
                      <a:r>
                        <a:rPr lang="en-US" dirty="0" err="1"/>
                        <a:t>gNB</a:t>
                      </a:r>
                      <a:r>
                        <a:rPr lang="en-US" dirty="0"/>
                        <a:t> supports new CH BW</a:t>
                      </a:r>
                    </a:p>
                    <a:p>
                      <a:endParaRPr lang="en-US" dirty="0"/>
                    </a:p>
                  </a:txBody>
                  <a:tcPr/>
                </a:tc>
                <a:extLst>
                  <a:ext uri="{0D108BD9-81ED-4DB2-BD59-A6C34878D82A}">
                    <a16:rowId xmlns:a16="http://schemas.microsoft.com/office/drawing/2014/main" val="526762061"/>
                  </a:ext>
                </a:extLst>
              </a:tr>
              <a:tr h="1206542">
                <a:tc>
                  <a:txBody>
                    <a:bodyPr/>
                    <a:lstStyle/>
                    <a:p>
                      <a:r>
                        <a:rPr lang="en-US" dirty="0"/>
                        <a:t>UE does not support new CHBW(s)</a:t>
                      </a:r>
                    </a:p>
                  </a:txBody>
                  <a:tcPr/>
                </a:tc>
                <a:tc>
                  <a:txBody>
                    <a:bodyPr/>
                    <a:lstStyle/>
                    <a:p>
                      <a:r>
                        <a:rPr lang="en-US" dirty="0"/>
                        <a:t>Baseline functionality</a:t>
                      </a:r>
                    </a:p>
                  </a:txBody>
                  <a:tcPr/>
                </a:tc>
                <a:tc>
                  <a:txBody>
                    <a:bodyPr/>
                    <a:lstStyle/>
                    <a:p>
                      <a:r>
                        <a:rPr lang="en-US" dirty="0"/>
                        <a:t>UE doesn’t set new capability bit(s), so </a:t>
                      </a:r>
                      <a:r>
                        <a:rPr lang="en-US" dirty="0" err="1"/>
                        <a:t>gNB</a:t>
                      </a:r>
                      <a:r>
                        <a:rPr lang="en-US" dirty="0"/>
                        <a:t> treats the UE like any UE that doesn’t support a particular channel BW</a:t>
                      </a:r>
                    </a:p>
                  </a:txBody>
                  <a:tcPr/>
                </a:tc>
                <a:extLst>
                  <a:ext uri="{0D108BD9-81ED-4DB2-BD59-A6C34878D82A}">
                    <a16:rowId xmlns:a16="http://schemas.microsoft.com/office/drawing/2014/main" val="2227936775"/>
                  </a:ext>
                </a:extLst>
              </a:tr>
              <a:tr h="649676">
                <a:tc>
                  <a:txBody>
                    <a:bodyPr/>
                    <a:lstStyle/>
                    <a:p>
                      <a:r>
                        <a:rPr lang="en-US" dirty="0"/>
                        <a:t>UE supports new CHBW</a:t>
                      </a:r>
                    </a:p>
                    <a:p>
                      <a:endParaRPr lang="en-US" dirty="0"/>
                    </a:p>
                  </a:txBody>
                  <a:tcPr/>
                </a:tc>
                <a:tc>
                  <a:txBody>
                    <a:bodyPr/>
                    <a:lstStyle/>
                    <a:p>
                      <a:r>
                        <a:rPr lang="en-US" dirty="0" err="1"/>
                        <a:t>gNB</a:t>
                      </a:r>
                      <a:r>
                        <a:rPr lang="en-US" dirty="0"/>
                        <a:t> ignores the capability bits for the new channel BW(s)</a:t>
                      </a:r>
                    </a:p>
                  </a:txBody>
                  <a:tcPr/>
                </a:tc>
                <a:tc>
                  <a:txBody>
                    <a:bodyPr/>
                    <a:lstStyle/>
                    <a:p>
                      <a:r>
                        <a:rPr lang="en-US" dirty="0"/>
                        <a:t>UE can use the new channel BWs if deployed by the </a:t>
                      </a:r>
                      <a:r>
                        <a:rPr lang="en-US" dirty="0" err="1"/>
                        <a:t>gNB</a:t>
                      </a:r>
                      <a:endParaRPr lang="en-US" dirty="0"/>
                    </a:p>
                  </a:txBody>
                  <a:tcPr/>
                </a:tc>
                <a:extLst>
                  <a:ext uri="{0D108BD9-81ED-4DB2-BD59-A6C34878D82A}">
                    <a16:rowId xmlns:a16="http://schemas.microsoft.com/office/drawing/2014/main" val="1347538593"/>
                  </a:ext>
                </a:extLst>
              </a:tr>
            </a:tbl>
          </a:graphicData>
        </a:graphic>
      </p:graphicFrame>
    </p:spTree>
    <p:extLst>
      <p:ext uri="{BB962C8B-B14F-4D97-AF65-F5344CB8AC3E}">
        <p14:creationId xmlns:p14="http://schemas.microsoft.com/office/powerpoint/2010/main" val="3592117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6053-8AE3-4500-BCF1-FFF2E4D02E34}"/>
              </a:ext>
            </a:extLst>
          </p:cNvPr>
          <p:cNvSpPr>
            <a:spLocks noGrp="1"/>
          </p:cNvSpPr>
          <p:nvPr>
            <p:ph type="title"/>
          </p:nvPr>
        </p:nvSpPr>
        <p:spPr/>
        <p:txBody>
          <a:bodyPr/>
          <a:lstStyle/>
          <a:p>
            <a:r>
              <a:rPr lang="en-US" dirty="0"/>
              <a:t>Aspect 4: Band specific work</a:t>
            </a:r>
          </a:p>
        </p:txBody>
      </p:sp>
      <p:sp>
        <p:nvSpPr>
          <p:cNvPr id="3" name="Content Placeholder 2">
            <a:extLst>
              <a:ext uri="{FF2B5EF4-FFF2-40B4-BE49-F238E27FC236}">
                <a16:creationId xmlns:a16="http://schemas.microsoft.com/office/drawing/2014/main" id="{09879E24-1412-4E02-8B81-0B7D2F3FB6EC}"/>
              </a:ext>
            </a:extLst>
          </p:cNvPr>
          <p:cNvSpPr>
            <a:spLocks noGrp="1"/>
          </p:cNvSpPr>
          <p:nvPr>
            <p:ph idx="1"/>
          </p:nvPr>
        </p:nvSpPr>
        <p:spPr/>
        <p:txBody>
          <a:bodyPr/>
          <a:lstStyle/>
          <a:p>
            <a:r>
              <a:rPr lang="en-US" dirty="0"/>
              <a:t>Some bands may have band specific work needed, like REFSENS, MSD, A-MPR, etc. </a:t>
            </a:r>
          </a:p>
          <a:p>
            <a:r>
              <a:rPr lang="en-US" dirty="0"/>
              <a:t>Adding legacy channel BWs to existing bands also can have band specific work like MSD, A-MPR, etc. </a:t>
            </a:r>
          </a:p>
          <a:p>
            <a:r>
              <a:rPr lang="en-US" dirty="0"/>
              <a:t>Band specific requirements can be established when the WID adds the bandwidth(s) for the particular and made backward compatible with earlier releases. </a:t>
            </a:r>
          </a:p>
        </p:txBody>
      </p:sp>
    </p:spTree>
    <p:extLst>
      <p:ext uri="{BB962C8B-B14F-4D97-AF65-F5344CB8AC3E}">
        <p14:creationId xmlns:p14="http://schemas.microsoft.com/office/powerpoint/2010/main" val="331834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2F61C-B8D9-470C-B2F6-521C951300CE}"/>
              </a:ext>
            </a:extLst>
          </p:cNvPr>
          <p:cNvSpPr>
            <a:spLocks noGrp="1"/>
          </p:cNvSpPr>
          <p:nvPr>
            <p:ph type="title"/>
          </p:nvPr>
        </p:nvSpPr>
        <p:spPr/>
        <p:txBody>
          <a:bodyPr/>
          <a:lstStyle/>
          <a:p>
            <a:r>
              <a:rPr lang="en-US" dirty="0"/>
              <a:t>Aspect 5: Commercial implementations/deployment aspects</a:t>
            </a:r>
          </a:p>
        </p:txBody>
      </p:sp>
      <p:sp>
        <p:nvSpPr>
          <p:cNvPr id="3" name="Content Placeholder 2">
            <a:extLst>
              <a:ext uri="{FF2B5EF4-FFF2-40B4-BE49-F238E27FC236}">
                <a16:creationId xmlns:a16="http://schemas.microsoft.com/office/drawing/2014/main" id="{9782D735-20C9-48D6-926A-1959363F40D7}"/>
              </a:ext>
            </a:extLst>
          </p:cNvPr>
          <p:cNvSpPr>
            <a:spLocks noGrp="1"/>
          </p:cNvSpPr>
          <p:nvPr>
            <p:ph idx="1"/>
          </p:nvPr>
        </p:nvSpPr>
        <p:spPr/>
        <p:txBody>
          <a:bodyPr>
            <a:normAutofit lnSpcReduction="10000"/>
          </a:bodyPr>
          <a:lstStyle/>
          <a:p>
            <a:r>
              <a:rPr lang="en-US" dirty="0"/>
              <a:t>Some vendors have expressed concerns about product plans already being in place for Rel-15 and Rel-16</a:t>
            </a:r>
          </a:p>
          <a:p>
            <a:r>
              <a:rPr lang="en-US" dirty="0"/>
              <a:t>If we make the new channel BWs optional for Rel-15 and Rel-16, then vendors can choose their own timeline for implementation.</a:t>
            </a:r>
          </a:p>
          <a:p>
            <a:r>
              <a:rPr lang="en-US" dirty="0"/>
              <a:t>RAN4 can decouple commercial implementation/deployment plans from release independence. This should give both sides the flexibility they need. </a:t>
            </a:r>
          </a:p>
          <a:p>
            <a:pPr lvl="1"/>
            <a:r>
              <a:rPr lang="en-US" dirty="0"/>
              <a:t>If operators can convince vendors to implement the channel BWs in Rel-15 or Rel-16, great, otherwise they must wait until Rel-17 (or later). </a:t>
            </a:r>
          </a:p>
          <a:p>
            <a:pPr lvl="1"/>
            <a:r>
              <a:rPr lang="en-US" dirty="0"/>
              <a:t>This approach would let the market decide when the new channel bandwidths are implemented in products, as is with new bands. </a:t>
            </a:r>
          </a:p>
        </p:txBody>
      </p:sp>
    </p:spTree>
    <p:extLst>
      <p:ext uri="{BB962C8B-B14F-4D97-AF65-F5344CB8AC3E}">
        <p14:creationId xmlns:p14="http://schemas.microsoft.com/office/powerpoint/2010/main" val="261220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7B03-8BA3-4807-8A7C-6052EA2BA742}"/>
              </a:ext>
            </a:extLst>
          </p:cNvPr>
          <p:cNvSpPr>
            <a:spLocks noGrp="1"/>
          </p:cNvSpPr>
          <p:nvPr>
            <p:ph type="title"/>
          </p:nvPr>
        </p:nvSpPr>
        <p:spPr/>
        <p:txBody>
          <a:bodyPr/>
          <a:lstStyle/>
          <a:p>
            <a:r>
              <a:rPr lang="en-US" dirty="0"/>
              <a:t>Release independence on a case-by-case basis per band and bandwidth</a:t>
            </a:r>
          </a:p>
        </p:txBody>
      </p:sp>
      <p:sp>
        <p:nvSpPr>
          <p:cNvPr id="3" name="Content Placeholder 2">
            <a:extLst>
              <a:ext uri="{FF2B5EF4-FFF2-40B4-BE49-F238E27FC236}">
                <a16:creationId xmlns:a16="http://schemas.microsoft.com/office/drawing/2014/main" id="{3B5C77BE-96F0-4378-83EE-B3CC58FBE296}"/>
              </a:ext>
            </a:extLst>
          </p:cNvPr>
          <p:cNvSpPr>
            <a:spLocks noGrp="1"/>
          </p:cNvSpPr>
          <p:nvPr>
            <p:ph idx="1"/>
          </p:nvPr>
        </p:nvSpPr>
        <p:spPr/>
        <p:txBody>
          <a:bodyPr>
            <a:normAutofit fontScale="92500"/>
          </a:bodyPr>
          <a:lstStyle/>
          <a:p>
            <a:r>
              <a:rPr lang="en-US" dirty="0"/>
              <a:t>Release independence is primarily a protocol issue. Since the </a:t>
            </a:r>
            <a:r>
              <a:rPr lang="en-US" dirty="0" err="1"/>
              <a:t>signalling</a:t>
            </a:r>
            <a:r>
              <a:rPr lang="en-US" dirty="0"/>
              <a:t> can support the new channel BWs, they can be release independent to Rel-15.</a:t>
            </a:r>
          </a:p>
          <a:p>
            <a:r>
              <a:rPr lang="en-US" dirty="0"/>
              <a:t>As we have seen, the discussion of release independence takes a lot of time and is contentious. Delegate time could be better spent on other issues instead of discussing release independence on a case by case basis per band and per bandwidth.</a:t>
            </a:r>
          </a:p>
          <a:p>
            <a:r>
              <a:rPr lang="en-US" dirty="0"/>
              <a:t>Having the new channel BWs be release independent on a case by case basis per band bandwidth would unnecessarily complicate TS 38.307</a:t>
            </a:r>
          </a:p>
          <a:p>
            <a:r>
              <a:rPr lang="en-US" dirty="0"/>
              <a:t>Vendors can choose to which release to implement the new channel BWs on a case-by-case basis per band and bandwidth</a:t>
            </a:r>
          </a:p>
        </p:txBody>
      </p:sp>
    </p:spTree>
    <p:extLst>
      <p:ext uri="{BB962C8B-B14F-4D97-AF65-F5344CB8AC3E}">
        <p14:creationId xmlns:p14="http://schemas.microsoft.com/office/powerpoint/2010/main" val="1327056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972</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Way Forward on Release independence for 35 and 45 MHz</vt:lpstr>
      <vt:lpstr>Background: Release options for 35 and 45 MHz</vt:lpstr>
      <vt:lpstr>Background: 5 Aspects</vt:lpstr>
      <vt:lpstr>Aspect 1: Signalling</vt:lpstr>
      <vt:lpstr>Aspect 2: Hardware capability  </vt:lpstr>
      <vt:lpstr>Aspect 3: Backward compatibility issues </vt:lpstr>
      <vt:lpstr>Aspect 4: Band specific work</vt:lpstr>
      <vt:lpstr>Aspect 5: Commercial implementations/deployment aspects</vt:lpstr>
      <vt:lpstr>Release independence on a case-by-case basis per band and bandwidth</vt:lpstr>
      <vt:lpstr>Proposals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Shvodian</dc:creator>
  <cp:lastModifiedBy>Bill Shvodian</cp:lastModifiedBy>
  <cp:revision>2</cp:revision>
  <dcterms:created xsi:type="dcterms:W3CDTF">2020-11-05T20:24:16Z</dcterms:created>
  <dcterms:modified xsi:type="dcterms:W3CDTF">2020-11-10T02:19:51Z</dcterms:modified>
</cp:coreProperties>
</file>