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3"/>
    <p:sldId id="295" r:id="rId4"/>
    <p:sldId id="304" r:id="rId5"/>
    <p:sldId id="308" r:id="rId7"/>
    <p:sldId id="309" r:id="rId8"/>
    <p:sldId id="294" r:id="rId9"/>
    <p:sldId id="306" r:id="rId10"/>
    <p:sldId id="2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unhui Zhang" initials="CZ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9" autoAdjust="0"/>
    <p:restoredTop sz="94660"/>
  </p:normalViewPr>
  <p:slideViewPr>
    <p:cSldViewPr snapToGrid="0">
      <p:cViewPr>
        <p:scale>
          <a:sx n="75" d="100"/>
          <a:sy n="75" d="100"/>
        </p:scale>
        <p:origin x="49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commentAuthors" Target="commentAuthors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C03CF0-6E0B-4875-9977-F910DD15014E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BD4EB6-6904-4879-AF1A-C10C5D4B8440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66D73-965A-4B6D-8F80-CA2902517E87}" type="datetime1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7DB9D-CA64-4337-888B-DE4E88925E59}" type="datetime1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173AA-4700-4E79-A133-2D8603E19353}" type="datetime1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B3317-B36A-4639-8F4F-08EA19B370E9}" type="datetime1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4A09F-62FD-4A98-AEDF-61B9315FC934}" type="datetime1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D38C7-460B-4252-8BCB-269CCB2B6AE6}" type="datetime1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08C0-CD51-457D-9341-C9A110DF8BF4}" type="datetime1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53409-7C7D-4879-986C-CD9056700DA3}" type="datetime1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6706F-0BAB-4FCC-A6B6-9D2449C68EA3}" type="datetime1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71DF-092E-4159-94B0-95A213FE7ECD}" type="datetime1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C4AB6-92E0-41FB-BEEE-CAEB88C7F3AE}" type="datetime1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4118B-F49E-4F5A-A26D-E438A17C868D}" type="datetime1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95D4C-8F8D-4A03-BC45-F746214387B6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5011" y="1950369"/>
            <a:ext cx="10385777" cy="1807912"/>
          </a:xfrm>
        </p:spPr>
        <p:txBody>
          <a:bodyPr>
            <a:normAutofit/>
          </a:bodyPr>
          <a:lstStyle/>
          <a:p>
            <a:r>
              <a:rPr lang="en-US" sz="3600" dirty="0"/>
              <a:t>WF on BS RF requirements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3884905"/>
            <a:ext cx="9144000" cy="1655762"/>
          </a:xfrm>
        </p:spPr>
        <p:txBody>
          <a:bodyPr/>
          <a:lstStyle/>
          <a:p>
            <a:r>
              <a:rPr lang="en-US" dirty="0"/>
              <a:t>ZTE</a:t>
            </a:r>
            <a:r>
              <a:rPr lang="en-US" dirty="0" smtClean="0"/>
              <a:t>,…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664166" y="474132"/>
            <a:ext cx="2624723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/>
              <a:t>R4-2016865</a:t>
            </a:r>
            <a:endParaRPr lang="en-US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45770" y="288925"/>
            <a:ext cx="44805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3GPP TSG-RAN WG4 #</a:t>
            </a:r>
            <a:r>
              <a:rPr lang="en-US" b="1" dirty="0" smtClean="0"/>
              <a:t>97e</a:t>
            </a:r>
            <a:endParaRPr lang="en-US" b="1" dirty="0"/>
          </a:p>
          <a:p>
            <a:r>
              <a:rPr lang="en-US" b="1" dirty="0" smtClean="0"/>
              <a:t>2nd Nov. </a:t>
            </a:r>
            <a:r>
              <a:rPr lang="en-US" b="1" dirty="0"/>
              <a:t>- 13</a:t>
            </a:r>
            <a:r>
              <a:rPr lang="en-US" b="1" dirty="0" smtClean="0"/>
              <a:t>th Nov. </a:t>
            </a:r>
            <a:r>
              <a:rPr lang="en-US" b="1" dirty="0"/>
              <a:t>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70C0"/>
                </a:solidFill>
              </a:rPr>
              <a:t>Background</a:t>
            </a:r>
            <a:endParaRPr lang="sv-SE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47850"/>
            <a:ext cx="10515600" cy="4351338"/>
          </a:xfrm>
        </p:spPr>
        <p:txBody>
          <a:bodyPr/>
          <a:lstStyle/>
          <a:p>
            <a:r>
              <a:rPr lang="en-US" altLang="sv-SE" dirty="0">
                <a:solidFill>
                  <a:srgbClr val="0070C0"/>
                </a:solidFill>
              </a:rPr>
              <a:t>Based on approved WID </a:t>
            </a:r>
            <a:r>
              <a:rPr lang="en-US" altLang="sv-SE" dirty="0">
                <a:solidFill>
                  <a:srgbClr val="0070C0"/>
                </a:solidFill>
                <a:sym typeface="+mn-ea"/>
              </a:rPr>
              <a:t>RP-201321 </a:t>
            </a:r>
            <a:r>
              <a:rPr lang="en-US" altLang="sv-SE" dirty="0">
                <a:solidFill>
                  <a:srgbClr val="0070C0"/>
                </a:solidFill>
              </a:rPr>
              <a:t>for the introdution of 35MHz and 45MHz , the targeted completion data is </a:t>
            </a:r>
            <a:r>
              <a:rPr lang="en-US" altLang="sv-SE" dirty="0">
                <a:solidFill>
                  <a:srgbClr val="FF0000"/>
                </a:solidFill>
              </a:rPr>
              <a:t>RAN#91 meeting</a:t>
            </a:r>
            <a:r>
              <a:rPr lang="en-US" altLang="sv-SE" dirty="0">
                <a:solidFill>
                  <a:srgbClr val="0070C0"/>
                </a:solidFill>
              </a:rPr>
              <a:t>,  therefore there are 3 WG meetings left for further discussion.</a:t>
            </a:r>
            <a:endParaRPr lang="en-US" altLang="sv-SE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0070C0"/>
                </a:solidFill>
              </a:rPr>
              <a:t>In this meeting</a:t>
            </a:r>
            <a:r>
              <a:rPr lang="en-US" dirty="0">
                <a:solidFill>
                  <a:srgbClr val="0070C0"/>
                </a:solidFill>
                <a:sym typeface="+mn-ea"/>
              </a:rPr>
              <a:t>, Tx requirements are aligned among R4-2015703, R4-2015718 ,R4-2016115 and Rx requriements among R4-2015718 ,R4-201611 are also aligned except for NBB intermodulation and general intermodulation requirements.</a:t>
            </a:r>
            <a:endParaRPr lang="en-US" dirty="0">
              <a:solidFill>
                <a:srgbClr val="0070C0"/>
              </a:solidFill>
              <a:sym typeface="+mn-ea"/>
            </a:endParaRPr>
          </a:p>
          <a:p>
            <a:r>
              <a:rPr lang="en-US" dirty="0">
                <a:solidFill>
                  <a:srgbClr val="0070C0"/>
                </a:solidFill>
                <a:sym typeface="+mn-ea"/>
              </a:rPr>
              <a:t>EVM window length requirement are also aligned between R4-2016115 and R4-2016115.</a:t>
            </a:r>
            <a:endParaRPr lang="en-US" dirty="0">
              <a:solidFill>
                <a:srgbClr val="0070C0"/>
              </a:solidFill>
              <a:sym typeface="+mn-ea"/>
            </a:endParaRP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Agreement on SU for 35MHz and 45MHz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</a:fld>
            <a:endParaRPr lang="en-US"/>
          </a:p>
        </p:txBody>
      </p:sp>
      <p:sp>
        <p:nvSpPr>
          <p:cNvPr id="5" name="文本框 4"/>
          <p:cNvSpPr txBox="1"/>
          <p:nvPr/>
        </p:nvSpPr>
        <p:spPr>
          <a:xfrm>
            <a:off x="934085" y="1612900"/>
            <a:ext cx="868172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/>
          </a:p>
          <a:p>
            <a:pPr indent="0">
              <a:buFont typeface="Arial" panose="020B0604020202020204" pitchFamily="34" charset="0"/>
              <a:buNone/>
            </a:pPr>
            <a:endParaRPr lang="en-US" altLang="zh-CN"/>
          </a:p>
          <a:p>
            <a:pPr indent="0">
              <a:buFont typeface="Arial" panose="020B0604020202020204" pitchFamily="34" charset="0"/>
              <a:buNone/>
            </a:pPr>
            <a:endParaRPr lang="en-US" altLang="zh-CN"/>
          </a:p>
        </p:txBody>
      </p:sp>
      <p:graphicFrame>
        <p:nvGraphicFramePr>
          <p:cNvPr id="3" name="表格 2"/>
          <p:cNvGraphicFramePr/>
          <p:nvPr/>
        </p:nvGraphicFramePr>
        <p:xfrm>
          <a:off x="2434590" y="1633220"/>
          <a:ext cx="4733290" cy="221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5725"/>
                <a:gridCol w="1688465"/>
                <a:gridCol w="1689100"/>
              </a:tblGrid>
              <a:tr h="565785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SCS (kHz)</a:t>
                      </a:r>
                      <a:endParaRPr lang="en-US" altLang="en-US" sz="1800" b="1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9525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35MHz</a:t>
                      </a:r>
                      <a:endParaRPr lang="en-US" altLang="en-US" sz="1800" b="1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9525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45MHz</a:t>
                      </a:r>
                      <a:endParaRPr lang="en-US" altLang="en-US" sz="1800" b="1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9525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en-US" sz="1800" b="1" baseline="-25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RB</a:t>
                      </a:r>
                      <a:endParaRPr lang="en-US" altLang="en-US" sz="1800" b="1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9525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en-US" sz="1800" b="1" baseline="-25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RB</a:t>
                      </a:r>
                      <a:endParaRPr lang="en-US" altLang="en-US" sz="1800" b="1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9525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0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altLang="en-US" sz="18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9525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188</a:t>
                      </a:r>
                      <a:endParaRPr lang="en-US" altLang="en-US" sz="18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9525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243</a:t>
                      </a:r>
                      <a:endParaRPr lang="en-US" altLang="en-US" sz="18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9525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43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en-US" altLang="en-US" sz="18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9525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</a:t>
                      </a:r>
                      <a:endParaRPr lang="en-US" altLang="en-US" sz="18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9525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119</a:t>
                      </a:r>
                      <a:endParaRPr lang="en-US" altLang="en-US" sz="18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9525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941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en-US" altLang="en-US" sz="18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9525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</a:t>
                      </a:r>
                      <a:endParaRPr lang="en-US" altLang="en-US" sz="18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9525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en-US" altLang="en-US" sz="18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9525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Agreement on BS RF requirements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</a:fld>
            <a:endParaRPr lang="en-US"/>
          </a:p>
        </p:txBody>
      </p:sp>
      <p:sp>
        <p:nvSpPr>
          <p:cNvPr id="5" name="文本框 4"/>
          <p:cNvSpPr txBox="1"/>
          <p:nvPr/>
        </p:nvSpPr>
        <p:spPr>
          <a:xfrm>
            <a:off x="934085" y="1612900"/>
            <a:ext cx="868172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>
                <a:sym typeface="+mn-ea"/>
              </a:rPr>
              <a:t>Agree on Tx requirements proposed in R4-2015703, R4-2015718 ,R4-2016115;</a:t>
            </a:r>
            <a:endParaRPr lang="en-US" altLang="zh-CN">
              <a:sym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>
                <a:sym typeface="+mn-ea"/>
              </a:rPr>
              <a:t>Agree on Rx requriements proposed in R4-2015718 ,R4-2016115 except for NBB intermodulation and general intermodulation requirements.</a:t>
            </a:r>
            <a:endParaRPr lang="en-US" altLang="zh-CN">
              <a:sym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>
                <a:sym typeface="+mn-ea"/>
              </a:rPr>
              <a:t>Agree on EVM window length requirement proposed in R4-2016115 and R4-2016115</a:t>
            </a:r>
            <a:r>
              <a:rPr lang="en-US" dirty="0">
                <a:solidFill>
                  <a:srgbClr val="0070C0"/>
                </a:solidFill>
                <a:sym typeface="+mn-ea"/>
              </a:rPr>
              <a:t>.</a:t>
            </a:r>
            <a:endParaRPr lang="en-US" altLang="zh-CN"/>
          </a:p>
          <a:p>
            <a:pPr indent="0">
              <a:buFont typeface="Arial" panose="020B0604020202020204" pitchFamily="34" charset="0"/>
              <a:buNone/>
            </a:pPr>
            <a:endParaRPr lang="en-US" altLang="zh-CN"/>
          </a:p>
          <a:p>
            <a:pPr marL="285750" indent="-285750" algn="l">
              <a:buClrTx/>
              <a:buSzTx/>
              <a:buFont typeface="Arial" panose="020B0604020202020204" pitchFamily="34" charset="0"/>
              <a:buChar char="•"/>
            </a:pPr>
            <a:endParaRPr lang="en-US" altLang="zh-CN"/>
          </a:p>
          <a:p>
            <a:pPr indent="0">
              <a:buFont typeface="Arial" panose="020B0604020202020204" pitchFamily="34" charset="0"/>
              <a:buNone/>
            </a:pPr>
            <a:endParaRPr lang="en-US" altLang="zh-CN"/>
          </a:p>
          <a:p>
            <a:pPr indent="0">
              <a:buFont typeface="Arial" panose="020B0604020202020204" pitchFamily="34" charset="0"/>
              <a:buNone/>
            </a:pPr>
            <a:endParaRPr lang="en-US" altLang="zh-C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issues left for BS RF requirements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</a:fld>
            <a:endParaRPr lang="en-US"/>
          </a:p>
        </p:txBody>
      </p:sp>
      <p:sp>
        <p:nvSpPr>
          <p:cNvPr id="5" name="文本框 4"/>
          <p:cNvSpPr txBox="1"/>
          <p:nvPr/>
        </p:nvSpPr>
        <p:spPr>
          <a:xfrm>
            <a:off x="934085" y="1612900"/>
            <a:ext cx="944245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/>
              <a:t>For RX intermodulation, FFS for freq offset for NBB and general intermodulation</a:t>
            </a:r>
            <a:r>
              <a:rPr lang="en-US" altLang="zh-CN"/>
              <a:t> </a:t>
            </a:r>
            <a:endParaRPr lang="en-US" altLang="zh-CN"/>
          </a:p>
          <a:p>
            <a:pPr indent="0">
              <a:buFont typeface="Arial" panose="020B0604020202020204" pitchFamily="34" charset="0"/>
              <a:buNone/>
            </a:pPr>
            <a:endParaRPr lang="en-US" altLang="zh-CN"/>
          </a:p>
          <a:p>
            <a:pPr indent="0">
              <a:buFont typeface="Arial" panose="020B0604020202020204" pitchFamily="34" charset="0"/>
              <a:buNone/>
            </a:pPr>
            <a:endParaRPr lang="en-US" altLang="zh-CN"/>
          </a:p>
          <a:p>
            <a:pPr indent="0">
              <a:buFont typeface="Arial" panose="020B0604020202020204" pitchFamily="34" charset="0"/>
              <a:buNone/>
            </a:pPr>
            <a:endParaRPr lang="en-US" altLang="zh-CN"/>
          </a:p>
          <a:p>
            <a:pPr indent="0">
              <a:buFont typeface="Arial" panose="020B0604020202020204" pitchFamily="34" charset="0"/>
              <a:buNone/>
            </a:pPr>
            <a:endParaRPr lang="en-US" altLang="zh-CN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sv-SE" dirty="0" smtClean="0"/>
              <a:t>Work plan for introduction of 35MHz and 45MHz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</a:fld>
            <a:endParaRPr lang="en-US"/>
          </a:p>
        </p:txBody>
      </p:sp>
      <p:sp>
        <p:nvSpPr>
          <p:cNvPr id="5" name="文本框 4"/>
          <p:cNvSpPr txBox="1"/>
          <p:nvPr/>
        </p:nvSpPr>
        <p:spPr>
          <a:xfrm>
            <a:off x="934085" y="1612900"/>
            <a:ext cx="86817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>
                <a:solidFill>
                  <a:schemeClr val="tx1"/>
                </a:solidFill>
              </a:rPr>
              <a:t>RAN4#98:  resolve open issues and approve all related CRs; </a:t>
            </a:r>
            <a:endParaRPr lang="en-US" altLang="zh-CN">
              <a:solidFill>
                <a:schemeClr val="tx1"/>
              </a:solidFill>
            </a:endParaRPr>
          </a:p>
          <a:p>
            <a:pPr indent="0">
              <a:buFont typeface="Arial" panose="020B0604020202020204" pitchFamily="34" charset="0"/>
              <a:buNone/>
            </a:pPr>
            <a:endParaRPr lang="en-US" altLang="zh-CN"/>
          </a:p>
          <a:p>
            <a:pPr indent="0">
              <a:buFont typeface="Arial" panose="020B0604020202020204" pitchFamily="34" charset="0"/>
              <a:buNone/>
            </a:pPr>
            <a:endParaRPr lang="en-US" altLang="zh-CN"/>
          </a:p>
          <a:p>
            <a:pPr indent="0">
              <a:buFont typeface="Arial" panose="020B0604020202020204" pitchFamily="34" charset="0"/>
              <a:buNone/>
            </a:pPr>
            <a:endParaRPr lang="en-US" altLang="zh-CN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sv-SE" dirty="0" smtClean="0"/>
              <a:t>Work split for introduction of 35MHz and 45MHz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</a:fld>
            <a:endParaRPr lang="en-US"/>
          </a:p>
        </p:txBody>
      </p:sp>
      <p:sp>
        <p:nvSpPr>
          <p:cNvPr id="5" name="文本框 4"/>
          <p:cNvSpPr txBox="1"/>
          <p:nvPr/>
        </p:nvSpPr>
        <p:spPr>
          <a:xfrm>
            <a:off x="934085" y="1612900"/>
            <a:ext cx="8681720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/>
          </a:p>
          <a:p>
            <a:pPr indent="0">
              <a:buFont typeface="Arial" panose="020B0604020202020204" pitchFamily="34" charset="0"/>
              <a:buNone/>
            </a:pPr>
            <a:endParaRPr lang="en-US" altLang="zh-CN"/>
          </a:p>
          <a:p>
            <a:pPr indent="0">
              <a:buFont typeface="Arial" panose="020B0604020202020204" pitchFamily="34" charset="0"/>
              <a:buNone/>
            </a:pPr>
            <a:endParaRPr lang="en-US" altLang="zh-CN"/>
          </a:p>
          <a:p>
            <a:pPr indent="0">
              <a:buFont typeface="Arial" panose="020B0604020202020204" pitchFamily="34" charset="0"/>
              <a:buNone/>
            </a:pPr>
            <a:endParaRPr lang="en-US" altLang="zh-CN"/>
          </a:p>
          <a:p>
            <a:pPr indent="0">
              <a:buFont typeface="Arial" panose="020B0604020202020204" pitchFamily="34" charset="0"/>
              <a:buNone/>
            </a:pPr>
            <a:endParaRPr lang="en-US" altLang="zh-CN"/>
          </a:p>
        </p:txBody>
      </p:sp>
      <p:graphicFrame>
        <p:nvGraphicFramePr>
          <p:cNvPr id="3" name="表格 2"/>
          <p:cNvGraphicFramePr/>
          <p:nvPr/>
        </p:nvGraphicFramePr>
        <p:xfrm>
          <a:off x="1828800" y="1524000"/>
          <a:ext cx="5688330" cy="4222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165"/>
                <a:gridCol w="2844165"/>
              </a:tblGrid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Spec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Company</a:t>
                      </a:r>
                      <a:endParaRPr lang="en-US" altLang="zh-CN"/>
                    </a:p>
                  </a:txBody>
                  <a:tcPr/>
                </a:tc>
              </a:tr>
              <a:tr h="39687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TS 38.104 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[Huawei]</a:t>
                      </a:r>
                      <a:endParaRPr lang="en-US" altLang="zh-CN"/>
                    </a:p>
                  </a:txBody>
                  <a:tcPr/>
                </a:tc>
              </a:tr>
              <a:tr h="39687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TS 38.141-1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[Ericsson]</a:t>
                      </a:r>
                      <a:endParaRPr lang="en-US" altLang="zh-CN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>
                          <a:sym typeface="+mn-ea"/>
                        </a:rPr>
                        <a:t>TS 38.141-2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[ZTE]</a:t>
                      </a:r>
                      <a:endParaRPr lang="en-US" altLang="zh-CN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TS 37.104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[ZTE]</a:t>
                      </a:r>
                      <a:endParaRPr lang="en-US" altLang="zh-CN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TS 37.141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zh-CN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TS 37.105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TS 37.145-1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TS 37.145-2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56605"/>
            <a:ext cx="10515600" cy="648863"/>
          </a:xfrm>
        </p:spPr>
        <p:txBody>
          <a:bodyPr>
            <a:normAutofit fontScale="90000"/>
          </a:bodyPr>
          <a:lstStyle/>
          <a:p>
            <a:r>
              <a:rPr lang="en-US" dirty="0"/>
              <a:t>References: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/>
        </p:nvSpPr>
        <p:spPr>
          <a:xfrm>
            <a:off x="838200" y="-1405305"/>
            <a:ext cx="10515600" cy="53787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US" altLang="en-GB" sz="1800" dirty="0"/>
          </a:p>
        </p:txBody>
      </p:sp>
      <p:graphicFrame>
        <p:nvGraphicFramePr>
          <p:cNvPr id="5" name="表格 4"/>
          <p:cNvGraphicFramePr/>
          <p:nvPr/>
        </p:nvGraphicFramePr>
        <p:xfrm>
          <a:off x="1181100" y="1005840"/>
          <a:ext cx="6737350" cy="4084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3475"/>
                <a:gridCol w="996950"/>
                <a:gridCol w="4606925"/>
              </a:tblGrid>
              <a:tr h="36576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R4-2015703</a:t>
                      </a:r>
                      <a:endParaRPr lang="en-US" altLang="en-US" sz="1200" b="0">
                        <a:latin typeface="Arial" panose="020B0604020202020204" pitchFamily="34" charset="0"/>
                        <a:ea typeface="Times New Roman" panose="0202060305040502030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Huawei, HiSilicon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draft CR on introduction of channel bandwidths 35MHz and 45MHz for BS TX</a:t>
                      </a:r>
                      <a:endParaRPr lang="en-US" altLang="en-US" sz="12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88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R4-2015718</a:t>
                      </a:r>
                      <a:endParaRPr lang="en-US" altLang="en-US" sz="1200" b="0">
                        <a:latin typeface="Arial" panose="020B0604020202020204" pitchFamily="34" charset="0"/>
                        <a:ea typeface="Times New Roman" panose="0202060305040502030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Ericsson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Draft CR to TS 38.104: Introduction of CBWs 35 MHz and 45 MHz</a:t>
                      </a:r>
                      <a:endParaRPr lang="en-US" altLang="en-US" sz="12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88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R4-2015719</a:t>
                      </a:r>
                      <a:endParaRPr lang="en-US" altLang="en-US" sz="1200" b="0">
                        <a:latin typeface="Arial" panose="020B0604020202020204" pitchFamily="34" charset="0"/>
                        <a:ea typeface="Times New Roman" panose="0202060305040502030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Ericsson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Draft CR to TS 38.141-1: Introduction of CBWs 35 MHz and 45 MHz</a:t>
                      </a:r>
                      <a:endParaRPr lang="en-US" altLang="en-US" sz="12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88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R4-2015720</a:t>
                      </a:r>
                      <a:endParaRPr lang="en-US" altLang="en-US" sz="1200" b="0">
                        <a:latin typeface="Arial" panose="020B0604020202020204" pitchFamily="34" charset="0"/>
                        <a:ea typeface="Times New Roman" panose="0202060305040502030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Ericsson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Draft CR to TS 38.141-2: Introduction of CBWs 35 MHz and 45 MHz</a:t>
                      </a:r>
                      <a:endParaRPr lang="en-US" altLang="en-US" sz="12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88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R4-2016114</a:t>
                      </a:r>
                      <a:endParaRPr lang="en-US" altLang="en-US" sz="1200" b="0">
                        <a:latin typeface="Arial" panose="020B0604020202020204" pitchFamily="34" charset="0"/>
                        <a:ea typeface="Times New Roman" panose="0202060305040502030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ZTE Corporation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 on BS RF requirement for new channel bandwidth of 35MHz and 45MHz</a:t>
                      </a:r>
                      <a:endParaRPr lang="en-US" altLang="en-US" sz="12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88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R4-2016115</a:t>
                      </a:r>
                      <a:endParaRPr lang="en-US" altLang="en-US" sz="1200" b="0">
                        <a:latin typeface="Arial" panose="020B0604020202020204" pitchFamily="34" charset="0"/>
                        <a:ea typeface="Times New Roman" panose="0202060305040502030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ZTE Corporation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Draft CR to TS 38.104: Introduction of 35MHz and 45MHz</a:t>
                      </a:r>
                      <a:endParaRPr lang="en-US" altLang="en-US" sz="12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88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R4-2016116</a:t>
                      </a:r>
                      <a:endParaRPr lang="en-US" altLang="en-US" sz="1200" b="0">
                        <a:latin typeface="Arial" panose="020B0604020202020204" pitchFamily="34" charset="0"/>
                        <a:ea typeface="Times New Roman" panose="0202060305040502030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ZTE Corporation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Draft CR to TS 38.141-1: Introduction of 35MHz and 45MHz</a:t>
                      </a:r>
                      <a:endParaRPr lang="en-US" altLang="en-US" sz="12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88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R4-2016117</a:t>
                      </a:r>
                      <a:endParaRPr lang="en-US" altLang="en-US" sz="1200" b="0">
                        <a:latin typeface="Arial" panose="020B0604020202020204" pitchFamily="34" charset="0"/>
                        <a:ea typeface="Times New Roman" panose="0202060305040502030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ZTE Corporation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Draft CR to TS 38.141-2: Introduction of 35MHz and 45MHz</a:t>
                      </a:r>
                      <a:endParaRPr lang="en-US" altLang="en-US" sz="12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88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R4-2016118</a:t>
                      </a:r>
                      <a:endParaRPr lang="en-US" altLang="en-US" sz="1200" b="0">
                        <a:latin typeface="Arial" panose="020B0604020202020204" pitchFamily="34" charset="0"/>
                        <a:ea typeface="Times New Roman" panose="0202060305040502030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ZTE Corporation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Draft CR to TS 37.104: Introduction of 35MHz and 45MHz</a:t>
                      </a:r>
                      <a:endParaRPr lang="en-US" altLang="en-US" sz="12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88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R4-2016119</a:t>
                      </a:r>
                      <a:endParaRPr lang="en-US" altLang="en-US" sz="1200" b="0">
                        <a:latin typeface="Arial" panose="020B0604020202020204" pitchFamily="34" charset="0"/>
                        <a:ea typeface="Times New Roman" panose="0202060305040502030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ZTE Corporation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Draft CR to 37.141: Introduction of 35MHz and 45MHz</a:t>
                      </a:r>
                      <a:endParaRPr lang="en-US" altLang="en-US" sz="12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88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R4-2016120</a:t>
                      </a:r>
                      <a:endParaRPr lang="en-US" altLang="en-US" sz="1200" b="0">
                        <a:latin typeface="Arial" panose="020B0604020202020204" pitchFamily="34" charset="0"/>
                        <a:ea typeface="Times New Roman" panose="0202060305040502030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ZTE Corporation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Draft CR to TS 37.105: Introduction of 35MHz and 45MHz</a:t>
                      </a:r>
                      <a:endParaRPr lang="en-US" altLang="en-US" sz="12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88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R4-2016121</a:t>
                      </a:r>
                      <a:endParaRPr lang="en-US" altLang="en-US" sz="1200" b="0">
                        <a:latin typeface="Arial" panose="020B0604020202020204" pitchFamily="34" charset="0"/>
                        <a:ea typeface="Times New Roman" panose="0202060305040502030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ZTE Corporation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Draft CR to 37.145-1: Introduction of 35MHz and 45MHz</a:t>
                      </a:r>
                      <a:endParaRPr lang="en-US" altLang="en-US" sz="12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88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200" b="0">
                          <a:latin typeface="Arial" panose="020B0604020202020204" pitchFamily="34" charset="0"/>
                          <a:ea typeface="Times New Roman" panose="02020603050405020304" charset="0"/>
                          <a:cs typeface="Arial" panose="020B0604020202020204" pitchFamily="34" charset="0"/>
                        </a:rPr>
                        <a:t>R4-2016122</a:t>
                      </a:r>
                      <a:endParaRPr lang="en-US" altLang="en-US" sz="1200" b="0">
                        <a:latin typeface="Arial" panose="020B0604020202020204" pitchFamily="34" charset="0"/>
                        <a:ea typeface="Times New Roman" panose="0202060305040502030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ZTE Corporation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Draft CR to 37.145-2: Introduction of 35MHz and 45MHz</a:t>
                      </a:r>
                      <a:endParaRPr lang="en-US" altLang="en-US" sz="12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2468</Words>
  <Application>WPS 演示</Application>
  <PresentationFormat>Widescreen</PresentationFormat>
  <Paragraphs>208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8" baseType="lpstr">
      <vt:lpstr>Arial</vt:lpstr>
      <vt:lpstr>宋体</vt:lpstr>
      <vt:lpstr>Wingdings</vt:lpstr>
      <vt:lpstr>Times New Roman</vt:lpstr>
      <vt:lpstr>Calibri Light</vt:lpstr>
      <vt:lpstr>Calibri</vt:lpstr>
      <vt:lpstr>微软雅黑</vt:lpstr>
      <vt:lpstr>Arial Unicode MS</vt:lpstr>
      <vt:lpstr>等线</vt:lpstr>
      <vt:lpstr>Office Theme</vt:lpstr>
      <vt:lpstr>WF on BS RF requirements</vt:lpstr>
      <vt:lpstr>Background</vt:lpstr>
      <vt:lpstr>Agreement on SU for 35MHz and 45MHz</vt:lpstr>
      <vt:lpstr>Agreement on BS RF requirements</vt:lpstr>
      <vt:lpstr>Open issues left for BS RF requirements</vt:lpstr>
      <vt:lpstr>Work plan for introduction of 35MHz and 45MHz</vt:lpstr>
      <vt:lpstr>Work split for introduction of 35MHz and 45MHz</vt:lpstr>
      <vt:lpstr>References: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for NR PC3 fallback</dc:title>
  <dc:creator>Gene Fong</dc:creator>
  <cp:lastModifiedBy>10164284</cp:lastModifiedBy>
  <cp:revision>139</cp:revision>
  <dcterms:created xsi:type="dcterms:W3CDTF">2018-08-21T06:09:00Z</dcterms:created>
  <dcterms:modified xsi:type="dcterms:W3CDTF">2020-11-09T08:27:11Z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0x01010057487C7AB0FA344C95D548FCA1A0E6B1</vt:lpwstr>
  </property>
  <property fmtid="{D5CDD505-2E9C-101B-9397-08002B2CF9AE}" pid="3" name="KSOProductBuildVer">
    <vt:lpwstr>2052-11.8.2.9022</vt:lpwstr>
  </property>
</Properties>
</file>