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
    <Relationship Id="rId3" Type="http://schemas.openxmlformats.org/package/2006/relationships/metadata/core-properties" Target="docProps/core.xml"/>
    <Relationship Id="rId2" Type="http://schemas.openxmlformats.org/package/2006/relationships/metadata/thumbnail" Target="docProps/thumbnail.jpeg"/>
    <Relationship Id="rId1" Type="http://schemas.openxmlformats.org/officeDocument/2006/relationships/officeDocument" Target="ppt/presentation.xml"/>
    <Relationship Id="rId4" Type="http://schemas.openxmlformats.org/officeDocument/2006/relationships/extended-properties" Target="docProps/app.xml"/>
    <Relationship Id="rId5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55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FB2A5FB-0242-40F8-A50D-412D0BE201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275E825-F7BF-4F13-8C06-A12C72BEBD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C9EF1E0-3A36-4A1C-A9B6-A0DBF8818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196F8B6-9CAD-41D2-B28A-D14C5F4EA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E92032B-7E5A-448E-BB73-63355188F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1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DDF279-E31F-4A73-B580-F3FD06A94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6FF6525-5989-4BA8-A77E-FC8E660D2F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E514AD4-3BD5-4F76-91CB-FA0625B7A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B8E6222-FD73-4797-8AD8-BDD58152E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60F8B3D-5BA6-4914-AE0E-BFF87272A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4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4F38C49-907B-4F61-B730-893B7FF385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A7397185-58E7-479A-952D-8496ED3A31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60DF420-4989-4170-9B0B-9818956C7C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BF36404-950D-4403-BA2B-A800E7923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B61BF45-4C32-4310-8FE9-090B32BB9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5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F23058-8FE6-4220-AF21-569509A3D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096F053-249B-4AD7-9FA4-9BCB98946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4D5F9A5-655D-47B5-94F4-F1CC2FA34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B0F3C67-A099-4697-9A16-EDD89B682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F486D3C-F562-4977-AAFB-70ED99882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066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15EC6E-6061-457C-BBD2-350D44D9A3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70BA7184-71A4-49C8-92BE-49EEC6E86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C7D5288-A31D-42ED-8006-170602A2B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DB5FBF3-49D7-49BC-BA40-34E6F24A9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5CA9B9A-C113-4DB7-BE0F-CEE6C7F8E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251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4F482EE-02B7-4AF1-BAA3-D8059B4A3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5589783-B0FE-4C54-9052-FFD6ADCF71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0B7635F-5BCF-4FFE-A1F3-892BB2C49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4B26C6F-7A35-43BF-9DED-D43090B40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21EB1FC-E584-4C50-ACD5-9FF93D299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2A5FAF5-1F4D-4A4D-BBFF-A65BF18E8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046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EBEE21F-CDEA-4213-AB8B-1E6100CC2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586FEF6-D6E8-4D7C-9CF1-583035FAB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7606D65-785D-45DC-B7A2-9952B0958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1CC0495-41C4-4702-B759-33D5DE8008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49D14DB-050B-4B63-AA29-FCD38270DB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7779378-6399-4F14-B5CF-6158702985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C540F8F-001B-4155-BDB5-3EA23735C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31B1F8F8-3F16-443F-880F-B738CE6ED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52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8CF8921-7D47-494F-8F6A-618AD95DD1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F5B45C90-E1B5-469E-83DA-D8145D18F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F987427-79CF-4DA8-963B-7EAA26EBD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404FAB69-53ED-4ACA-86A0-922B02806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34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4CD98C6F-DC9D-46C4-92DB-4BE5DF126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134613F8-C2A8-4C21-BEB6-4326FC82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952467D-10A0-471D-B844-8BAD63E81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969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0571E69-DE2B-4417-AB02-829892EA5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9FC9B313-D36E-41DD-8AFB-0C6B1042D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5BECD59-86F5-45C6-9BC5-6100C2F03C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4633C271-244D-43DF-AA78-EA3C4E456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412AF53-4FBD-4F05-801A-302B7CD98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802971A-995B-4189-8F9A-8E983B0B8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795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60D5A43-7322-47BA-BEEF-D429C092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459F4DAB-62AA-44E0-B1A2-A4CC930E71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3E01840-C740-4511-8327-FD28A32D3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DC412D7-4925-46D9-B4DE-EBAA1A85D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930-9F7D-49FB-ACCE-9CABED15E85B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4203FA2-9F6D-4686-AF83-FDD587550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9482594-FD7B-4B5E-B6F0-AC45BA4E0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869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214AFF5C-A668-4F3A-BC04-AEECB0D90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0317311-5BA0-40E6-80C9-68221E17E7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F794547-4537-4216-B76D-9990EC8CD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B1930-9F7D-49FB-ACCE-9CABED15E85B}" type="datetimeFigureOut">
              <a:rPr lang="en-US" smtClean="0"/>
              <a:t>11/13/2020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9BC33F7-2CF8-4E17-935A-0F890E5FEC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783C0F2-6F65-43B8-859C-4EE05D72C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95D4C-8F8D-4A03-BC45-F74621438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5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2841FB5-6394-4B61-AD7A-9926A8D9603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WF on power configuration for </a:t>
            </a:r>
            <a:r>
              <a:rPr lang="en-US" dirty="0" err="1"/>
              <a:t>PC2</a:t>
            </a:r>
            <a:r>
              <a:rPr lang="en-US" dirty="0"/>
              <a:t> NR inter-band CA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677E230-623E-4B23-8128-061E597F1A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Qualcomm Incorporated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BB3C6A5-B872-4979-A917-7B860739811B}"/>
              </a:ext>
            </a:extLst>
          </p:cNvPr>
          <p:cNvSpPr txBox="1"/>
          <p:nvPr/>
        </p:nvSpPr>
        <p:spPr>
          <a:xfrm>
            <a:off x="8805333" y="474133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/>
              <a:t>R4-</a:t>
            </a:r>
            <a:r>
              <a:rPr lang="en-US" b="1" dirty="0" err="1"/>
              <a:t>201xxxx</a:t>
            </a:r>
            <a:endParaRPr lang="en-US" b="1" dirty="0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961EBA95-7131-4683-B8EE-049359931A13}"/>
              </a:ext>
            </a:extLst>
          </p:cNvPr>
          <p:cNvSpPr txBox="1"/>
          <p:nvPr/>
        </p:nvSpPr>
        <p:spPr>
          <a:xfrm>
            <a:off x="903112" y="428916"/>
            <a:ext cx="28560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3GPP TSG-RAN WG4 #97-e</a:t>
            </a:r>
          </a:p>
          <a:p>
            <a:r>
              <a:rPr lang="en-US" b="1" dirty="0"/>
              <a:t>Nov 2</a:t>
            </a:r>
            <a:r>
              <a:rPr lang="en-US" b="1" baseline="30000" dirty="0"/>
              <a:t>nd</a:t>
            </a:r>
            <a:r>
              <a:rPr lang="en-US" b="1" dirty="0"/>
              <a:t> ‒ 13</a:t>
            </a:r>
            <a:r>
              <a:rPr lang="en-US" b="1" baseline="30000" dirty="0"/>
              <a:t>th</a:t>
            </a:r>
            <a:r>
              <a:rPr lang="en-US" b="1" dirty="0"/>
              <a:t>, 2020</a:t>
            </a:r>
          </a:p>
          <a:p>
            <a:r>
              <a:rPr lang="en-US" b="1" dirty="0"/>
              <a:t>Electronic Meeting</a:t>
            </a:r>
          </a:p>
        </p:txBody>
      </p:sp>
    </p:spTree>
    <p:extLst>
      <p:ext uri="{BB962C8B-B14F-4D97-AF65-F5344CB8AC3E}">
        <p14:creationId xmlns:p14="http://schemas.microsoft.com/office/powerpoint/2010/main" val="2341414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1A4B345-351C-4C87-9F81-C1CDED060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AA279CD-DB63-45C1-94E1-FA33804E34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UE higher maximum output power has been seen as beneficial by the operators.  The interest in higher output powers has been steadily growing with increasing requests for </a:t>
            </a:r>
            <a:r>
              <a:rPr lang="en-US" dirty="0" err="1"/>
              <a:t>PC2</a:t>
            </a:r>
            <a:r>
              <a:rPr lang="en-US" dirty="0"/>
              <a:t> and </a:t>
            </a:r>
            <a:r>
              <a:rPr lang="en-US" dirty="0" err="1"/>
              <a:t>PC1.5</a:t>
            </a:r>
            <a:r>
              <a:rPr lang="en-US" dirty="0"/>
              <a:t>.</a:t>
            </a:r>
          </a:p>
          <a:p>
            <a:r>
              <a:rPr lang="en-US" dirty="0"/>
              <a:t>UE’s with dual PA are also becoming more relevant with features such as UL CA, </a:t>
            </a:r>
            <a:r>
              <a:rPr lang="en-US" dirty="0" err="1"/>
              <a:t>TxD</a:t>
            </a:r>
            <a:r>
              <a:rPr lang="en-US" dirty="0"/>
              <a:t>, </a:t>
            </a:r>
            <a:r>
              <a:rPr lang="en-US" dirty="0" err="1"/>
              <a:t>EN</a:t>
            </a:r>
            <a:r>
              <a:rPr lang="en-US" dirty="0"/>
              <a:t>-DC</a:t>
            </a:r>
          </a:p>
          <a:p>
            <a:pPr lvl="1"/>
            <a:r>
              <a:rPr lang="en-US" dirty="0"/>
              <a:t>For example, UE’s supporting simultaneous transmission of 23 + 26 dBm Tx paths and 26 + 26 dBm Tx paths have been assumed</a:t>
            </a:r>
          </a:p>
          <a:p>
            <a:r>
              <a:rPr lang="en-US" dirty="0"/>
              <a:t>For UE’s already equipped with dual PA’s, they may be able to deliver higher output power, up to 28 dBm or 29 dBm</a:t>
            </a:r>
          </a:p>
          <a:p>
            <a:pPr lvl="1"/>
            <a:r>
              <a:rPr lang="en-US" dirty="0"/>
              <a:t>No additional Tx hardware cost</a:t>
            </a:r>
          </a:p>
          <a:p>
            <a:pPr lvl="1"/>
            <a:r>
              <a:rPr lang="en-US" dirty="0"/>
              <a:t>New PA designs are not needed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880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A871A6A-3AFB-4D60-8D8D-7636EF86A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Technical concerns </a:t>
            </a:r>
            <a:r>
              <a:rPr lang="en-US" strike="sngStrike" dirty="0">
                <a:solidFill>
                  <a:schemeClr val="accent1"/>
                </a:solidFill>
              </a:rPr>
              <a:t>and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1F6388B-CB4D-45F3-A7A6-FEDDEA803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concerns have been identified </a:t>
            </a:r>
            <a:r>
              <a:rPr lang="en-US" strike="sngStrike" dirty="0">
                <a:solidFill>
                  <a:schemeClr val="accent1"/>
                </a:solidFill>
              </a:rPr>
              <a:t>with possible resolution in [1]</a:t>
            </a:r>
          </a:p>
          <a:p>
            <a:pPr lvl="1"/>
            <a:r>
              <a:rPr lang="en-US" dirty="0"/>
              <a:t>Coexistence and other emission requirements</a:t>
            </a:r>
          </a:p>
          <a:p>
            <a:pPr lvl="1"/>
            <a:r>
              <a:rPr lang="en-US" dirty="0"/>
              <a:t>SAR</a:t>
            </a:r>
            <a:r>
              <a:rPr lang="en-US" dirty="0">
                <a:solidFill>
                  <a:schemeClr val="accent6"/>
                </a:solidFill>
              </a:rPr>
              <a:t> and complexity in diverse duty cycle reporting and fallback behavior</a:t>
            </a:r>
            <a:endParaRPr lang="en-US" dirty="0"/>
          </a:p>
          <a:p>
            <a:pPr lvl="1"/>
            <a:r>
              <a:rPr lang="en-US" dirty="0" err="1"/>
              <a:t>MPR</a:t>
            </a:r>
            <a:r>
              <a:rPr lang="en-US" dirty="0"/>
              <a:t> and A-</a:t>
            </a:r>
            <a:r>
              <a:rPr lang="en-US" dirty="0" err="1"/>
              <a:t>MPR</a:t>
            </a:r>
            <a:endParaRPr lang="en-US" dirty="0"/>
          </a:p>
          <a:p>
            <a:pPr lvl="1"/>
            <a:r>
              <a:rPr lang="en-US" dirty="0"/>
              <a:t>Self-</a:t>
            </a:r>
            <a:r>
              <a:rPr lang="en-US" dirty="0" err="1"/>
              <a:t>desense</a:t>
            </a:r>
            <a:r>
              <a:rPr lang="en-US" dirty="0"/>
              <a:t> (MSD)</a:t>
            </a:r>
          </a:p>
          <a:p>
            <a:pPr lvl="1"/>
            <a:r>
              <a:rPr lang="en-US" dirty="0"/>
              <a:t>Regulatory Tx power limits</a:t>
            </a:r>
            <a:r>
              <a:rPr lang="en-US" dirty="0">
                <a:solidFill>
                  <a:schemeClr val="accent6"/>
                </a:solidFill>
              </a:rPr>
              <a:t> and behavior of network vendor to reduce regulatory risk</a:t>
            </a:r>
            <a:endParaRPr lang="en-US" dirty="0"/>
          </a:p>
          <a:p>
            <a:pPr lvl="1"/>
            <a:r>
              <a:rPr lang="en-US" dirty="0"/>
              <a:t>Others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469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0048D0-ED1A-4522-B732-9E748D976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</a:t>
            </a:r>
            <a:r>
              <a:rPr lang="en-US" dirty="0" smtClean="0"/>
              <a:t>implementation</a:t>
            </a:r>
            <a:r>
              <a:rPr lang="en-US" u="sng" dirty="0" smtClean="0">
                <a:solidFill>
                  <a:schemeClr val="accent1"/>
                </a:solidFill>
              </a:rPr>
              <a:t> example</a:t>
            </a:r>
            <a:endParaRPr lang="en-US" u="sng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DF32AC9-F0D5-441C-9376-6284E84F18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One example is provided in [1]; a very simple modification to the spec</a:t>
            </a:r>
          </a:p>
          <a:p>
            <a:pPr lvl="1"/>
            <a:r>
              <a:rPr lang="en-GB" dirty="0" err="1">
                <a:highlight>
                  <a:srgbClr val="FFFF00"/>
                </a:highlight>
              </a:rPr>
              <a:t>P</a:t>
            </a:r>
            <a:r>
              <a:rPr lang="en-GB" baseline="-25000" dirty="0" err="1">
                <a:highlight>
                  <a:srgbClr val="FFFF00"/>
                </a:highlight>
              </a:rPr>
              <a:t>CMAX_H</a:t>
            </a:r>
            <a:r>
              <a:rPr lang="en-GB" dirty="0">
                <a:highlight>
                  <a:srgbClr val="FFFF00"/>
                </a:highlight>
              </a:rPr>
              <a:t> = MIN{10 </a:t>
            </a:r>
            <a:r>
              <a:rPr lang="en-GB" dirty="0" err="1">
                <a:highlight>
                  <a:srgbClr val="FFFF00"/>
                </a:highlight>
              </a:rPr>
              <a:t>log</a:t>
            </a:r>
            <a:r>
              <a:rPr lang="en-GB" baseline="-25000" dirty="0" err="1">
                <a:highlight>
                  <a:srgbClr val="FFFF00"/>
                </a:highlight>
              </a:rPr>
              <a:t>10</a:t>
            </a:r>
            <a:r>
              <a:rPr lang="en-GB" dirty="0">
                <a:highlight>
                  <a:srgbClr val="FFFF00"/>
                </a:highlight>
              </a:rPr>
              <a:t> ∑ </a:t>
            </a:r>
            <a:r>
              <a:rPr lang="en-GB" dirty="0" err="1">
                <a:highlight>
                  <a:srgbClr val="FFFF00"/>
                </a:highlight>
              </a:rPr>
              <a:t>p</a:t>
            </a:r>
            <a:r>
              <a:rPr lang="en-GB" baseline="-25000" dirty="0" err="1">
                <a:highlight>
                  <a:srgbClr val="FFFF00"/>
                </a:highlight>
              </a:rPr>
              <a:t>EMAX,c</a:t>
            </a:r>
            <a:r>
              <a:rPr lang="en-GB" baseline="-25000" dirty="0">
                <a:highlight>
                  <a:srgbClr val="FFFF00"/>
                </a:highlight>
              </a:rPr>
              <a:t> </a:t>
            </a:r>
            <a:r>
              <a:rPr lang="en-GB" dirty="0">
                <a:highlight>
                  <a:srgbClr val="FFFF00"/>
                </a:highlight>
              </a:rPr>
              <a:t>, </a:t>
            </a:r>
            <a:r>
              <a:rPr lang="en-GB" dirty="0" err="1">
                <a:highlight>
                  <a:srgbClr val="FFFF00"/>
                </a:highlight>
              </a:rPr>
              <a:t>P</a:t>
            </a:r>
            <a:r>
              <a:rPr lang="en-GB" baseline="-25000" dirty="0" err="1">
                <a:highlight>
                  <a:srgbClr val="FFFF00"/>
                </a:highlight>
              </a:rPr>
              <a:t>EMAX,CA</a:t>
            </a:r>
            <a:r>
              <a:rPr lang="en-GB" dirty="0">
                <a:highlight>
                  <a:srgbClr val="FFFF00"/>
                </a:highlight>
              </a:rPr>
              <a:t>, </a:t>
            </a:r>
            <a:r>
              <a:rPr lang="en-GB" strike="sngStrike" dirty="0" err="1">
                <a:solidFill>
                  <a:srgbClr val="FF0000"/>
                </a:solidFill>
                <a:highlight>
                  <a:srgbClr val="FFFF00"/>
                </a:highlight>
              </a:rPr>
              <a:t>P</a:t>
            </a:r>
            <a:r>
              <a:rPr lang="en-GB" strike="sngStrike" baseline="-25000" dirty="0" err="1">
                <a:solidFill>
                  <a:srgbClr val="FF0000"/>
                </a:solidFill>
                <a:highlight>
                  <a:srgbClr val="FFFF00"/>
                </a:highlight>
              </a:rPr>
              <a:t>PowerClass</a:t>
            </a:r>
            <a:r>
              <a:rPr lang="en-GB" dirty="0">
                <a:highlight>
                  <a:srgbClr val="FFFF00"/>
                </a:highlight>
              </a:rPr>
              <a:t>}</a:t>
            </a:r>
            <a:endParaRPr lang="en-US" dirty="0">
              <a:highlight>
                <a:srgbClr val="FFFF00"/>
              </a:highlight>
            </a:endParaRPr>
          </a:p>
          <a:p>
            <a:pPr lvl="1"/>
            <a:r>
              <a:rPr lang="en-GB" dirty="0" err="1"/>
              <a:t>P</a:t>
            </a:r>
            <a:r>
              <a:rPr lang="en-GB" baseline="-25000" dirty="0" err="1"/>
              <a:t>PowerClass</a:t>
            </a:r>
            <a:r>
              <a:rPr lang="en-GB" dirty="0"/>
              <a:t> is removed from </a:t>
            </a:r>
            <a:r>
              <a:rPr lang="en-GB" dirty="0" err="1"/>
              <a:t>P</a:t>
            </a:r>
            <a:r>
              <a:rPr lang="en-GB" baseline="-25000" dirty="0" err="1"/>
              <a:t>CMAX_H</a:t>
            </a:r>
            <a:r>
              <a:rPr lang="en-GB" baseline="-25000" dirty="0"/>
              <a:t> </a:t>
            </a:r>
            <a:r>
              <a:rPr lang="en-GB" dirty="0"/>
              <a:t> for UL CA</a:t>
            </a:r>
          </a:p>
          <a:p>
            <a:pPr lvl="2"/>
            <a:r>
              <a:rPr lang="en-GB" dirty="0" err="1"/>
              <a:t>P</a:t>
            </a:r>
            <a:r>
              <a:rPr lang="en-GB" baseline="-25000" dirty="0" err="1"/>
              <a:t>PowerClass</a:t>
            </a:r>
            <a:r>
              <a:rPr lang="en-GB" dirty="0"/>
              <a:t> is 26 dBm for </a:t>
            </a:r>
            <a:r>
              <a:rPr lang="en-GB" dirty="0" err="1"/>
              <a:t>PC2</a:t>
            </a:r>
            <a:r>
              <a:rPr lang="en-GB" dirty="0"/>
              <a:t> and would normally set the upper bound of </a:t>
            </a:r>
            <a:r>
              <a:rPr lang="en-GB" dirty="0" err="1"/>
              <a:t>P</a:t>
            </a:r>
            <a:r>
              <a:rPr lang="en-GB" baseline="-25000" dirty="0" err="1"/>
              <a:t>CMAX</a:t>
            </a:r>
            <a:r>
              <a:rPr lang="en-GB" dirty="0"/>
              <a:t> to no higher than 26 dBm</a:t>
            </a:r>
          </a:p>
          <a:p>
            <a:pPr lvl="2"/>
            <a:r>
              <a:rPr lang="en-GB" dirty="0" err="1"/>
              <a:t>P</a:t>
            </a:r>
            <a:r>
              <a:rPr lang="en-GB" baseline="-25000" dirty="0" err="1"/>
              <a:t>EMAX,CA</a:t>
            </a:r>
            <a:r>
              <a:rPr lang="en-GB" baseline="-25000" dirty="0"/>
              <a:t> </a:t>
            </a:r>
            <a:r>
              <a:rPr lang="en-GB" dirty="0"/>
              <a:t>remains in case of regulatory or other constraints that need to be applied by the network</a:t>
            </a:r>
          </a:p>
          <a:p>
            <a:pPr lvl="2"/>
            <a:r>
              <a:rPr lang="en-GB" dirty="0"/>
              <a:t>∑ </a:t>
            </a:r>
            <a:r>
              <a:rPr lang="en-GB" dirty="0" err="1"/>
              <a:t>p</a:t>
            </a:r>
            <a:r>
              <a:rPr lang="en-GB" baseline="-25000" dirty="0" err="1"/>
              <a:t>EMAX,c</a:t>
            </a:r>
            <a:r>
              <a:rPr lang="en-GB" dirty="0"/>
              <a:t> remains so that the </a:t>
            </a:r>
            <a:r>
              <a:rPr lang="en-GB" dirty="0" err="1"/>
              <a:t>P</a:t>
            </a:r>
            <a:r>
              <a:rPr lang="en-GB" baseline="-25000" dirty="0" err="1"/>
              <a:t>CMAX</a:t>
            </a:r>
            <a:r>
              <a:rPr lang="en-GB" dirty="0"/>
              <a:t> will be bound by the sum of the individual cell groups</a:t>
            </a:r>
          </a:p>
          <a:p>
            <a:pPr lvl="1"/>
            <a:r>
              <a:rPr lang="en-GB" dirty="0" err="1"/>
              <a:t>P</a:t>
            </a:r>
            <a:r>
              <a:rPr lang="en-GB" baseline="-25000" dirty="0" err="1"/>
              <a:t>CMAX_L</a:t>
            </a:r>
            <a:r>
              <a:rPr lang="en-GB" baseline="-25000" dirty="0"/>
              <a:t> </a:t>
            </a:r>
            <a:r>
              <a:rPr lang="en-GB" dirty="0"/>
              <a:t>is unmodified</a:t>
            </a:r>
          </a:p>
          <a:p>
            <a:pPr lvl="2"/>
            <a:r>
              <a:rPr lang="en-GB" dirty="0" err="1"/>
              <a:t>MPR</a:t>
            </a:r>
            <a:r>
              <a:rPr lang="en-GB" dirty="0"/>
              <a:t> and A-</a:t>
            </a:r>
            <a:r>
              <a:rPr lang="en-GB" dirty="0" err="1"/>
              <a:t>MPR</a:t>
            </a:r>
            <a:r>
              <a:rPr lang="en-GB" dirty="0"/>
              <a:t> are still available to meet emissions</a:t>
            </a:r>
          </a:p>
          <a:p>
            <a:pPr lvl="2"/>
            <a:r>
              <a:rPr lang="en-GB" dirty="0"/>
              <a:t>The UE in UL CA is not required to transmit higher max power since </a:t>
            </a:r>
            <a:r>
              <a:rPr lang="en-GB" dirty="0" err="1"/>
              <a:t>P</a:t>
            </a:r>
            <a:r>
              <a:rPr lang="en-GB" baseline="-25000" dirty="0" err="1"/>
              <a:t>CMAX_L</a:t>
            </a:r>
            <a:r>
              <a:rPr lang="en-GB" baseline="-25000" dirty="0"/>
              <a:t> </a:t>
            </a:r>
            <a:r>
              <a:rPr lang="en-GB" dirty="0"/>
              <a:t>is not increased, but is allowed to since </a:t>
            </a:r>
            <a:r>
              <a:rPr lang="en-GB" dirty="0" err="1"/>
              <a:t>P</a:t>
            </a:r>
            <a:r>
              <a:rPr lang="en-GB" baseline="-25000" dirty="0" err="1"/>
              <a:t>CMAX_H</a:t>
            </a:r>
            <a:r>
              <a:rPr lang="en-GB" baseline="-25000" dirty="0"/>
              <a:t> </a:t>
            </a:r>
            <a:r>
              <a:rPr lang="en-GB" dirty="0"/>
              <a:t>is increased</a:t>
            </a:r>
          </a:p>
          <a:p>
            <a:pPr lvl="1"/>
            <a:r>
              <a:rPr lang="en-US" u="sng" dirty="0" smtClean="0">
                <a:solidFill>
                  <a:schemeClr val="accent1"/>
                </a:solidFill>
              </a:rPr>
              <a:t>UE needs to report to the network its actual available MOP for each UL carrier to guarantee power validation</a:t>
            </a:r>
          </a:p>
          <a:p>
            <a:pPr lvl="1"/>
            <a:r>
              <a:rPr lang="en-US" u="sng" dirty="0" smtClean="0">
                <a:solidFill>
                  <a:schemeClr val="accent1"/>
                </a:solidFill>
              </a:rPr>
              <a:t>This implementation does not apply when the UE capability </a:t>
            </a:r>
            <a:r>
              <a:rPr lang="en-GB" i="1" u="sng" dirty="0" err="1">
                <a:solidFill>
                  <a:schemeClr val="accent1"/>
                </a:solidFill>
              </a:rPr>
              <a:t>uplinkTxSwitchingPeriod</a:t>
            </a:r>
            <a:r>
              <a:rPr lang="en-GB" u="sng" dirty="0">
                <a:solidFill>
                  <a:schemeClr val="accent1"/>
                </a:solidFill>
              </a:rPr>
              <a:t> is </a:t>
            </a:r>
            <a:r>
              <a:rPr lang="en-GB" u="sng" dirty="0" smtClean="0">
                <a:solidFill>
                  <a:schemeClr val="accent1"/>
                </a:solidFill>
              </a:rPr>
              <a:t>present</a:t>
            </a:r>
            <a:endParaRPr lang="en-GB" u="sng" dirty="0">
              <a:solidFill>
                <a:schemeClr val="accent1"/>
              </a:solidFill>
            </a:endParaRPr>
          </a:p>
          <a:p>
            <a:r>
              <a:rPr lang="en-GB" u="sng" dirty="0" smtClean="0">
                <a:solidFill>
                  <a:schemeClr val="accent1"/>
                </a:solidFill>
              </a:rPr>
              <a:t>UE </a:t>
            </a:r>
            <a:r>
              <a:rPr lang="en-GB" u="sng" dirty="0" err="1" smtClean="0">
                <a:solidFill>
                  <a:schemeClr val="accent1"/>
                </a:solidFill>
              </a:rPr>
              <a:t>desense</a:t>
            </a:r>
            <a:r>
              <a:rPr lang="en-GB" u="sng" dirty="0" smtClean="0">
                <a:solidFill>
                  <a:schemeClr val="accent1"/>
                </a:solidFill>
              </a:rPr>
              <a:t> requirements including </a:t>
            </a:r>
            <a:r>
              <a:rPr lang="en-GB" dirty="0" smtClean="0"/>
              <a:t>2UL </a:t>
            </a:r>
            <a:r>
              <a:rPr lang="en-GB" dirty="0"/>
              <a:t>IMD MSD need</a:t>
            </a:r>
            <a:r>
              <a:rPr lang="en-GB" strike="sngStrike" dirty="0">
                <a:solidFill>
                  <a:schemeClr val="accent1"/>
                </a:solidFill>
              </a:rPr>
              <a:t>s</a:t>
            </a:r>
            <a:r>
              <a:rPr lang="en-GB" dirty="0"/>
              <a:t> to be evaluated for higher output powers</a:t>
            </a:r>
          </a:p>
          <a:p>
            <a:r>
              <a:rPr lang="en-GB" dirty="0">
                <a:solidFill>
                  <a:schemeClr val="accent6"/>
                </a:solidFill>
              </a:rPr>
              <a:t>Another possible option is to introduce a higher power class, for example PC 2.1 with 27.8 dBm MOP</a:t>
            </a:r>
          </a:p>
          <a:p>
            <a:pPr lvl="2"/>
            <a:endParaRPr lang="en-GB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78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F0F7A5B-3DD7-425C-BAD4-F01369DF1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7442D19-7BAF-416F-9EEC-CD10935502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RAN4 #</a:t>
            </a:r>
            <a:r>
              <a:rPr lang="en-US" dirty="0" smtClean="0"/>
              <a:t>98-e</a:t>
            </a:r>
            <a:r>
              <a:rPr lang="en-US" u="sng" dirty="0" smtClean="0">
                <a:solidFill>
                  <a:schemeClr val="accent1"/>
                </a:solidFill>
              </a:rPr>
              <a:t> and future RAN4 WG meetings</a:t>
            </a:r>
            <a:endParaRPr lang="en-US" u="sng" dirty="0">
              <a:solidFill>
                <a:schemeClr val="accent1"/>
              </a:solidFill>
            </a:endParaRPr>
          </a:p>
          <a:p>
            <a:pPr lvl="1"/>
            <a:r>
              <a:rPr lang="en-US" dirty="0"/>
              <a:t>Companies to </a:t>
            </a:r>
            <a:r>
              <a:rPr lang="en-US" strike="sngStrike" dirty="0">
                <a:solidFill>
                  <a:schemeClr val="accent1"/>
                </a:solidFill>
              </a:rPr>
              <a:t>check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u="sng" dirty="0" smtClean="0">
                <a:solidFill>
                  <a:schemeClr val="accent1"/>
                </a:solidFill>
              </a:rPr>
              <a:t>discuss on </a:t>
            </a:r>
            <a:r>
              <a:rPr lang="en-US" dirty="0" smtClean="0"/>
              <a:t>the </a:t>
            </a:r>
            <a:r>
              <a:rPr lang="en-US" dirty="0"/>
              <a:t>concerns and possible resolution</a:t>
            </a:r>
          </a:p>
          <a:p>
            <a:pPr lvl="2"/>
            <a:r>
              <a:rPr lang="en-US" dirty="0"/>
              <a:t>Concerns and methods for resolution are not limited to those in Slide 3 or as documented in [1]</a:t>
            </a:r>
          </a:p>
          <a:p>
            <a:pPr lvl="1"/>
            <a:r>
              <a:rPr lang="en-US" dirty="0"/>
              <a:t>Companies to consider spec implementation</a:t>
            </a:r>
          </a:p>
          <a:p>
            <a:pPr lvl="2"/>
            <a:r>
              <a:rPr lang="en-US" dirty="0"/>
              <a:t>Example</a:t>
            </a:r>
            <a:r>
              <a:rPr lang="en-US" dirty="0">
                <a:solidFill>
                  <a:schemeClr val="accent6"/>
                </a:solidFill>
              </a:rPr>
              <a:t>s</a:t>
            </a:r>
            <a:r>
              <a:rPr lang="en-US" dirty="0"/>
              <a:t> in Slide 4, but other options are not precluded</a:t>
            </a:r>
          </a:p>
          <a:p>
            <a:pPr lvl="1"/>
            <a:r>
              <a:rPr lang="en-US" dirty="0"/>
              <a:t>Companies to consider applicability and scope</a:t>
            </a:r>
          </a:p>
          <a:p>
            <a:pPr lvl="2"/>
            <a:r>
              <a:rPr lang="en-US" dirty="0"/>
              <a:t>Presently, the discussion is under the context of </a:t>
            </a:r>
            <a:r>
              <a:rPr lang="en-US" dirty="0" err="1"/>
              <a:t>2UL</a:t>
            </a:r>
            <a:r>
              <a:rPr lang="en-US" dirty="0"/>
              <a:t> inter-band CA</a:t>
            </a:r>
          </a:p>
          <a:p>
            <a:pPr lvl="2"/>
            <a:r>
              <a:rPr lang="en-US" dirty="0"/>
              <a:t>Which release?  </a:t>
            </a:r>
            <a:r>
              <a:rPr lang="en-US" dirty="0">
                <a:solidFill>
                  <a:schemeClr val="accent6"/>
                </a:solidFill>
              </a:rPr>
              <a:t>Which work item?  What completion timeline</a:t>
            </a:r>
            <a:r>
              <a:rPr lang="en-US" dirty="0" smtClean="0">
                <a:solidFill>
                  <a:schemeClr val="accent6"/>
                </a:solidFill>
              </a:rPr>
              <a:t>?</a:t>
            </a:r>
          </a:p>
          <a:p>
            <a:pPr lvl="2"/>
            <a:r>
              <a:rPr lang="en-US" u="sng" dirty="0" smtClean="0">
                <a:solidFill>
                  <a:schemeClr val="accent1"/>
                </a:solidFill>
              </a:rPr>
              <a:t>Consider it is only applied when there is no non backward compatibility issue</a:t>
            </a:r>
            <a:endParaRPr lang="en-US" u="sng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407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10663B3-FA84-41A3-85D5-897E22F9B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4DB7BDE-462F-40F1-97DC-46B38EB20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[1] R4-2016439, “Upper limits on output power for dual PA,” Qualcomm Incorporated</a:t>
            </a:r>
          </a:p>
        </p:txBody>
      </p:sp>
    </p:spTree>
    <p:extLst>
      <p:ext uri="{BB962C8B-B14F-4D97-AF65-F5344CB8AC3E}">
        <p14:creationId xmlns:p14="http://schemas.microsoft.com/office/powerpoint/2010/main" val="3447971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1175</TotalTime>
  <Words>504</Words>
  <Application>Microsoft Office PowerPoint</Application>
  <PresentationFormat>Widescreen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WF on power configuration for PC2 NR inter-band CA</vt:lpstr>
      <vt:lpstr>Motivation</vt:lpstr>
      <vt:lpstr>Technical concerns and resolution</vt:lpstr>
      <vt:lpstr>Spec implementation example</vt:lpstr>
      <vt:lpstr>Way Forward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for NR PC3 fallback</dc:title>
  <dc:creator>Gene Fong</dc:creator>
  <cp:lastModifiedBy>Huawei</cp:lastModifiedBy>
  <cp:revision>35</cp:revision>
  <dcterms:created xsi:type="dcterms:W3CDTF">2018-08-21T06:09:04Z</dcterms:created>
  <dcterms:modified xsi:type="dcterms:W3CDTF">2020-11-12T16:48:36Z</dcterms:modified>
</cp:coreProperties>
</file>