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/>
    <Relationship Id="rId2" Type="http://schemas.openxmlformats.org/package/2006/relationships/metadata/thumbnail" Target="docProps/thumbnail.jpeg"/>
    <Relationship Id="rId1" Type="http://schemas.openxmlformats.org/officeDocument/2006/relationships/officeDocument" Target="ppt/presentation.xml"/>
    <Relationship Id="rId4" Type="http://schemas.openxmlformats.org/officeDocument/2006/relationships/extended-properties" Target="docProps/app.xml"/>
  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power configuration for </a:t>
            </a:r>
            <a:r>
              <a:rPr lang="en-US" dirty="0" err="1"/>
              <a:t>PC2</a:t>
            </a:r>
            <a:r>
              <a:rPr lang="en-US" dirty="0"/>
              <a:t> NR inter-band 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201xxxx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b="1" dirty="0"/>
              <a:t>Nov 2</a:t>
            </a:r>
            <a:r>
              <a:rPr lang="en-US" b="1" baseline="30000" dirty="0"/>
              <a:t>nd</a:t>
            </a:r>
            <a:r>
              <a:rPr lang="en-US" b="1" dirty="0"/>
              <a:t> ‒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A4B345-351C-4C87-9F81-C1CDED06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A279CD-DB63-45C1-94E1-FA33804E3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UE higher maximum output power has been seen as beneficial by the operators.  The interest in higher output powers has been steadily growing with increasing requests for </a:t>
            </a:r>
            <a:r>
              <a:rPr lang="en-US" dirty="0" err="1"/>
              <a:t>PC2</a:t>
            </a:r>
            <a:r>
              <a:rPr lang="en-US" dirty="0"/>
              <a:t> and </a:t>
            </a:r>
            <a:r>
              <a:rPr lang="en-US" dirty="0" err="1"/>
              <a:t>PC1.5</a:t>
            </a:r>
            <a:r>
              <a:rPr lang="en-US" dirty="0"/>
              <a:t>.</a:t>
            </a:r>
          </a:p>
          <a:p>
            <a:r>
              <a:rPr lang="en-US" dirty="0"/>
              <a:t>UE’s with dual PA are also becoming more relevant with features such as UL CA, </a:t>
            </a:r>
            <a:r>
              <a:rPr lang="en-US" dirty="0" err="1"/>
              <a:t>TxD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-DC</a:t>
            </a:r>
          </a:p>
          <a:p>
            <a:pPr lvl="1"/>
            <a:r>
              <a:rPr lang="en-US" dirty="0"/>
              <a:t>For example, UE’s supporting simultaneous transmission of 23 + 26 dBm Tx paths and 26 + 26 dBm Tx paths have been assumed</a:t>
            </a:r>
          </a:p>
          <a:p>
            <a:r>
              <a:rPr lang="en-US" dirty="0"/>
              <a:t>For UE’s already equipped with dual PA’s, they may be able to deliver higher output power, up to 28 dBm or 29 dBm</a:t>
            </a:r>
          </a:p>
          <a:p>
            <a:pPr lvl="1"/>
            <a:r>
              <a:rPr lang="en-US" dirty="0"/>
              <a:t>No additional Tx hardware cost</a:t>
            </a:r>
          </a:p>
          <a:p>
            <a:pPr lvl="1"/>
            <a:r>
              <a:rPr lang="en-US" dirty="0"/>
              <a:t>New PA designs are not needed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8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871A6A-3AFB-4D60-8D8D-7636EF86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concerns </a:t>
            </a:r>
            <a:r>
              <a:rPr lang="en-US" strike="sngStrike" dirty="0">
                <a:solidFill>
                  <a:schemeClr val="accent1"/>
                </a:solidFill>
              </a:rPr>
              <a:t>and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F6388B-CB4D-45F3-A7A6-FEDDEA803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concerns have been identified </a:t>
            </a:r>
            <a:r>
              <a:rPr lang="en-US" strike="sngStrike" dirty="0">
                <a:solidFill>
                  <a:schemeClr val="accent1"/>
                </a:solidFill>
              </a:rPr>
              <a:t>with possible resolution in [1]</a:t>
            </a:r>
          </a:p>
          <a:p>
            <a:pPr lvl="1"/>
            <a:r>
              <a:rPr lang="en-US" dirty="0"/>
              <a:t>Coexistence and other emission requirements</a:t>
            </a:r>
          </a:p>
          <a:p>
            <a:pPr lvl="1"/>
            <a:r>
              <a:rPr lang="en-US" dirty="0"/>
              <a:t>SAR</a:t>
            </a:r>
            <a:r>
              <a:rPr lang="en-US" dirty="0">
                <a:solidFill>
                  <a:schemeClr val="accent6"/>
                </a:solidFill>
              </a:rPr>
              <a:t> and complexity in diverse duty cycle reporting and fallback behavior</a:t>
            </a:r>
            <a:endParaRPr lang="en-US" dirty="0"/>
          </a:p>
          <a:p>
            <a:pPr lvl="1"/>
            <a:r>
              <a:rPr lang="en-US" dirty="0" err="1"/>
              <a:t>MPR</a:t>
            </a:r>
            <a:r>
              <a:rPr lang="en-US" dirty="0"/>
              <a:t> and A-</a:t>
            </a:r>
            <a:r>
              <a:rPr lang="en-US" dirty="0" err="1"/>
              <a:t>MPR</a:t>
            </a:r>
            <a:endParaRPr lang="en-US" dirty="0"/>
          </a:p>
          <a:p>
            <a:pPr lvl="1"/>
            <a:r>
              <a:rPr lang="en-US" dirty="0"/>
              <a:t>Self-</a:t>
            </a:r>
            <a:r>
              <a:rPr lang="en-US" dirty="0" err="1"/>
              <a:t>desense</a:t>
            </a:r>
            <a:r>
              <a:rPr lang="en-US" dirty="0"/>
              <a:t> (MSD)</a:t>
            </a:r>
          </a:p>
          <a:p>
            <a:pPr lvl="1"/>
            <a:r>
              <a:rPr lang="en-US" dirty="0"/>
              <a:t>Regulatory Tx power limits</a:t>
            </a:r>
            <a:r>
              <a:rPr lang="en-US" dirty="0">
                <a:solidFill>
                  <a:schemeClr val="accent6"/>
                </a:solidFill>
              </a:rPr>
              <a:t> and behavior of network vendor to reduce regulatory risk</a:t>
            </a:r>
            <a:endParaRPr lang="en-US" dirty="0"/>
          </a:p>
          <a:p>
            <a:pPr lvl="1"/>
            <a:r>
              <a:rPr lang="en-US" dirty="0"/>
              <a:t>Others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6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0048D0-ED1A-4522-B732-9E748D976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</a:t>
            </a:r>
            <a:r>
              <a:rPr lang="en-US" dirty="0" smtClean="0"/>
              <a:t>implementation</a:t>
            </a:r>
            <a:r>
              <a:rPr lang="en-US" u="sng" dirty="0" smtClean="0">
                <a:solidFill>
                  <a:schemeClr val="accent1"/>
                </a:solidFill>
              </a:rPr>
              <a:t> example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F32AC9-F0D5-441C-9376-6284E84F1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One example is provided in [1]; a very simple modification to the spec</a:t>
            </a:r>
          </a:p>
          <a:p>
            <a:pPr lvl="1"/>
            <a:r>
              <a:rPr lang="en-GB" dirty="0" err="1">
                <a:highlight>
                  <a:srgbClr val="FFFF00"/>
                </a:highlight>
              </a:rPr>
              <a:t>P</a:t>
            </a:r>
            <a:r>
              <a:rPr lang="en-GB" baseline="-25000" dirty="0" err="1">
                <a:highlight>
                  <a:srgbClr val="FFFF00"/>
                </a:highlight>
              </a:rPr>
              <a:t>CMAX_H</a:t>
            </a:r>
            <a:r>
              <a:rPr lang="en-GB" dirty="0">
                <a:highlight>
                  <a:srgbClr val="FFFF00"/>
                </a:highlight>
              </a:rPr>
              <a:t> = MIN{10 </a:t>
            </a:r>
            <a:r>
              <a:rPr lang="en-GB" dirty="0" err="1">
                <a:highlight>
                  <a:srgbClr val="FFFF00"/>
                </a:highlight>
              </a:rPr>
              <a:t>log</a:t>
            </a:r>
            <a:r>
              <a:rPr lang="en-GB" baseline="-25000" dirty="0" err="1">
                <a:highlight>
                  <a:srgbClr val="FFFF00"/>
                </a:highlight>
              </a:rPr>
              <a:t>10</a:t>
            </a:r>
            <a:r>
              <a:rPr lang="en-GB" dirty="0">
                <a:highlight>
                  <a:srgbClr val="FFFF00"/>
                </a:highlight>
              </a:rPr>
              <a:t> ∑ </a:t>
            </a:r>
            <a:r>
              <a:rPr lang="en-GB" dirty="0" err="1">
                <a:highlight>
                  <a:srgbClr val="FFFF00"/>
                </a:highlight>
              </a:rPr>
              <a:t>p</a:t>
            </a:r>
            <a:r>
              <a:rPr lang="en-GB" baseline="-25000" dirty="0" err="1">
                <a:highlight>
                  <a:srgbClr val="FFFF00"/>
                </a:highlight>
              </a:rPr>
              <a:t>EMAX,c</a:t>
            </a:r>
            <a:r>
              <a:rPr lang="en-GB" baseline="-25000" dirty="0">
                <a:highlight>
                  <a:srgbClr val="FFFF00"/>
                </a:highlight>
              </a:rPr>
              <a:t> </a:t>
            </a:r>
            <a:r>
              <a:rPr lang="en-GB" dirty="0">
                <a:highlight>
                  <a:srgbClr val="FFFF00"/>
                </a:highlight>
              </a:rPr>
              <a:t>, </a:t>
            </a:r>
            <a:r>
              <a:rPr lang="en-GB" dirty="0" err="1">
                <a:highlight>
                  <a:srgbClr val="FFFF00"/>
                </a:highlight>
              </a:rPr>
              <a:t>P</a:t>
            </a:r>
            <a:r>
              <a:rPr lang="en-GB" baseline="-25000" dirty="0" err="1">
                <a:highlight>
                  <a:srgbClr val="FFFF00"/>
                </a:highlight>
              </a:rPr>
              <a:t>EMAX,CA</a:t>
            </a:r>
            <a:r>
              <a:rPr lang="en-GB" dirty="0">
                <a:highlight>
                  <a:srgbClr val="FFFF00"/>
                </a:highlight>
              </a:rPr>
              <a:t>, </a:t>
            </a:r>
            <a:r>
              <a:rPr lang="en-GB" strike="sngStrike" dirty="0" err="1">
                <a:solidFill>
                  <a:srgbClr val="FF0000"/>
                </a:solidFill>
                <a:highlight>
                  <a:srgbClr val="FFFF00"/>
                </a:highlight>
              </a:rPr>
              <a:t>P</a:t>
            </a:r>
            <a:r>
              <a:rPr lang="en-GB" strike="sngStrike" baseline="-25000" dirty="0" err="1">
                <a:solidFill>
                  <a:srgbClr val="FF0000"/>
                </a:solidFill>
                <a:highlight>
                  <a:srgbClr val="FFFF00"/>
                </a:highlight>
              </a:rPr>
              <a:t>PowerClass</a:t>
            </a:r>
            <a:r>
              <a:rPr lang="en-GB" dirty="0">
                <a:highlight>
                  <a:srgbClr val="FFFF00"/>
                </a:highlight>
              </a:rPr>
              <a:t>}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GB" dirty="0" err="1"/>
              <a:t>P</a:t>
            </a:r>
            <a:r>
              <a:rPr lang="en-GB" baseline="-25000" dirty="0" err="1"/>
              <a:t>PowerClass</a:t>
            </a:r>
            <a:r>
              <a:rPr lang="en-GB" dirty="0"/>
              <a:t> is removed from </a:t>
            </a:r>
            <a:r>
              <a:rPr lang="en-GB" dirty="0" err="1"/>
              <a:t>P</a:t>
            </a:r>
            <a:r>
              <a:rPr lang="en-GB" baseline="-25000" dirty="0" err="1"/>
              <a:t>CMAX_H</a:t>
            </a:r>
            <a:r>
              <a:rPr lang="en-GB" baseline="-25000" dirty="0"/>
              <a:t> </a:t>
            </a:r>
            <a:r>
              <a:rPr lang="en-GB" dirty="0"/>
              <a:t> for UL CA</a:t>
            </a:r>
          </a:p>
          <a:p>
            <a:pPr lvl="2"/>
            <a:r>
              <a:rPr lang="en-GB" dirty="0" err="1"/>
              <a:t>P</a:t>
            </a:r>
            <a:r>
              <a:rPr lang="en-GB" baseline="-25000" dirty="0" err="1"/>
              <a:t>PowerClass</a:t>
            </a:r>
            <a:r>
              <a:rPr lang="en-GB" dirty="0"/>
              <a:t> is 26 dBm for </a:t>
            </a:r>
            <a:r>
              <a:rPr lang="en-GB" dirty="0" err="1"/>
              <a:t>PC2</a:t>
            </a:r>
            <a:r>
              <a:rPr lang="en-GB" dirty="0"/>
              <a:t> and would normally set the upper bound of </a:t>
            </a:r>
            <a:r>
              <a:rPr lang="en-GB" dirty="0" err="1"/>
              <a:t>P</a:t>
            </a:r>
            <a:r>
              <a:rPr lang="en-GB" baseline="-25000" dirty="0" err="1"/>
              <a:t>CMAX</a:t>
            </a:r>
            <a:r>
              <a:rPr lang="en-GB" dirty="0"/>
              <a:t> to no higher than 26 dBm</a:t>
            </a:r>
          </a:p>
          <a:p>
            <a:pPr lvl="2"/>
            <a:r>
              <a:rPr lang="en-GB" dirty="0" err="1"/>
              <a:t>P</a:t>
            </a:r>
            <a:r>
              <a:rPr lang="en-GB" baseline="-25000" dirty="0" err="1"/>
              <a:t>EMAX,CA</a:t>
            </a:r>
            <a:r>
              <a:rPr lang="en-GB" baseline="-25000" dirty="0"/>
              <a:t> </a:t>
            </a:r>
            <a:r>
              <a:rPr lang="en-GB" dirty="0"/>
              <a:t>remains in case of regulatory or other constraints that need to be applied by the network</a:t>
            </a:r>
          </a:p>
          <a:p>
            <a:pPr lvl="2"/>
            <a:r>
              <a:rPr lang="en-GB" dirty="0"/>
              <a:t>∑ </a:t>
            </a:r>
            <a:r>
              <a:rPr lang="en-GB" dirty="0" err="1"/>
              <a:t>p</a:t>
            </a:r>
            <a:r>
              <a:rPr lang="en-GB" baseline="-25000" dirty="0" err="1"/>
              <a:t>EMAX,c</a:t>
            </a:r>
            <a:r>
              <a:rPr lang="en-GB" dirty="0"/>
              <a:t> remains so that the </a:t>
            </a:r>
            <a:r>
              <a:rPr lang="en-GB" dirty="0" err="1"/>
              <a:t>P</a:t>
            </a:r>
            <a:r>
              <a:rPr lang="en-GB" baseline="-25000" dirty="0" err="1"/>
              <a:t>CMAX</a:t>
            </a:r>
            <a:r>
              <a:rPr lang="en-GB" dirty="0"/>
              <a:t> will be bound by the sum of the individual cell groups</a:t>
            </a:r>
          </a:p>
          <a:p>
            <a:pPr lvl="1"/>
            <a:r>
              <a:rPr lang="en-GB" dirty="0" err="1"/>
              <a:t>P</a:t>
            </a:r>
            <a:r>
              <a:rPr lang="en-GB" baseline="-25000" dirty="0" err="1"/>
              <a:t>CMAX_L</a:t>
            </a:r>
            <a:r>
              <a:rPr lang="en-GB" baseline="-25000" dirty="0"/>
              <a:t> </a:t>
            </a:r>
            <a:r>
              <a:rPr lang="en-GB" dirty="0"/>
              <a:t>is unmodified</a:t>
            </a:r>
          </a:p>
          <a:p>
            <a:pPr lvl="2"/>
            <a:r>
              <a:rPr lang="en-GB" dirty="0" err="1"/>
              <a:t>MPR</a:t>
            </a:r>
            <a:r>
              <a:rPr lang="en-GB" dirty="0"/>
              <a:t> and A-</a:t>
            </a:r>
            <a:r>
              <a:rPr lang="en-GB" dirty="0" err="1"/>
              <a:t>MPR</a:t>
            </a:r>
            <a:r>
              <a:rPr lang="en-GB" dirty="0"/>
              <a:t> are still available to meet emissions</a:t>
            </a:r>
          </a:p>
          <a:p>
            <a:pPr lvl="2"/>
            <a:r>
              <a:rPr lang="en-GB" dirty="0"/>
              <a:t>The UE in UL CA is not required to transmit higher max power since </a:t>
            </a:r>
            <a:r>
              <a:rPr lang="en-GB" dirty="0" err="1"/>
              <a:t>P</a:t>
            </a:r>
            <a:r>
              <a:rPr lang="en-GB" baseline="-25000" dirty="0" err="1"/>
              <a:t>CMAX_L</a:t>
            </a:r>
            <a:r>
              <a:rPr lang="en-GB" baseline="-25000" dirty="0"/>
              <a:t> </a:t>
            </a:r>
            <a:r>
              <a:rPr lang="en-GB" dirty="0"/>
              <a:t>is not increased, but is allowed to since </a:t>
            </a:r>
            <a:r>
              <a:rPr lang="en-GB" dirty="0" err="1"/>
              <a:t>P</a:t>
            </a:r>
            <a:r>
              <a:rPr lang="en-GB" baseline="-25000" dirty="0" err="1"/>
              <a:t>CMAX_H</a:t>
            </a:r>
            <a:r>
              <a:rPr lang="en-GB" baseline="-25000" dirty="0"/>
              <a:t> </a:t>
            </a:r>
            <a:r>
              <a:rPr lang="en-GB" dirty="0"/>
              <a:t>is increased</a:t>
            </a:r>
          </a:p>
          <a:p>
            <a:pPr lvl="1"/>
            <a:r>
              <a:rPr lang="en-US" u="sng" dirty="0" smtClean="0">
                <a:solidFill>
                  <a:schemeClr val="accent1"/>
                </a:solidFill>
              </a:rPr>
              <a:t>UE needs to report to the network its actual available MOP for each UL carrier to guarantee power validation</a:t>
            </a:r>
          </a:p>
          <a:p>
            <a:pPr lvl="1"/>
            <a:r>
              <a:rPr lang="en-US" u="sng" dirty="0" smtClean="0">
                <a:solidFill>
                  <a:schemeClr val="accent1"/>
                </a:solidFill>
              </a:rPr>
              <a:t>This implementation does not apply when the UE capability </a:t>
            </a:r>
            <a:r>
              <a:rPr lang="en-GB" i="1" u="sng" dirty="0" err="1">
                <a:solidFill>
                  <a:schemeClr val="accent1"/>
                </a:solidFill>
              </a:rPr>
              <a:t>uplinkTxSwitchingPeriod</a:t>
            </a:r>
            <a:r>
              <a:rPr lang="en-GB" u="sng" dirty="0">
                <a:solidFill>
                  <a:schemeClr val="accent1"/>
                </a:solidFill>
              </a:rPr>
              <a:t> is </a:t>
            </a:r>
            <a:r>
              <a:rPr lang="en-GB" u="sng" dirty="0" smtClean="0">
                <a:solidFill>
                  <a:schemeClr val="accent1"/>
                </a:solidFill>
              </a:rPr>
              <a:t>present</a:t>
            </a:r>
            <a:endParaRPr lang="en-GB" u="sng" dirty="0">
              <a:solidFill>
                <a:schemeClr val="accent1"/>
              </a:solidFill>
            </a:endParaRPr>
          </a:p>
          <a:p>
            <a:r>
              <a:rPr lang="en-GB" u="sng" dirty="0" smtClean="0">
                <a:solidFill>
                  <a:schemeClr val="accent1"/>
                </a:solidFill>
              </a:rPr>
              <a:t>UE </a:t>
            </a:r>
            <a:r>
              <a:rPr lang="en-GB" u="sng" dirty="0" err="1" smtClean="0">
                <a:solidFill>
                  <a:schemeClr val="accent1"/>
                </a:solidFill>
              </a:rPr>
              <a:t>desense</a:t>
            </a:r>
            <a:r>
              <a:rPr lang="en-GB" u="sng" dirty="0" smtClean="0">
                <a:solidFill>
                  <a:schemeClr val="accent1"/>
                </a:solidFill>
              </a:rPr>
              <a:t> requirements including </a:t>
            </a:r>
            <a:r>
              <a:rPr lang="en-GB" dirty="0" smtClean="0"/>
              <a:t>2UL </a:t>
            </a:r>
            <a:r>
              <a:rPr lang="en-GB" dirty="0"/>
              <a:t>IMD MSD need</a:t>
            </a:r>
            <a:r>
              <a:rPr lang="en-GB" strike="sngStrike" dirty="0">
                <a:solidFill>
                  <a:schemeClr val="accent1"/>
                </a:solidFill>
              </a:rPr>
              <a:t>s</a:t>
            </a:r>
            <a:r>
              <a:rPr lang="en-GB" dirty="0"/>
              <a:t> to be evaluated for higher output powers</a:t>
            </a:r>
          </a:p>
          <a:p>
            <a:r>
              <a:rPr lang="en-GB" dirty="0">
                <a:solidFill>
                  <a:schemeClr val="accent6"/>
                </a:solidFill>
              </a:rPr>
              <a:t>Another possible option is to introduce a higher power class, for example PC 2.1 with 27.8 dBm MOP</a:t>
            </a:r>
          </a:p>
          <a:p>
            <a:pPr lvl="2"/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0F7A5B-3DD7-425C-BAD4-F01369DF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442D19-7BAF-416F-9EEC-CD1093550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RAN4 #</a:t>
            </a:r>
            <a:r>
              <a:rPr lang="en-US" dirty="0" smtClean="0"/>
              <a:t>98-e</a:t>
            </a:r>
            <a:r>
              <a:rPr lang="en-US" u="sng" dirty="0" smtClean="0">
                <a:solidFill>
                  <a:schemeClr val="accent1"/>
                </a:solidFill>
              </a:rPr>
              <a:t> and future RAN4 WG meetings</a:t>
            </a:r>
            <a:endParaRPr lang="en-US" u="sng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Companies to </a:t>
            </a:r>
            <a:r>
              <a:rPr lang="en-US" strike="sngStrike" dirty="0">
                <a:solidFill>
                  <a:schemeClr val="accent1"/>
                </a:solidFill>
              </a:rPr>
              <a:t>check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u="sng" dirty="0" smtClean="0">
                <a:solidFill>
                  <a:schemeClr val="accent1"/>
                </a:solidFill>
              </a:rPr>
              <a:t>discuss on </a:t>
            </a:r>
            <a:r>
              <a:rPr lang="en-US" dirty="0" smtClean="0"/>
              <a:t>the </a:t>
            </a:r>
            <a:r>
              <a:rPr lang="en-US" dirty="0"/>
              <a:t>concerns and possible resolution</a:t>
            </a:r>
          </a:p>
          <a:p>
            <a:pPr lvl="2"/>
            <a:r>
              <a:rPr lang="en-US" dirty="0"/>
              <a:t>Concerns and methods for resolution are not limited to those in Slide 3 or as documented in [1]</a:t>
            </a:r>
          </a:p>
          <a:p>
            <a:pPr lvl="1"/>
            <a:r>
              <a:rPr lang="en-US" dirty="0"/>
              <a:t>Companies to consider spec implementation</a:t>
            </a:r>
          </a:p>
          <a:p>
            <a:pPr lvl="2"/>
            <a:r>
              <a:rPr lang="en-US" dirty="0"/>
              <a:t>Example</a:t>
            </a:r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dirty="0"/>
              <a:t> in Slide 4, but other options are not precluded</a:t>
            </a:r>
          </a:p>
          <a:p>
            <a:pPr lvl="1"/>
            <a:r>
              <a:rPr lang="en-US" dirty="0"/>
              <a:t>Companies to consider applicability and scope</a:t>
            </a:r>
          </a:p>
          <a:p>
            <a:pPr lvl="2"/>
            <a:r>
              <a:rPr lang="en-US" dirty="0"/>
              <a:t>Presently, the discussion is under the context of </a:t>
            </a:r>
            <a:r>
              <a:rPr lang="en-US" dirty="0" err="1"/>
              <a:t>2UL</a:t>
            </a:r>
            <a:r>
              <a:rPr lang="en-US" dirty="0"/>
              <a:t> inter-band CA</a:t>
            </a:r>
          </a:p>
          <a:p>
            <a:pPr lvl="2"/>
            <a:r>
              <a:rPr lang="en-US" dirty="0"/>
              <a:t>Which release?  </a:t>
            </a:r>
            <a:r>
              <a:rPr lang="en-US" dirty="0">
                <a:solidFill>
                  <a:schemeClr val="accent6"/>
                </a:solidFill>
              </a:rPr>
              <a:t>Which work item?  What completion timeline</a:t>
            </a:r>
            <a:r>
              <a:rPr lang="en-US" dirty="0" smtClean="0">
                <a:solidFill>
                  <a:schemeClr val="accent6"/>
                </a:solidFill>
              </a:rPr>
              <a:t>?</a:t>
            </a:r>
          </a:p>
          <a:p>
            <a:pPr lvl="2"/>
            <a:r>
              <a:rPr lang="en-US" u="sng" dirty="0" smtClean="0">
                <a:solidFill>
                  <a:schemeClr val="accent1"/>
                </a:solidFill>
              </a:rPr>
              <a:t>Consider it is only applied when there is no non backward compatibility issue</a:t>
            </a:r>
            <a:endParaRPr lang="en-US" u="sng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0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0663B3-FA84-41A3-85D5-897E22F9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DB7BDE-462F-40F1-97DC-46B38EB20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R4-2016439, “Upper limits on output power for dual PA,”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344797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504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power configuration for PC2 NR inter-band CA</vt:lpstr>
      <vt:lpstr>Motivation</vt:lpstr>
      <vt:lpstr>Technical concerns and resolution</vt:lpstr>
      <vt:lpstr>Spec implementation example</vt:lpstr>
      <vt:lpstr>Way Forward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Huawei</cp:lastModifiedBy>
  <cp:revision>35</cp:revision>
  <dcterms:created xsi:type="dcterms:W3CDTF">2018-08-21T06:09:04Z</dcterms:created>
  <dcterms:modified xsi:type="dcterms:W3CDTF">2020-11-12T16:48:36Z</dcterms:modified>
</cp:coreProperties>
</file>