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4" r:id="rId4"/>
    <p:sldId id="265" r:id="rId5"/>
    <p:sldId id="267" r:id="rId6"/>
    <p:sldId id="26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21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anose="020F0502020204030204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SAR solutions for PC2 NR inter-band CA and SUL configurations</a:t>
            </a:r>
            <a:endParaRPr lang="fi-FI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R4-201xxxx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97-e	</a:t>
            </a:r>
          </a:p>
          <a:p>
            <a:r>
              <a:rPr lang="en-US" dirty="0"/>
              <a:t>Electronic Meeting, 2-13 Nov., 2020</a:t>
            </a:r>
          </a:p>
          <a:p>
            <a:r>
              <a:rPr lang="en-GB" altLang="zh-CN" dirty="0"/>
              <a:t>Agenda: 10.19</a:t>
            </a:r>
            <a:endParaRPr lang="zh-CN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5545"/>
            <a:ext cx="11353801" cy="471141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contributions submitted in RAN4 #97e meeting for SAR solutions:</a:t>
            </a:r>
          </a:p>
          <a:p>
            <a:pPr lvl="1"/>
            <a:r>
              <a:rPr lang="en-US" dirty="0"/>
              <a:t>R4-2014383, Discussion on SAR issues for inter-band and SUL 2UL CA PC2</a:t>
            </a:r>
            <a:r>
              <a:rPr lang="en-US" altLang="zh-CN" dirty="0"/>
              <a:t>, </a:t>
            </a:r>
            <a:r>
              <a:rPr lang="en-US" dirty="0"/>
              <a:t>CATT</a:t>
            </a:r>
          </a:p>
          <a:p>
            <a:pPr lvl="1"/>
            <a:r>
              <a:rPr lang="en-US" dirty="0"/>
              <a:t>R4-2015040</a:t>
            </a:r>
            <a:r>
              <a:rPr lang="en-US" altLang="zh-CN" dirty="0"/>
              <a:t>, </a:t>
            </a:r>
            <a:r>
              <a:rPr lang="en-US" dirty="0"/>
              <a:t>Discussion on SAR solution for NR PC2 inter-band CA, ZTE Corporation</a:t>
            </a:r>
          </a:p>
          <a:p>
            <a:pPr lvl="1"/>
            <a:r>
              <a:rPr lang="en-US" dirty="0"/>
              <a:t>R4-2015190</a:t>
            </a:r>
            <a:r>
              <a:rPr lang="en-US" altLang="zh-CN" dirty="0"/>
              <a:t>, </a:t>
            </a:r>
            <a:r>
              <a:rPr lang="en-US" dirty="0"/>
              <a:t>Discussion on SAR schemes for UE power class 2 NR inter-band CA with 2UL</a:t>
            </a:r>
            <a:r>
              <a:rPr lang="en-US" altLang="zh-CN" dirty="0"/>
              <a:t>, </a:t>
            </a:r>
            <a:r>
              <a:rPr lang="en-US" dirty="0"/>
              <a:t>China Telecom</a:t>
            </a:r>
          </a:p>
          <a:p>
            <a:pPr lvl="1"/>
            <a:r>
              <a:rPr lang="en-US" dirty="0"/>
              <a:t>R4-2015260, Discussion on SAR issue for HP UE inter-band UL CA</a:t>
            </a:r>
            <a:r>
              <a:rPr lang="en-US" altLang="zh-CN" dirty="0"/>
              <a:t>, </a:t>
            </a:r>
            <a:r>
              <a:rPr lang="en-US" dirty="0" err="1"/>
              <a:t>Xiaomi</a:t>
            </a:r>
            <a:endParaRPr lang="en-US" dirty="0"/>
          </a:p>
          <a:p>
            <a:pPr lvl="1"/>
            <a:r>
              <a:rPr lang="en-US" dirty="0"/>
              <a:t>R4-2015287</a:t>
            </a:r>
            <a:r>
              <a:rPr lang="en-US" altLang="zh-CN" dirty="0"/>
              <a:t>, </a:t>
            </a:r>
            <a:r>
              <a:rPr lang="en-US" dirty="0"/>
              <a:t>Discussion on the SAR solutions for UL CA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R4-2015329</a:t>
            </a:r>
            <a:r>
              <a:rPr lang="en-US" altLang="zh-CN" dirty="0"/>
              <a:t>, </a:t>
            </a:r>
            <a:r>
              <a:rPr lang="en-US" dirty="0"/>
              <a:t>Discussion on SAR solution for PC2 inter-band NR CA</a:t>
            </a:r>
            <a:r>
              <a:rPr lang="en-US" altLang="zh-CN" dirty="0"/>
              <a:t>, </a:t>
            </a:r>
            <a:r>
              <a:rPr lang="en-US" dirty="0"/>
              <a:t>vivo</a:t>
            </a:r>
          </a:p>
          <a:p>
            <a:pPr lvl="1"/>
            <a:r>
              <a:rPr lang="en-US" dirty="0"/>
              <a:t>R4-2015346</a:t>
            </a:r>
            <a:r>
              <a:rPr lang="en-US" altLang="zh-CN" dirty="0"/>
              <a:t>, </a:t>
            </a:r>
            <a:r>
              <a:rPr lang="en-US" dirty="0"/>
              <a:t>Discussion on inter-band CA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</a:p>
          <a:p>
            <a:pPr lvl="1"/>
            <a:r>
              <a:rPr lang="en-US" dirty="0"/>
              <a:t>R4-2015983, Facilitating SAR compliance for UL inter-band CA PC2</a:t>
            </a:r>
            <a:r>
              <a:rPr lang="en-US" altLang="zh-CN" dirty="0"/>
              <a:t>, </a:t>
            </a:r>
            <a:r>
              <a:rPr lang="en-US" dirty="0"/>
              <a:t>Ericsson</a:t>
            </a:r>
          </a:p>
          <a:p>
            <a:pPr lvl="1"/>
            <a:r>
              <a:rPr lang="en-US" dirty="0"/>
              <a:t>R4-2015041, Discussion on SAR solution for NR PC2 SUL</a:t>
            </a:r>
            <a:r>
              <a:rPr lang="en-US" altLang="zh-CN" dirty="0"/>
              <a:t>, </a:t>
            </a:r>
            <a:r>
              <a:rPr lang="en-US" dirty="0"/>
              <a:t>ZTE Corporation</a:t>
            </a:r>
          </a:p>
          <a:p>
            <a:pPr lvl="1"/>
            <a:r>
              <a:rPr lang="en-US" dirty="0"/>
              <a:t>R4-2015191, Discussion on SAR schemes for UE power class 2 NR SUL configurations</a:t>
            </a:r>
            <a:r>
              <a:rPr lang="en-US" altLang="zh-CN" dirty="0"/>
              <a:t>,</a:t>
            </a:r>
            <a:r>
              <a:rPr lang="en-US" dirty="0"/>
              <a:t> China Telecom</a:t>
            </a:r>
          </a:p>
          <a:p>
            <a:pPr lvl="1"/>
            <a:r>
              <a:rPr lang="en-US" dirty="0"/>
              <a:t>R4-2015286, Discussion on the SAR solutions for SUL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R4-2015330, Discussion on SAR solution for PC2 UE with SUL</a:t>
            </a:r>
            <a:r>
              <a:rPr lang="en-US" altLang="zh-CN" dirty="0"/>
              <a:t>, </a:t>
            </a:r>
            <a:r>
              <a:rPr lang="en-US" dirty="0"/>
              <a:t>vivo</a:t>
            </a:r>
          </a:p>
          <a:p>
            <a:pPr lvl="1"/>
            <a:r>
              <a:rPr lang="en-US" dirty="0"/>
              <a:t>R4-2015345</a:t>
            </a:r>
            <a:r>
              <a:rPr lang="en-US" altLang="zh-CN" dirty="0"/>
              <a:t>, </a:t>
            </a:r>
            <a:r>
              <a:rPr lang="en-US" dirty="0"/>
              <a:t>Discussion on SUL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SAR solutions- </a:t>
            </a:r>
            <a:r>
              <a:rPr lang="en-US" altLang="zh-CN" strike="sngStrike" dirty="0" err="1"/>
              <a:t>baseline</a:t>
            </a: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</a:rPr>
              <a:t>RAN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 4 Agreement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P-MPR solution:</a:t>
            </a:r>
          </a:p>
          <a:p>
            <a:pPr lvl="1"/>
            <a:r>
              <a:rPr lang="en-GB" altLang="zh-CN" dirty="0">
                <a:solidFill>
                  <a:srgbClr val="00B050"/>
                </a:solidFill>
              </a:rPr>
              <a:t>UE implementation based solution, i.e. P-MPR is always available as the baseline </a:t>
            </a:r>
            <a:r>
              <a:rPr lang="en-US" altLang="en-GB" dirty="0">
                <a:solidFill>
                  <a:srgbClr val="7030A0"/>
                </a:solidFill>
              </a:rPr>
              <a:t>SAR</a:t>
            </a:r>
            <a:r>
              <a:rPr lang="en-US" altLang="en-GB" dirty="0">
                <a:solidFill>
                  <a:srgbClr val="00B050"/>
                </a:solidFill>
              </a:rPr>
              <a:t> </a:t>
            </a:r>
            <a:r>
              <a:rPr lang="en-GB" altLang="zh-CN" dirty="0">
                <a:solidFill>
                  <a:srgbClr val="00B050"/>
                </a:solidFill>
              </a:rPr>
              <a:t>solution for NR PC2 inter-band CA and SUL configurations</a:t>
            </a:r>
          </a:p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release independency:</a:t>
            </a:r>
          </a:p>
          <a:p>
            <a:pPr lvl="1"/>
            <a:r>
              <a:rPr lang="en-GB" altLang="zh-CN" dirty="0" smtClean="0">
                <a:solidFill>
                  <a:srgbClr val="7030A0"/>
                </a:solidFill>
                <a:uFillTx/>
              </a:rPr>
              <a:t>The requirements </a:t>
            </a:r>
            <a:r>
              <a:rPr lang="en-GB" altLang="zh-CN" dirty="0" smtClean="0">
                <a:solidFill>
                  <a:srgbClr val="7030A0"/>
                </a:solidFill>
                <a:uFillTx/>
              </a:rPr>
              <a:t>and </a:t>
            </a:r>
            <a:r>
              <a:rPr lang="en-GB" altLang="zh-CN" dirty="0" smtClean="0">
                <a:solidFill>
                  <a:srgbClr val="00B0F0"/>
                </a:solidFill>
              </a:rPr>
              <a:t>SAR compliance mechanism for </a:t>
            </a:r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NR </a:t>
            </a:r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PC2 inter-band CA </a:t>
            </a:r>
            <a:r>
              <a:rPr lang="en-GB" altLang="zh-CN" strike="sngStrike" dirty="0">
                <a:solidFill>
                  <a:schemeClr val="accent6">
                    <a:lumMod val="75000"/>
                  </a:schemeClr>
                </a:solidFill>
              </a:rPr>
              <a:t>and SUL configurations </a:t>
            </a:r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are release independent from Rel-15 based on the P-MPR solution</a:t>
            </a:r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n-GB" altLang="zh-CN" dirty="0">
                <a:solidFill>
                  <a:srgbClr val="7030A0"/>
                </a:solidFill>
              </a:rPr>
              <a:t>The </a:t>
            </a:r>
            <a:r>
              <a:rPr lang="en-GB" altLang="zh-CN" strike="sngStrike" dirty="0">
                <a:solidFill>
                  <a:srgbClr val="7030A0"/>
                </a:solidFill>
              </a:rPr>
              <a:t>requirements and </a:t>
            </a:r>
            <a:r>
              <a:rPr lang="en-GB" altLang="zh-CN" dirty="0">
                <a:solidFill>
                  <a:srgbClr val="00B0F0"/>
                </a:solidFill>
              </a:rPr>
              <a:t>SAR compliance mechanism for </a:t>
            </a:r>
            <a:r>
              <a:rPr lang="en-GB" altLang="zh-CN" strike="sngStrike" dirty="0">
                <a:solidFill>
                  <a:schemeClr val="accent6">
                    <a:lumMod val="75000"/>
                  </a:schemeClr>
                </a:solidFill>
              </a:rPr>
              <a:t>NR PC2 inter-band CA and </a:t>
            </a:r>
            <a:r>
              <a:rPr lang="en-GB" altLang="zh-CN" dirty="0">
                <a:solidFill>
                  <a:schemeClr val="accent2">
                    <a:lumMod val="75000"/>
                  </a:schemeClr>
                </a:solidFill>
              </a:rPr>
              <a:t>SUL configurations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GB" altLang="zh-CN" dirty="0">
                <a:solidFill>
                  <a:schemeClr val="accent2">
                    <a:lumMod val="75000"/>
                  </a:schemeClr>
                </a:solidFill>
              </a:rPr>
              <a:t>release independent from Rel-15 based on the P-MPR solution.</a:t>
            </a:r>
          </a:p>
          <a:p>
            <a:pPr lvl="1"/>
            <a:endParaRPr lang="en-GB" altLang="zh-CN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zh-CN" altLang="zh-CN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zh-CN" altLang="zh-CN" dirty="0">
              <a:solidFill>
                <a:srgbClr val="00B050"/>
              </a:solidFill>
            </a:endParaRPr>
          </a:p>
          <a:p>
            <a:endParaRPr lang="en-GB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</a:t>
            </a:r>
            <a:r>
              <a:rPr lang="en-US" altLang="zh-CN" u="sng" dirty="0">
                <a:solidFill>
                  <a:srgbClr val="0070C0"/>
                </a:solidFill>
              </a:rPr>
              <a:t>other</a:t>
            </a:r>
            <a:r>
              <a:rPr lang="en-US" altLang="zh-CN" dirty="0"/>
              <a:t> SAR solutions</a:t>
            </a:r>
            <a:r>
              <a:rPr lang="en-US" altLang="zh-CN" strike="sngStrike" dirty="0">
                <a:solidFill>
                  <a:srgbClr val="0070C0"/>
                </a:solidFill>
              </a:rPr>
              <a:t>-</a:t>
            </a:r>
            <a:r>
              <a:rPr lang="en-US" altLang="zh-CN" dirty="0"/>
              <a:t> </a:t>
            </a:r>
            <a:r>
              <a:rPr lang="en-US" altLang="zh-CN" strike="sngStrike" dirty="0">
                <a:solidFill>
                  <a:srgbClr val="0070C0"/>
                </a:solidFill>
              </a:rPr>
              <a:t>options</a:t>
            </a:r>
            <a:endParaRPr lang="zh-CN" altLang="en-US" strike="sngStrike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zh-CN" dirty="0"/>
              <a:t>Duty Cycle based solutions</a:t>
            </a:r>
          </a:p>
          <a:p>
            <a:pPr lvl="1"/>
            <a:r>
              <a:rPr lang="en-GB" altLang="zh-CN" dirty="0"/>
              <a:t>Option 1: Report the duty cycle capability per band combination (CTC, Intel, ZTE, Huawei, Apple)</a:t>
            </a:r>
          </a:p>
          <a:p>
            <a:pPr lvl="2"/>
            <a:r>
              <a:rPr lang="en-GB" altLang="zh-CN" dirty="0"/>
              <a:t>Main issue commented by companies</a:t>
            </a:r>
            <a:r>
              <a:rPr lang="zh-CN" altLang="zh-CN" dirty="0"/>
              <a:t>：</a:t>
            </a:r>
            <a:r>
              <a:rPr lang="en-GB" altLang="zh-CN" strike="sngStrike" dirty="0"/>
              <a:t>Nonlinear</a:t>
            </a:r>
            <a:r>
              <a:rPr lang="en-GB" altLang="zh-CN" dirty="0"/>
              <a:t>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Unequal</a:t>
            </a:r>
            <a:r>
              <a:rPr lang="en-GB" altLang="zh-CN" dirty="0" smtClean="0"/>
              <a:t> responses </a:t>
            </a:r>
            <a:r>
              <a:rPr lang="en-GB" altLang="zh-CN" dirty="0"/>
              <a:t>for the SAR effects in different band frequencies.</a:t>
            </a:r>
            <a:endParaRPr lang="zh-CN" altLang="zh-CN" dirty="0"/>
          </a:p>
          <a:p>
            <a:pPr lvl="1"/>
            <a:r>
              <a:rPr lang="en-GB" altLang="zh-CN" dirty="0"/>
              <a:t>Option 2: Report the duty cycle capabilities per band (CATT, </a:t>
            </a:r>
            <a:r>
              <a:rPr lang="en-GB" altLang="zh-CN" dirty="0" err="1"/>
              <a:t>Xiaomi</a:t>
            </a:r>
            <a:r>
              <a:rPr lang="en-GB" altLang="zh-CN" dirty="0"/>
              <a:t>, ZTE, OPPO, vivo, CMCC)</a:t>
            </a:r>
          </a:p>
          <a:p>
            <a:pPr lvl="2"/>
            <a:r>
              <a:rPr lang="en-GB" altLang="zh-CN" dirty="0"/>
              <a:t>Main issue commented by companies: Too many pairs of signalling's, more detailed signalling design and values need to be provided, especially for the reference band.</a:t>
            </a:r>
            <a:endParaRPr lang="zh-CN" altLang="zh-CN" dirty="0"/>
          </a:p>
          <a:p>
            <a:r>
              <a:rPr lang="en-GB" altLang="zh-CN" dirty="0"/>
              <a:t>Blind scheme solution (Ericsson, Verizon, T-Mobile USA</a:t>
            </a:r>
            <a:r>
              <a:rPr lang="en-GB" altLang="zh-CN" dirty="0" smtClean="0"/>
              <a:t>)</a:t>
            </a:r>
          </a:p>
          <a:p>
            <a:pPr lvl="1"/>
            <a:r>
              <a:rPr lang="en-GB" altLang="zh-CN" strike="sngStrike" dirty="0">
                <a:solidFill>
                  <a:schemeClr val="accent2">
                    <a:lumMod val="75000"/>
                  </a:schemeClr>
                </a:solidFill>
              </a:rPr>
              <a:t>It is proposed</a:t>
            </a:r>
            <a:r>
              <a:rPr lang="en-GB" altLang="zh-CN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zh-CN" dirty="0" smtClean="0">
                <a:solidFill>
                  <a:srgbClr val="00B0F0"/>
                </a:solidFill>
              </a:rPr>
              <a:t>FFS whether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to consider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(Scell</a:t>
            </a:r>
            <a:r>
              <a:rPr lang="sv-SE" altLang="zh-CN" dirty="0">
                <a:solidFill>
                  <a:schemeClr val="accent2">
                    <a:lumMod val="75000"/>
                  </a:schemeClr>
                </a:solidFill>
              </a:rPr>
              <a:t>) power dropping behavior due to power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prioritization for UL CA and SUL configurations</a:t>
            </a:r>
            <a:endParaRPr lang="sv-SE" altLang="zh-CN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Other solutions/options are not precluded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Other open issues (all solutions)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Verification (test cases) for all solutions, including proprietary 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Predicatbility of UE behaviour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Example requirement: for FDD-TDD, inter-band TDD-TDD CA PC2 and SUL PC2 combinations the total average output power over FFS radio frames shall be at least [23] dBm</a:t>
            </a:r>
          </a:p>
          <a:p>
            <a:r>
              <a:rPr lang="sv-SE" u="sng" strike="sngStrike" dirty="0">
                <a:solidFill>
                  <a:srgbClr val="0070C0"/>
                </a:solidFill>
              </a:rPr>
              <a:t>Consideration of (Scell) power dropping behavior due to power prioritization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applies for NR CA and SUL, not for EN-DC PC2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release independency</a:t>
            </a:r>
            <a:endParaRPr lang="zh-CN" altLang="en-US" strike="sngStrike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trike="sngStrike" dirty="0">
                <a:solidFill>
                  <a:srgbClr val="00B050"/>
                </a:solidFill>
              </a:rPr>
              <a:t>NR PC2 inter-band CA and SUL configurations are release independent from Rel-15 based on the P-MPR solution.</a:t>
            </a:r>
            <a:endParaRPr lang="zh-CN" altLang="zh-CN" strike="sngStrike" dirty="0">
              <a:solidFill>
                <a:srgbClr val="00B05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544</Words>
  <Application>Microsoft Office PowerPoint</Application>
  <PresentationFormat>自定义</PresentationFormat>
  <Paragraphs>47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Theme</vt:lpstr>
      <vt:lpstr>WF on SAR solutions for PC2 NR inter-band CA and SUL configurations</vt:lpstr>
      <vt:lpstr>Background</vt:lpstr>
      <vt:lpstr>WF on SAR solutions- baselineRAN 4 Agreement</vt:lpstr>
      <vt:lpstr>WF on other SAR solutions- options</vt:lpstr>
      <vt:lpstr>Other open issues (all solutions)</vt:lpstr>
      <vt:lpstr>WF on release independency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dc:creator>Christian Bergljung</dc:creator>
  <cp:lastModifiedBy>Bo Liu, CTC</cp:lastModifiedBy>
  <cp:revision>148</cp:revision>
  <dcterms:created xsi:type="dcterms:W3CDTF">2019-05-15T02:20:00Z</dcterms:created>
  <dcterms:modified xsi:type="dcterms:W3CDTF">2020-11-11T17:34:57Z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KSOProductBuildVer">
    <vt:lpwstr>2052-11.8.2.9022</vt:lpwstr>
  </property>
</Properties>
</file>