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64" r:id="rId4"/>
    <p:sldId id="265" r:id="rId5"/>
    <p:sldId id="267" r:id="rId6"/>
    <p:sldId id="266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55" y="3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-29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F5082-A819-4C9E-BC56-5E7609953599}" type="datetimeFigureOut">
              <a:rPr lang="zh-CN" altLang="en-US" smtClean="0"/>
              <a:t>2020/11/11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C2B3A-CB3D-4DFE-BF5A-DF35A2262D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8211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85800" indent="-228600">
              <a:buFont typeface="Calibri" panose="020F0502020204030204" pitchFamily="34" charset="0"/>
              <a:buChar char="-"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400" dirty="0"/>
              <a:t>WF on SAR solutions for PC2 NR inter-band CA and SUL configurations</a:t>
            </a:r>
            <a:endParaRPr lang="fi-FI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China Telecom</a:t>
            </a:r>
            <a:endParaRPr lang="fi-FI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27474" y="287383"/>
            <a:ext cx="2360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R4-201xxxx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3325" y="335541"/>
            <a:ext cx="532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3GPP TSG-RAN WG4 Meeting # 97-e	</a:t>
            </a:r>
          </a:p>
          <a:p>
            <a:r>
              <a:rPr lang="en-US" dirty="0"/>
              <a:t>Electronic Meeting, 2-13 Nov., 2020</a:t>
            </a:r>
          </a:p>
          <a:p>
            <a:r>
              <a:rPr lang="en-GB" altLang="zh-CN" dirty="0"/>
              <a:t>Agenda: 10.19</a:t>
            </a:r>
            <a:endParaRPr lang="zh-CN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726" y="177234"/>
            <a:ext cx="10515600" cy="1325563"/>
          </a:xfrm>
        </p:spPr>
        <p:txBody>
          <a:bodyPr/>
          <a:lstStyle/>
          <a:p>
            <a:r>
              <a:rPr lang="fi-FI" dirty="0" err="1"/>
              <a:t>Background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65545"/>
            <a:ext cx="11353801" cy="471141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contributions submitted in RAN4 #97e meeting for SAR solutions:</a:t>
            </a:r>
          </a:p>
          <a:p>
            <a:pPr lvl="1"/>
            <a:r>
              <a:rPr lang="en-US" dirty="0"/>
              <a:t>R4-2014383, Discussion on SAR issues for inter-band and SUL 2UL CA PC2</a:t>
            </a:r>
            <a:r>
              <a:rPr lang="en-US" altLang="zh-CN" dirty="0"/>
              <a:t>, </a:t>
            </a:r>
            <a:r>
              <a:rPr lang="en-US" dirty="0"/>
              <a:t>CATT</a:t>
            </a:r>
          </a:p>
          <a:p>
            <a:pPr lvl="1"/>
            <a:r>
              <a:rPr lang="en-US" dirty="0"/>
              <a:t>R4-2015040</a:t>
            </a:r>
            <a:r>
              <a:rPr lang="en-US" altLang="zh-CN" dirty="0"/>
              <a:t>, </a:t>
            </a:r>
            <a:r>
              <a:rPr lang="en-US" dirty="0"/>
              <a:t>Discussion on SAR solution for NR PC2 inter-band CA, ZTE Corporation</a:t>
            </a:r>
          </a:p>
          <a:p>
            <a:pPr lvl="1"/>
            <a:r>
              <a:rPr lang="en-US" dirty="0"/>
              <a:t>R4-2015190</a:t>
            </a:r>
            <a:r>
              <a:rPr lang="en-US" altLang="zh-CN" dirty="0"/>
              <a:t>, </a:t>
            </a:r>
            <a:r>
              <a:rPr lang="en-US" dirty="0"/>
              <a:t>Discussion on SAR schemes for UE power class 2 NR inter-band CA with 2UL</a:t>
            </a:r>
            <a:r>
              <a:rPr lang="en-US" altLang="zh-CN" dirty="0"/>
              <a:t>, </a:t>
            </a:r>
            <a:r>
              <a:rPr lang="en-US" dirty="0"/>
              <a:t>China Telecom</a:t>
            </a:r>
          </a:p>
          <a:p>
            <a:pPr lvl="1"/>
            <a:r>
              <a:rPr lang="en-US" dirty="0"/>
              <a:t>R4-2015260, Discussion on SAR issue for HP UE inter-band UL CA</a:t>
            </a:r>
            <a:r>
              <a:rPr lang="en-US" altLang="zh-CN" dirty="0"/>
              <a:t>, </a:t>
            </a:r>
            <a:r>
              <a:rPr lang="en-US" dirty="0" err="1"/>
              <a:t>Xiaomi</a:t>
            </a:r>
            <a:endParaRPr lang="en-US" dirty="0"/>
          </a:p>
          <a:p>
            <a:pPr lvl="1"/>
            <a:r>
              <a:rPr lang="en-US" dirty="0"/>
              <a:t>R4-2015287</a:t>
            </a:r>
            <a:r>
              <a:rPr lang="en-US" altLang="zh-CN" dirty="0"/>
              <a:t>, </a:t>
            </a:r>
            <a:r>
              <a:rPr lang="en-US" dirty="0"/>
              <a:t>Discussion on the SAR solutions for UL CA band combinations</a:t>
            </a:r>
            <a:r>
              <a:rPr lang="en-US" altLang="zh-CN" dirty="0"/>
              <a:t>, </a:t>
            </a:r>
            <a:r>
              <a:rPr lang="en-US" dirty="0"/>
              <a:t>Huawei, </a:t>
            </a:r>
            <a:r>
              <a:rPr lang="en-US" dirty="0" err="1"/>
              <a:t>HiSilicon</a:t>
            </a:r>
            <a:endParaRPr lang="en-US" dirty="0"/>
          </a:p>
          <a:p>
            <a:pPr lvl="1"/>
            <a:r>
              <a:rPr lang="en-US" dirty="0"/>
              <a:t>R4-2015329</a:t>
            </a:r>
            <a:r>
              <a:rPr lang="en-US" altLang="zh-CN" dirty="0"/>
              <a:t>, </a:t>
            </a:r>
            <a:r>
              <a:rPr lang="en-US" dirty="0"/>
              <a:t>Discussion on SAR solution for PC2 inter-band NR CA</a:t>
            </a:r>
            <a:r>
              <a:rPr lang="en-US" altLang="zh-CN" dirty="0"/>
              <a:t>, </a:t>
            </a:r>
            <a:r>
              <a:rPr lang="en-US" dirty="0"/>
              <a:t>vivo</a:t>
            </a:r>
          </a:p>
          <a:p>
            <a:pPr lvl="1"/>
            <a:r>
              <a:rPr lang="en-US" dirty="0"/>
              <a:t>R4-2015346</a:t>
            </a:r>
            <a:r>
              <a:rPr lang="en-US" altLang="zh-CN" dirty="0"/>
              <a:t>, </a:t>
            </a:r>
            <a:r>
              <a:rPr lang="en-US" dirty="0"/>
              <a:t>Discussion on inter-band CA HPUE SAR</a:t>
            </a:r>
            <a:r>
              <a:rPr lang="en-US" altLang="zh-CN" dirty="0"/>
              <a:t>, </a:t>
            </a:r>
            <a:r>
              <a:rPr lang="en-US" dirty="0"/>
              <a:t>OPPO</a:t>
            </a:r>
          </a:p>
          <a:p>
            <a:pPr lvl="1"/>
            <a:r>
              <a:rPr lang="en-US" dirty="0"/>
              <a:t>R4-2015983, Facilitating SAR compliance for UL inter-band CA PC2</a:t>
            </a:r>
            <a:r>
              <a:rPr lang="en-US" altLang="zh-CN" dirty="0"/>
              <a:t>, </a:t>
            </a:r>
            <a:r>
              <a:rPr lang="en-US" dirty="0"/>
              <a:t>Ericsson</a:t>
            </a:r>
          </a:p>
          <a:p>
            <a:pPr lvl="1"/>
            <a:r>
              <a:rPr lang="en-US" dirty="0"/>
              <a:t>R4-2015041, Discussion on SAR solution for NR PC2 SUL</a:t>
            </a:r>
            <a:r>
              <a:rPr lang="en-US" altLang="zh-CN" dirty="0"/>
              <a:t>, </a:t>
            </a:r>
            <a:r>
              <a:rPr lang="en-US" dirty="0"/>
              <a:t>ZTE Corporation</a:t>
            </a:r>
          </a:p>
          <a:p>
            <a:pPr lvl="1"/>
            <a:r>
              <a:rPr lang="en-US" dirty="0"/>
              <a:t>R4-2015191, Discussion on SAR schemes for UE power class 2 NR SUL configurations</a:t>
            </a:r>
            <a:r>
              <a:rPr lang="en-US" altLang="zh-CN" dirty="0"/>
              <a:t>,</a:t>
            </a:r>
            <a:r>
              <a:rPr lang="en-US" dirty="0"/>
              <a:t> China Telecom</a:t>
            </a:r>
          </a:p>
          <a:p>
            <a:pPr lvl="1"/>
            <a:r>
              <a:rPr lang="en-US" dirty="0"/>
              <a:t>R4-2015286, Discussion on the SAR solutions for SUL band combinations</a:t>
            </a:r>
            <a:r>
              <a:rPr lang="en-US" altLang="zh-CN" dirty="0"/>
              <a:t>, </a:t>
            </a:r>
            <a:r>
              <a:rPr lang="en-US" dirty="0"/>
              <a:t>Huawei, </a:t>
            </a:r>
            <a:r>
              <a:rPr lang="en-US" dirty="0" err="1"/>
              <a:t>HiSilicon</a:t>
            </a:r>
            <a:endParaRPr lang="en-US" dirty="0"/>
          </a:p>
          <a:p>
            <a:pPr lvl="1"/>
            <a:r>
              <a:rPr lang="en-US" dirty="0"/>
              <a:t>R4-2015330, Discussion on SAR solution for PC2 UE with SUL</a:t>
            </a:r>
            <a:r>
              <a:rPr lang="en-US" altLang="zh-CN" dirty="0"/>
              <a:t>, </a:t>
            </a:r>
            <a:r>
              <a:rPr lang="en-US" dirty="0"/>
              <a:t>vivo</a:t>
            </a:r>
          </a:p>
          <a:p>
            <a:pPr lvl="1"/>
            <a:r>
              <a:rPr lang="en-US" dirty="0"/>
              <a:t>R4-2015345</a:t>
            </a:r>
            <a:r>
              <a:rPr lang="en-US" altLang="zh-CN" dirty="0"/>
              <a:t>, </a:t>
            </a:r>
            <a:r>
              <a:rPr lang="en-US" dirty="0"/>
              <a:t>Discussion on SUL HPUE SAR</a:t>
            </a:r>
            <a:r>
              <a:rPr lang="en-US" altLang="zh-CN" dirty="0"/>
              <a:t>, </a:t>
            </a:r>
            <a:r>
              <a:rPr lang="en-US" dirty="0"/>
              <a:t>OPPO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trike="sngStrike" dirty="0"/>
              <a:t>WF on SAR solutions- </a:t>
            </a:r>
            <a:r>
              <a:rPr lang="en-US" altLang="zh-CN" strike="sngStrike" dirty="0" err="1"/>
              <a:t>baseline</a:t>
            </a:r>
            <a:r>
              <a:rPr lang="en-US" altLang="zh-CN" dirty="0" err="1">
                <a:solidFill>
                  <a:schemeClr val="accent6">
                    <a:lumMod val="75000"/>
                  </a:schemeClr>
                </a:solidFill>
              </a:rPr>
              <a:t>RAN</a:t>
            </a:r>
            <a:r>
              <a:rPr lang="en-US" altLang="zh-CN" dirty="0">
                <a:solidFill>
                  <a:schemeClr val="accent6">
                    <a:lumMod val="75000"/>
                  </a:schemeClr>
                </a:solidFill>
              </a:rPr>
              <a:t> 4 Agreement</a:t>
            </a:r>
            <a:endParaRPr lang="zh-CN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dirty="0">
                <a:solidFill>
                  <a:schemeClr val="accent6">
                    <a:lumMod val="75000"/>
                  </a:schemeClr>
                </a:solidFill>
              </a:rPr>
              <a:t>Agreement on P-MPR solution:</a:t>
            </a:r>
          </a:p>
          <a:p>
            <a:pPr lvl="1"/>
            <a:r>
              <a:rPr lang="en-GB" altLang="zh-CN" dirty="0">
                <a:solidFill>
                  <a:srgbClr val="00B050"/>
                </a:solidFill>
              </a:rPr>
              <a:t>UE implementation based solution, i.e. P-MPR is always available as the baseline </a:t>
            </a:r>
            <a:r>
              <a:rPr lang="en-US" altLang="en-GB" dirty="0">
                <a:solidFill>
                  <a:srgbClr val="7030A0"/>
                </a:solidFill>
              </a:rPr>
              <a:t>SAR</a:t>
            </a:r>
            <a:r>
              <a:rPr lang="en-US" altLang="en-GB" dirty="0">
                <a:solidFill>
                  <a:srgbClr val="00B050"/>
                </a:solidFill>
              </a:rPr>
              <a:t> </a:t>
            </a:r>
            <a:r>
              <a:rPr lang="en-GB" altLang="zh-CN" dirty="0">
                <a:solidFill>
                  <a:srgbClr val="00B050"/>
                </a:solidFill>
              </a:rPr>
              <a:t>solution for NR PC2 inter-band CA and SUL configurations</a:t>
            </a:r>
          </a:p>
          <a:p>
            <a:r>
              <a:rPr lang="en-GB" altLang="zh-CN" dirty="0">
                <a:solidFill>
                  <a:schemeClr val="accent6">
                    <a:lumMod val="75000"/>
                  </a:schemeClr>
                </a:solidFill>
              </a:rPr>
              <a:t>Agreement on release independency:</a:t>
            </a:r>
          </a:p>
          <a:p>
            <a:pPr lvl="1"/>
            <a:r>
              <a:rPr lang="en-GB" altLang="zh-CN" strike="sngStrike" dirty="0" smtClean="0">
                <a:solidFill>
                  <a:srgbClr val="7030A0"/>
                </a:solidFill>
                <a:uFillTx/>
              </a:rPr>
              <a:t>The requirements for </a:t>
            </a:r>
            <a:r>
              <a:rPr lang="en-GB" altLang="zh-CN" dirty="0" smtClean="0">
                <a:solidFill>
                  <a:srgbClr val="00B0F0"/>
                </a:solidFill>
              </a:rPr>
              <a:t>SAR compliance mechanism for </a:t>
            </a:r>
            <a:r>
              <a:rPr lang="en-GB" altLang="zh-CN" dirty="0" smtClean="0">
                <a:solidFill>
                  <a:schemeClr val="accent6">
                    <a:lumMod val="75000"/>
                  </a:schemeClr>
                </a:solidFill>
              </a:rPr>
              <a:t>NR </a:t>
            </a:r>
            <a:r>
              <a:rPr lang="en-GB" altLang="zh-CN" dirty="0">
                <a:solidFill>
                  <a:schemeClr val="accent6">
                    <a:lumMod val="75000"/>
                  </a:schemeClr>
                </a:solidFill>
              </a:rPr>
              <a:t>PC2 inter-band CA and SUL configurations are release independent from Rel-15 based on the P-MPR solution.</a:t>
            </a:r>
          </a:p>
          <a:p>
            <a:pPr marL="0" indent="0">
              <a:buNone/>
            </a:pPr>
            <a:endParaRPr lang="zh-CN" altLang="zh-CN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zh-CN" altLang="zh-CN" dirty="0">
              <a:solidFill>
                <a:srgbClr val="00B050"/>
              </a:solidFill>
            </a:endParaRPr>
          </a:p>
          <a:p>
            <a:endParaRPr lang="en-GB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WF on </a:t>
            </a:r>
            <a:r>
              <a:rPr lang="en-US" altLang="zh-CN" u="sng" dirty="0">
                <a:solidFill>
                  <a:srgbClr val="0070C0"/>
                </a:solidFill>
              </a:rPr>
              <a:t>other</a:t>
            </a:r>
            <a:r>
              <a:rPr lang="en-US" altLang="zh-CN" dirty="0"/>
              <a:t> SAR solutions</a:t>
            </a:r>
            <a:r>
              <a:rPr lang="en-US" altLang="zh-CN" strike="sngStrike" dirty="0">
                <a:solidFill>
                  <a:srgbClr val="0070C0"/>
                </a:solidFill>
              </a:rPr>
              <a:t>-</a:t>
            </a:r>
            <a:r>
              <a:rPr lang="en-US" altLang="zh-CN" dirty="0"/>
              <a:t> </a:t>
            </a:r>
            <a:r>
              <a:rPr lang="en-US" altLang="zh-CN" strike="sngStrike" dirty="0">
                <a:solidFill>
                  <a:srgbClr val="0070C0"/>
                </a:solidFill>
              </a:rPr>
              <a:t>options</a:t>
            </a:r>
            <a:endParaRPr lang="zh-CN" altLang="en-US" strike="sngStrike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altLang="zh-CN" dirty="0"/>
              <a:t>Duty Cycle based solutions</a:t>
            </a:r>
          </a:p>
          <a:p>
            <a:pPr lvl="1"/>
            <a:r>
              <a:rPr lang="en-GB" altLang="zh-CN" dirty="0"/>
              <a:t>Option 1: Report the duty cycle capability per band combination (CTC, Intel, ZTE, Huawei, Apple)</a:t>
            </a:r>
          </a:p>
          <a:p>
            <a:pPr lvl="2"/>
            <a:r>
              <a:rPr lang="en-GB" altLang="zh-CN" dirty="0"/>
              <a:t>Main issue commented by companies</a:t>
            </a:r>
            <a:r>
              <a:rPr lang="zh-CN" altLang="zh-CN" dirty="0"/>
              <a:t>：</a:t>
            </a:r>
            <a:r>
              <a:rPr lang="en-GB" altLang="zh-CN" strike="sngStrike" dirty="0"/>
              <a:t>Nonlinear</a:t>
            </a:r>
            <a:r>
              <a:rPr lang="en-GB" altLang="zh-CN" dirty="0"/>
              <a:t> </a:t>
            </a:r>
            <a:r>
              <a:rPr lang="en-GB" altLang="zh-CN" dirty="0" smtClean="0">
                <a:solidFill>
                  <a:schemeClr val="accent2">
                    <a:lumMod val="75000"/>
                  </a:schemeClr>
                </a:solidFill>
              </a:rPr>
              <a:t>Unequal</a:t>
            </a:r>
            <a:r>
              <a:rPr lang="en-GB" altLang="zh-CN" dirty="0" smtClean="0"/>
              <a:t> responses </a:t>
            </a:r>
            <a:r>
              <a:rPr lang="en-GB" altLang="zh-CN" dirty="0"/>
              <a:t>for the SAR effects in different band frequencies.</a:t>
            </a:r>
            <a:endParaRPr lang="zh-CN" altLang="zh-CN" dirty="0"/>
          </a:p>
          <a:p>
            <a:pPr lvl="1"/>
            <a:r>
              <a:rPr lang="en-GB" altLang="zh-CN" dirty="0"/>
              <a:t>Option 2: Report the duty cycle capabilities per band (CATT, </a:t>
            </a:r>
            <a:r>
              <a:rPr lang="en-GB" altLang="zh-CN" dirty="0" err="1"/>
              <a:t>Xiaomi</a:t>
            </a:r>
            <a:r>
              <a:rPr lang="en-GB" altLang="zh-CN" dirty="0"/>
              <a:t>, ZTE, OPPO, vivo, CMCC)</a:t>
            </a:r>
          </a:p>
          <a:p>
            <a:pPr lvl="2"/>
            <a:r>
              <a:rPr lang="en-GB" altLang="zh-CN" dirty="0"/>
              <a:t>Main issue commented by companies: Too many pairs of signalling's, more detailed signalling design and values need to be provided, especially for the reference band.</a:t>
            </a:r>
            <a:endParaRPr lang="zh-CN" altLang="zh-CN" dirty="0"/>
          </a:p>
          <a:p>
            <a:r>
              <a:rPr lang="en-GB" altLang="zh-CN" dirty="0"/>
              <a:t>Blind scheme solution (Ericsson, Verizon, T-Mobile USA</a:t>
            </a:r>
            <a:r>
              <a:rPr lang="en-GB" altLang="zh-CN" dirty="0" smtClean="0"/>
              <a:t>)</a:t>
            </a:r>
          </a:p>
          <a:p>
            <a:pPr lvl="1"/>
            <a:r>
              <a:rPr lang="en-GB" altLang="zh-CN" strike="sngStrike" dirty="0">
                <a:solidFill>
                  <a:schemeClr val="accent2">
                    <a:lumMod val="75000"/>
                  </a:schemeClr>
                </a:solidFill>
              </a:rPr>
              <a:t>It is proposed</a:t>
            </a:r>
            <a:r>
              <a:rPr lang="en-GB" altLang="zh-CN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altLang="zh-CN" dirty="0" smtClean="0">
                <a:solidFill>
                  <a:srgbClr val="00B0F0"/>
                </a:solidFill>
              </a:rPr>
              <a:t>FFS whether </a:t>
            </a:r>
            <a:r>
              <a:rPr lang="en-GB" altLang="zh-CN" dirty="0" smtClean="0">
                <a:solidFill>
                  <a:schemeClr val="accent2">
                    <a:lumMod val="75000"/>
                  </a:schemeClr>
                </a:solidFill>
              </a:rPr>
              <a:t>to </a:t>
            </a:r>
            <a:r>
              <a:rPr lang="en-GB" altLang="zh-CN" dirty="0" smtClean="0">
                <a:solidFill>
                  <a:schemeClr val="accent2">
                    <a:lumMod val="75000"/>
                  </a:schemeClr>
                </a:solidFill>
              </a:rPr>
              <a:t>consider </a:t>
            </a:r>
            <a:r>
              <a:rPr lang="sv-SE" altLang="zh-CN" dirty="0" smtClean="0">
                <a:solidFill>
                  <a:schemeClr val="accent2">
                    <a:lumMod val="75000"/>
                  </a:schemeClr>
                </a:solidFill>
              </a:rPr>
              <a:t>(Scell</a:t>
            </a:r>
            <a:r>
              <a:rPr lang="sv-SE" altLang="zh-CN" dirty="0">
                <a:solidFill>
                  <a:schemeClr val="accent2">
                    <a:lumMod val="75000"/>
                  </a:schemeClr>
                </a:solidFill>
              </a:rPr>
              <a:t>) power dropping behavior due to power </a:t>
            </a:r>
            <a:r>
              <a:rPr lang="sv-SE" altLang="zh-CN" dirty="0" smtClean="0">
                <a:solidFill>
                  <a:schemeClr val="accent2">
                    <a:lumMod val="75000"/>
                  </a:schemeClr>
                </a:solidFill>
              </a:rPr>
              <a:t>prioritization for UL CA and SUL configurations</a:t>
            </a:r>
            <a:endParaRPr lang="sv-SE" altLang="zh-CN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GB" altLang="zh-CN" dirty="0" smtClean="0">
                <a:solidFill>
                  <a:schemeClr val="accent2">
                    <a:lumMod val="75000"/>
                  </a:schemeClr>
                </a:solidFill>
              </a:rPr>
              <a:t>Other solutions/options are not precluded</a:t>
            </a:r>
            <a:endParaRPr lang="zh-CN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u="sng" strike="sngStrike" dirty="0">
                <a:solidFill>
                  <a:srgbClr val="0070C0"/>
                </a:solidFill>
              </a:rPr>
              <a:t>Other open issues (all solutions)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u="sng" strike="sngStrike" dirty="0">
                <a:solidFill>
                  <a:srgbClr val="0070C0"/>
                </a:solidFill>
              </a:rPr>
              <a:t>Verification (test cases) for all solutions, including proprietary </a:t>
            </a:r>
          </a:p>
          <a:p>
            <a:pPr lvl="1"/>
            <a:r>
              <a:rPr lang="sv-SE" u="sng" strike="sngStrike" dirty="0">
                <a:solidFill>
                  <a:srgbClr val="0070C0"/>
                </a:solidFill>
              </a:rPr>
              <a:t>Predicatbility of UE behaviour</a:t>
            </a:r>
          </a:p>
          <a:p>
            <a:pPr lvl="1"/>
            <a:r>
              <a:rPr lang="sv-SE" u="sng" strike="sngStrike" dirty="0">
                <a:solidFill>
                  <a:srgbClr val="0070C0"/>
                </a:solidFill>
              </a:rPr>
              <a:t>Example requirement: for FDD-TDD, inter-band TDD-TDD CA PC2 and SUL PC2 combinations the total average output power over FFS radio frames shall be at least [23] dBm</a:t>
            </a:r>
          </a:p>
          <a:p>
            <a:r>
              <a:rPr lang="sv-SE" u="sng" strike="sngStrike" dirty="0">
                <a:solidFill>
                  <a:srgbClr val="0070C0"/>
                </a:solidFill>
              </a:rPr>
              <a:t>Consideration of (Scell) power dropping behavior due to power prioritization</a:t>
            </a:r>
          </a:p>
          <a:p>
            <a:pPr lvl="1"/>
            <a:r>
              <a:rPr lang="sv-SE" u="sng" strike="sngStrike" dirty="0">
                <a:solidFill>
                  <a:srgbClr val="0070C0"/>
                </a:solidFill>
              </a:rPr>
              <a:t>applies for NR CA and SUL, not for EN-DC PC2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trike="sngStrike" dirty="0"/>
              <a:t>WF on release independency</a:t>
            </a:r>
            <a:endParaRPr lang="zh-CN" altLang="en-US" strike="sngStrike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trike="sngStrike" dirty="0">
                <a:solidFill>
                  <a:srgbClr val="00B050"/>
                </a:solidFill>
              </a:rPr>
              <a:t>NR PC2 inter-band CA and SUL configurations are release independent from Rel-15 based on the P-MPR solution.</a:t>
            </a:r>
            <a:endParaRPr lang="zh-CN" altLang="zh-CN" strike="sngStrike" dirty="0">
              <a:solidFill>
                <a:srgbClr val="00B050"/>
              </a:solidFill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519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等线</vt:lpstr>
      <vt:lpstr>等线 Light</vt:lpstr>
      <vt:lpstr>宋体</vt:lpstr>
      <vt:lpstr>Arial</vt:lpstr>
      <vt:lpstr>Calibri</vt:lpstr>
      <vt:lpstr>Calibri Light</vt:lpstr>
      <vt:lpstr>Office Theme</vt:lpstr>
      <vt:lpstr>WF on SAR solutions for PC2 NR inter-band CA and SUL configurations</vt:lpstr>
      <vt:lpstr>Background</vt:lpstr>
      <vt:lpstr>WF on SAR solutions- baselineRAN 4 Agreement</vt:lpstr>
      <vt:lpstr>WF on other SAR solutions- options</vt:lpstr>
      <vt:lpstr>Other open issues (all solutions)</vt:lpstr>
      <vt:lpstr>WF on release independency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MSD assumptions improvement for UE PC2 combinations</dc:title>
  <dc:creator>Christian Bergljung</dc:creator>
  <cp:lastModifiedBy>Huawei</cp:lastModifiedBy>
  <cp:revision>146</cp:revision>
  <dcterms:created xsi:type="dcterms:W3CDTF">2019-05-15T02:20:00Z</dcterms:created>
  <dcterms:modified xsi:type="dcterms:W3CDTF">2020-11-11T13:39:03Z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KSOProductBuildVer">
    <vt:lpwstr>2052-11.8.2.9022</vt:lpwstr>
  </property>
</Properties>
</file>