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1"/>
  </p:handoutMasterIdLst>
  <p:sldIdLst>
    <p:sldId id="256" r:id="rId5"/>
    <p:sldId id="257" r:id="rId6"/>
    <p:sldId id="264" r:id="rId7"/>
    <p:sldId id="265" r:id="rId8"/>
    <p:sldId id="267" r:id="rId9"/>
    <p:sldId id="266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6C89B1-E0F1-44E7-9BB1-CE00663FFDFB}" v="7" dt="2020-11-10T18:05:46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-384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-29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an Bergljung" userId="b6ed368b-e657-4ae7-b07c-b1d9abf42404" providerId="ADAL" clId="{0A6C89B1-E0F1-44E7-9BB1-CE00663FFDFB}"/>
    <pc:docChg chg="custSel addSld modSld">
      <pc:chgData name="Christian Bergljung" userId="b6ed368b-e657-4ae7-b07c-b1d9abf42404" providerId="ADAL" clId="{0A6C89B1-E0F1-44E7-9BB1-CE00663FFDFB}" dt="2020-11-10T18:14:26.494" v="992" actId="20577"/>
      <pc:docMkLst>
        <pc:docMk/>
      </pc:docMkLst>
      <pc:sldChg chg="modSp">
        <pc:chgData name="Christian Bergljung" userId="b6ed368b-e657-4ae7-b07c-b1d9abf42404" providerId="ADAL" clId="{0A6C89B1-E0F1-44E7-9BB1-CE00663FFDFB}" dt="2020-11-10T17:56:10.901" v="71" actId="20577"/>
        <pc:sldMkLst>
          <pc:docMk/>
          <pc:sldMk cId="1763542099" sldId="264"/>
        </pc:sldMkLst>
        <pc:spChg chg="mod">
          <ac:chgData name="Christian Bergljung" userId="b6ed368b-e657-4ae7-b07c-b1d9abf42404" providerId="ADAL" clId="{0A6C89B1-E0F1-44E7-9BB1-CE00663FFDFB}" dt="2020-11-10T17:56:10.901" v="71" actId="20577"/>
          <ac:spMkLst>
            <pc:docMk/>
            <pc:sldMk cId="1763542099" sldId="264"/>
            <ac:spMk id="3" creationId="{00000000-0000-0000-0000-000000000000}"/>
          </ac:spMkLst>
        </pc:spChg>
      </pc:sldChg>
      <pc:sldChg chg="modSp">
        <pc:chgData name="Christian Bergljung" userId="b6ed368b-e657-4ae7-b07c-b1d9abf42404" providerId="ADAL" clId="{0A6C89B1-E0F1-44E7-9BB1-CE00663FFDFB}" dt="2020-11-10T17:57:11.280" v="93" actId="207"/>
        <pc:sldMkLst>
          <pc:docMk/>
          <pc:sldMk cId="2208111354" sldId="265"/>
        </pc:sldMkLst>
        <pc:spChg chg="mod">
          <ac:chgData name="Christian Bergljung" userId="b6ed368b-e657-4ae7-b07c-b1d9abf42404" providerId="ADAL" clId="{0A6C89B1-E0F1-44E7-9BB1-CE00663FFDFB}" dt="2020-11-10T17:57:11.280" v="93" actId="207"/>
          <ac:spMkLst>
            <pc:docMk/>
            <pc:sldMk cId="2208111354" sldId="265"/>
            <ac:spMk id="2" creationId="{00000000-0000-0000-0000-000000000000}"/>
          </ac:spMkLst>
        </pc:spChg>
      </pc:sldChg>
      <pc:sldChg chg="modSp add">
        <pc:chgData name="Christian Bergljung" userId="b6ed368b-e657-4ae7-b07c-b1d9abf42404" providerId="ADAL" clId="{0A6C89B1-E0F1-44E7-9BB1-CE00663FFDFB}" dt="2020-11-10T18:14:26.494" v="992" actId="20577"/>
        <pc:sldMkLst>
          <pc:docMk/>
          <pc:sldMk cId="3459857451" sldId="267"/>
        </pc:sldMkLst>
        <pc:spChg chg="mod">
          <ac:chgData name="Christian Bergljung" userId="b6ed368b-e657-4ae7-b07c-b1d9abf42404" providerId="ADAL" clId="{0A6C89B1-E0F1-44E7-9BB1-CE00663FFDFB}" dt="2020-11-10T18:05:47.492" v="892" actId="115"/>
          <ac:spMkLst>
            <pc:docMk/>
            <pc:sldMk cId="3459857451" sldId="267"/>
            <ac:spMk id="2" creationId="{49A3CB64-BF47-4909-9E94-706E4D3EF68F}"/>
          </ac:spMkLst>
        </pc:spChg>
        <pc:spChg chg="mod">
          <ac:chgData name="Christian Bergljung" userId="b6ed368b-e657-4ae7-b07c-b1d9abf42404" providerId="ADAL" clId="{0A6C89B1-E0F1-44E7-9BB1-CE00663FFDFB}" dt="2020-11-10T18:14:26.494" v="992" actId="20577"/>
          <ac:spMkLst>
            <pc:docMk/>
            <pc:sldMk cId="3459857451" sldId="267"/>
            <ac:spMk id="3" creationId="{5F170663-6EC4-466E-AA59-BA5E7F8122D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F5082-A819-4C9E-BC56-5E7609953599}" type="datetimeFigureOut">
              <a:rPr lang="zh-CN" altLang="en-US" smtClean="0"/>
              <a:t>2020/11/11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C2B3A-CB3D-4DFE-BF5A-DF35A2262D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314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37DEA2-7A85-4A6E-9B45-EEE9A81BFC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B188CE7-1012-4C8C-9602-FA21406D7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AE7E02D-6F63-41EB-B0DD-313C4983E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AE2BC0-2139-47E9-B194-60DCECB63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CAEBAA7-5CB2-4ABE-BD04-52E724498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31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205663-6D52-44F9-9580-A0CC0FDD2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523247-B326-4D3E-99AF-BAF0C88FE3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0FBA1B-5851-4576-A8F7-B50559F7F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76BD3F-67F3-40B5-B1E4-78A2B1E8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C417E2-39B8-4FD7-A239-6230A2129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513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F2DB778-3121-4246-A397-7FBCF22F4C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01EC45B-4531-4819-9E9E-25DC23F16A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6DD7D0-CF64-458A-BF2B-F273CC190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2F5E135-2587-4685-A9C0-EB32B3082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21EB23E-4536-44D0-95B6-55045DC23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7596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335F64-322D-477D-8426-A38C5CBF5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E6D7B81-AE07-4738-AA50-767219082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685800" indent="-228600">
              <a:buFont typeface="Calibri" pitchFamily="34" charset="0"/>
              <a:buChar char="-"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3F220A1-A897-4082-B399-DA3C19AE8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94B323-77D4-4E49-BCEB-817EF80D8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060D3D-C899-4C72-94D2-52F5B778A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812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A4F04D-A621-48C2-AA73-4C79E9649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5EF26B-8779-4E2C-9E36-B45028EF33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3A25CB-AC33-473C-9307-9305ACE6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4B75CC-85A2-45B7-9D00-11ACC066A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FDB41A-B06B-4577-9C6E-E4945DF0F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8222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E41B6A-DF9C-417A-A25B-92BA5EB70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97BE4F-1B6D-40B9-A568-F3E2B27476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4F28C3-C9DC-4C7B-BE81-9936771B2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516A410-A785-416A-A99C-7D3EA954A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D174920-06B3-4A7D-9A2E-89C7E1C12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4C05646-2A25-4E6F-B770-9508B746C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5199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7EFAE3-BDBF-4362-A9FE-75C4539B4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B96BDA2-0101-4BE0-AE0E-DE8A25F6A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46D38AE-866E-4F63-A541-590CC6592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2AF195F-AA33-4121-9053-44F4485336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2BA761A-8AAB-41C5-A56C-A995B69FA0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10F4FE8-D924-4CC9-A731-706ACB387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1DF5EF2-9B54-41FF-8C57-46B83E24A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9C283509-9AE8-4831-AF1C-8DD42F7D3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747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71B6B8-10D3-4137-BF1D-FDE744C6F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0305B51-92D1-4E34-B541-CEB826D76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5748250-71B4-42CF-BC7E-5DD0F41D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979D0BF-0680-4CA8-BBF4-4C749417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75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1CCB5C7-7D3D-410D-9A77-4010E7E77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3E1FAF2-D134-4AEE-BCAE-D4C6B99F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6FCD66C-06DB-4014-ADA0-38C5289A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59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EA6801-4DAB-414B-89B2-69C549649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1A551A-B535-4132-BFC3-67D9261BAE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82A939C-4D6D-45AA-8C8A-0946CD4A90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236014B-99C4-4941-9F0C-A6B66586F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1D5B1EB-D2F1-4D34-AF87-77830D1AC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F61DB4-9ACE-4465-B9AE-27E91F48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6065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55F2D5-A693-41B3-A6C4-9F6C77E2F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D53FEEB5-14E3-42EC-8CB7-8BA90D3B3C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87461C9-C890-4DC4-8C1E-16B52C5A9B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64597D7-5F1D-4CAC-B0F2-0626FA81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6A65E6D-C801-486E-BE85-A83044A0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50EFDBA-B436-41B6-B885-3ED4205A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373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A18AFA36-9B8D-44A8-A408-03085BF07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14478CF-7670-4D34-996D-E6ED89479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1D3CA36-B032-420F-8A47-FB9C673392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E6CEB0-C926-4B5D-92A9-0986406561D2}" type="datetimeFigureOut">
              <a:rPr lang="fi-FI" smtClean="0"/>
              <a:t>11.11.2020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E01646-DB54-47E6-AADC-98A03761F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3868E8-47CE-4B7B-9930-4DC43E969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40135-88C3-4129-8732-17CA53EF2E7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266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CEF96B-A12C-4447-9C6E-ED4B6551DA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400" dirty="0"/>
              <a:t>WF on SAR solutions for PC2 NR inter-band CA and SUL configurations</a:t>
            </a:r>
            <a:endParaRPr lang="fi-FI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91C96DE-8BEA-49DD-9786-F870356E15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China Telecom</a:t>
            </a:r>
            <a:endParaRPr lang="fi-FI" dirty="0">
              <a:solidFill>
                <a:srgbClr val="00B05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B58E642-62FD-42CE-A21C-2DFF2ADDF6E2}"/>
              </a:ext>
            </a:extLst>
          </p:cNvPr>
          <p:cNvSpPr txBox="1"/>
          <p:nvPr/>
        </p:nvSpPr>
        <p:spPr>
          <a:xfrm>
            <a:off x="9727474" y="287383"/>
            <a:ext cx="2360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R4-201xxxx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678D6C9C-968B-4EA5-86EE-DF84C87400C6}"/>
              </a:ext>
            </a:extLst>
          </p:cNvPr>
          <p:cNvSpPr txBox="1"/>
          <p:nvPr/>
        </p:nvSpPr>
        <p:spPr>
          <a:xfrm>
            <a:off x="483325" y="335541"/>
            <a:ext cx="53287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3GPP TSG-RAN WG4 Meeting # 97-e	</a:t>
            </a:r>
          </a:p>
          <a:p>
            <a:r>
              <a:rPr lang="en-US" dirty="0"/>
              <a:t>Electronic Meeting, 2-13 Nov., 2020</a:t>
            </a:r>
          </a:p>
          <a:p>
            <a:r>
              <a:rPr lang="en-GB" altLang="zh-CN" dirty="0"/>
              <a:t>Agenda: 10.19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360214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B5CE10-50E2-4C0B-99F0-FCE40E674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726" y="177234"/>
            <a:ext cx="10515600" cy="1325563"/>
          </a:xfrm>
        </p:spPr>
        <p:txBody>
          <a:bodyPr/>
          <a:lstStyle/>
          <a:p>
            <a:r>
              <a:rPr lang="fi-FI" dirty="0" err="1"/>
              <a:t>Background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37ECCEF-A414-42C5-9B8F-719EF831D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65545"/>
            <a:ext cx="11353801" cy="471141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contributions submitted in RAN4 #97e meeting for SAR solutions:</a:t>
            </a:r>
          </a:p>
          <a:p>
            <a:pPr lvl="1"/>
            <a:r>
              <a:rPr lang="en-US" dirty="0"/>
              <a:t>R4-2014383, Discussion on SAR issues for inter-band and SUL 2UL CA PC2</a:t>
            </a:r>
            <a:r>
              <a:rPr lang="en-US" altLang="zh-CN" dirty="0"/>
              <a:t>, </a:t>
            </a:r>
            <a:r>
              <a:rPr lang="en-US" dirty="0"/>
              <a:t>CATT</a:t>
            </a:r>
          </a:p>
          <a:p>
            <a:pPr lvl="1"/>
            <a:r>
              <a:rPr lang="en-US" dirty="0"/>
              <a:t>R4-2015040</a:t>
            </a:r>
            <a:r>
              <a:rPr lang="en-US" altLang="zh-CN" dirty="0"/>
              <a:t>, </a:t>
            </a:r>
            <a:r>
              <a:rPr lang="en-US" dirty="0"/>
              <a:t>Discussion on SAR solution for NR PC2 inter-band CA, ZTE Corporation</a:t>
            </a:r>
          </a:p>
          <a:p>
            <a:pPr lvl="1"/>
            <a:r>
              <a:rPr lang="en-US" dirty="0"/>
              <a:t>R4-2015190</a:t>
            </a:r>
            <a:r>
              <a:rPr lang="en-US" altLang="zh-CN" dirty="0"/>
              <a:t>, </a:t>
            </a:r>
            <a:r>
              <a:rPr lang="en-US" dirty="0"/>
              <a:t>Discussion on SAR schemes for UE power class 2 NR inter-band CA with 2UL</a:t>
            </a:r>
            <a:r>
              <a:rPr lang="en-US" altLang="zh-CN" dirty="0"/>
              <a:t>, </a:t>
            </a:r>
            <a:r>
              <a:rPr lang="en-US" dirty="0"/>
              <a:t>China Telecom</a:t>
            </a:r>
          </a:p>
          <a:p>
            <a:pPr lvl="1"/>
            <a:r>
              <a:rPr lang="en-US" dirty="0"/>
              <a:t>R4-2015260, Discussion on SAR issue for HP UE inter-band UL CA</a:t>
            </a:r>
            <a:r>
              <a:rPr lang="en-US" altLang="zh-CN" dirty="0"/>
              <a:t>, </a:t>
            </a:r>
            <a:r>
              <a:rPr lang="en-US" dirty="0" err="1"/>
              <a:t>Xiaomi</a:t>
            </a:r>
            <a:endParaRPr lang="en-US" dirty="0"/>
          </a:p>
          <a:p>
            <a:pPr lvl="1"/>
            <a:r>
              <a:rPr lang="en-US" dirty="0"/>
              <a:t>R4-2015287</a:t>
            </a:r>
            <a:r>
              <a:rPr lang="en-US" altLang="zh-CN" dirty="0"/>
              <a:t>, </a:t>
            </a:r>
            <a:r>
              <a:rPr lang="en-US" dirty="0"/>
              <a:t>Discussion on the SAR solutions for UL CA band combinations</a:t>
            </a:r>
            <a:r>
              <a:rPr lang="en-US" altLang="zh-CN" dirty="0"/>
              <a:t>, </a:t>
            </a:r>
            <a:r>
              <a:rPr lang="en-US" dirty="0"/>
              <a:t>Huawei,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/>
              <a:t>R4-2015329</a:t>
            </a:r>
            <a:r>
              <a:rPr lang="en-US" altLang="zh-CN" dirty="0"/>
              <a:t>, </a:t>
            </a:r>
            <a:r>
              <a:rPr lang="en-US" dirty="0"/>
              <a:t>Discussion on SAR solution for PC2 inter-band NR CA</a:t>
            </a:r>
            <a:r>
              <a:rPr lang="en-US" altLang="zh-CN" dirty="0"/>
              <a:t>, </a:t>
            </a:r>
            <a:r>
              <a:rPr lang="en-US" dirty="0"/>
              <a:t>vivo</a:t>
            </a:r>
          </a:p>
          <a:p>
            <a:pPr lvl="1"/>
            <a:r>
              <a:rPr lang="en-US" dirty="0"/>
              <a:t>R4-2015346</a:t>
            </a:r>
            <a:r>
              <a:rPr lang="en-US" altLang="zh-CN" dirty="0"/>
              <a:t>, </a:t>
            </a:r>
            <a:r>
              <a:rPr lang="en-US" dirty="0"/>
              <a:t>Discussion on inter-band CA HPUE SAR</a:t>
            </a:r>
            <a:r>
              <a:rPr lang="en-US" altLang="zh-CN" dirty="0"/>
              <a:t>, </a:t>
            </a:r>
            <a:r>
              <a:rPr lang="en-US" dirty="0"/>
              <a:t>OPPO</a:t>
            </a:r>
          </a:p>
          <a:p>
            <a:pPr lvl="1"/>
            <a:r>
              <a:rPr lang="en-US" dirty="0"/>
              <a:t>R4-2015983, Facilitating SAR compliance for UL inter-band CA PC2</a:t>
            </a:r>
            <a:r>
              <a:rPr lang="en-US" altLang="zh-CN" dirty="0"/>
              <a:t>, </a:t>
            </a:r>
            <a:r>
              <a:rPr lang="en-US" dirty="0"/>
              <a:t>Ericsson</a:t>
            </a:r>
          </a:p>
          <a:p>
            <a:pPr lvl="1"/>
            <a:r>
              <a:rPr lang="en-US" dirty="0"/>
              <a:t>R4-2015041, Discussion on SAR solution for NR PC2 SUL</a:t>
            </a:r>
            <a:r>
              <a:rPr lang="en-US" altLang="zh-CN" dirty="0"/>
              <a:t>, </a:t>
            </a:r>
            <a:r>
              <a:rPr lang="en-US" dirty="0"/>
              <a:t>ZTE Corporation</a:t>
            </a:r>
          </a:p>
          <a:p>
            <a:pPr lvl="1"/>
            <a:r>
              <a:rPr lang="en-US" dirty="0"/>
              <a:t>R4-2015191, Discussion on SAR schemes for UE power class 2 NR SUL configurations</a:t>
            </a:r>
            <a:r>
              <a:rPr lang="en-US" altLang="zh-CN" dirty="0"/>
              <a:t>,</a:t>
            </a:r>
            <a:r>
              <a:rPr lang="en-US" dirty="0"/>
              <a:t> China Telecom</a:t>
            </a:r>
          </a:p>
          <a:p>
            <a:pPr lvl="1"/>
            <a:r>
              <a:rPr lang="en-US" dirty="0"/>
              <a:t>R4-2015286, Discussion on the SAR solutions for SUL band combinations</a:t>
            </a:r>
            <a:r>
              <a:rPr lang="en-US" altLang="zh-CN" dirty="0"/>
              <a:t>, </a:t>
            </a:r>
            <a:r>
              <a:rPr lang="en-US" dirty="0"/>
              <a:t>Huawei, </a:t>
            </a:r>
            <a:r>
              <a:rPr lang="en-US" dirty="0" err="1"/>
              <a:t>HiSilicon</a:t>
            </a:r>
            <a:endParaRPr lang="en-US" dirty="0"/>
          </a:p>
          <a:p>
            <a:pPr lvl="1"/>
            <a:r>
              <a:rPr lang="en-US" dirty="0"/>
              <a:t>R4-2015330, Discussion on SAR solution for PC2 UE with SUL</a:t>
            </a:r>
            <a:r>
              <a:rPr lang="en-US" altLang="zh-CN" dirty="0"/>
              <a:t>, </a:t>
            </a:r>
            <a:r>
              <a:rPr lang="en-US" dirty="0"/>
              <a:t>vivo</a:t>
            </a:r>
          </a:p>
          <a:p>
            <a:pPr lvl="1"/>
            <a:r>
              <a:rPr lang="en-US" dirty="0"/>
              <a:t>R4-2015345</a:t>
            </a:r>
            <a:r>
              <a:rPr lang="en-US" altLang="zh-CN" dirty="0"/>
              <a:t>, </a:t>
            </a:r>
            <a:r>
              <a:rPr lang="en-US" dirty="0"/>
              <a:t>Discussion on SUL HPUE SAR</a:t>
            </a:r>
            <a:r>
              <a:rPr lang="en-US" altLang="zh-CN" dirty="0"/>
              <a:t>, </a:t>
            </a:r>
            <a:r>
              <a:rPr lang="en-US" dirty="0"/>
              <a:t>OPPO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029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trike="sngStrike" dirty="0"/>
              <a:t>WF on SAR solutions- </a:t>
            </a:r>
            <a:r>
              <a:rPr lang="en-US" altLang="zh-CN" strike="sngStrike" dirty="0" err="1"/>
              <a:t>baseline</a:t>
            </a:r>
            <a:r>
              <a:rPr lang="en-US" altLang="zh-CN" dirty="0" err="1">
                <a:solidFill>
                  <a:schemeClr val="accent6">
                    <a:lumMod val="75000"/>
                  </a:schemeClr>
                </a:solidFill>
              </a:rPr>
              <a:t>RAN</a:t>
            </a:r>
            <a:r>
              <a:rPr lang="en-US" altLang="zh-CN" dirty="0">
                <a:solidFill>
                  <a:schemeClr val="accent6">
                    <a:lumMod val="75000"/>
                  </a:schemeClr>
                </a:solidFill>
              </a:rPr>
              <a:t> 4 Agreement</a:t>
            </a:r>
            <a:endParaRPr lang="zh-CN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Agreement on P-MPR solution:</a:t>
            </a:r>
          </a:p>
          <a:p>
            <a:pPr lvl="1"/>
            <a:r>
              <a:rPr lang="en-GB" altLang="zh-CN" dirty="0">
                <a:solidFill>
                  <a:srgbClr val="00B050"/>
                </a:solidFill>
              </a:rPr>
              <a:t>UE implementation based solution, i.e. P-MPR is always available as the baseline solution for NR PC2 inter-band CA and SUL configurations</a:t>
            </a:r>
          </a:p>
          <a:p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Agreement on release independency:</a:t>
            </a:r>
          </a:p>
          <a:p>
            <a:pPr lvl="1"/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The requirements for </a:t>
            </a:r>
            <a:r>
              <a:rPr lang="en-GB" altLang="zh-CN" dirty="0" smtClean="0">
                <a:solidFill>
                  <a:schemeClr val="accent6">
                    <a:lumMod val="75000"/>
                  </a:schemeClr>
                </a:solidFill>
              </a:rPr>
              <a:t>NR </a:t>
            </a:r>
            <a:r>
              <a:rPr lang="en-GB" altLang="zh-CN" dirty="0">
                <a:solidFill>
                  <a:schemeClr val="accent6">
                    <a:lumMod val="75000"/>
                  </a:schemeClr>
                </a:solidFill>
              </a:rPr>
              <a:t>PC2 inter-band CA and SUL configurations are release independent from Rel-15 based on the P-MPR solution.</a:t>
            </a:r>
          </a:p>
          <a:p>
            <a:pPr marL="0" indent="0">
              <a:buNone/>
            </a:pPr>
            <a:endParaRPr lang="zh-CN" altLang="zh-CN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zh-CN" altLang="zh-CN" dirty="0">
              <a:solidFill>
                <a:srgbClr val="00B050"/>
              </a:solidFill>
            </a:endParaRPr>
          </a:p>
          <a:p>
            <a:endParaRPr lang="en-GB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6354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WF on </a:t>
            </a:r>
            <a:r>
              <a:rPr lang="en-US" altLang="zh-CN" u="sng" dirty="0">
                <a:solidFill>
                  <a:srgbClr val="0070C0"/>
                </a:solidFill>
              </a:rPr>
              <a:t>other</a:t>
            </a:r>
            <a:r>
              <a:rPr lang="en-US" altLang="zh-CN" dirty="0"/>
              <a:t> SAR solutions</a:t>
            </a:r>
            <a:r>
              <a:rPr lang="en-US" altLang="zh-CN" strike="sngStrike" dirty="0">
                <a:solidFill>
                  <a:srgbClr val="0070C0"/>
                </a:solidFill>
              </a:rPr>
              <a:t>-</a:t>
            </a:r>
            <a:r>
              <a:rPr lang="en-US" altLang="zh-CN" dirty="0"/>
              <a:t> </a:t>
            </a:r>
            <a:r>
              <a:rPr lang="en-US" altLang="zh-CN" strike="sngStrike" dirty="0">
                <a:solidFill>
                  <a:srgbClr val="0070C0"/>
                </a:solidFill>
              </a:rPr>
              <a:t>options</a:t>
            </a:r>
            <a:endParaRPr lang="zh-CN" altLang="en-US" strike="sngStrike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altLang="zh-CN" dirty="0"/>
              <a:t>Duty Cycle based solutions</a:t>
            </a:r>
          </a:p>
          <a:p>
            <a:pPr lvl="1"/>
            <a:r>
              <a:rPr lang="en-GB" altLang="zh-CN" dirty="0"/>
              <a:t>Option 1: Report the duty cycle capability per band combination (CTC, Intel, ZTE, Huawei, Apple)</a:t>
            </a:r>
          </a:p>
          <a:p>
            <a:pPr lvl="2"/>
            <a:r>
              <a:rPr lang="en-GB" altLang="zh-CN" dirty="0"/>
              <a:t>Main issue commented by companies</a:t>
            </a:r>
            <a:r>
              <a:rPr lang="zh-CN" altLang="zh-CN" dirty="0"/>
              <a:t>：</a:t>
            </a:r>
            <a:r>
              <a:rPr lang="en-GB" altLang="zh-CN" strike="sngStrike" dirty="0"/>
              <a:t>Nonlinear</a:t>
            </a:r>
            <a:r>
              <a:rPr lang="en-GB" altLang="zh-CN" dirty="0"/>
              <a:t> 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Un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equal</a:t>
            </a:r>
            <a:r>
              <a:rPr lang="en-GB" altLang="zh-CN" dirty="0" smtClean="0"/>
              <a:t> responses </a:t>
            </a:r>
            <a:r>
              <a:rPr lang="en-GB" altLang="zh-CN" dirty="0"/>
              <a:t>for the SAR effects in different band frequencies.</a:t>
            </a:r>
            <a:endParaRPr lang="zh-CN" altLang="zh-CN" dirty="0"/>
          </a:p>
          <a:p>
            <a:pPr lvl="1"/>
            <a:r>
              <a:rPr lang="en-GB" altLang="zh-CN" dirty="0"/>
              <a:t>Option 2: Report the duty cycle capabilities per band (CATT, </a:t>
            </a:r>
            <a:r>
              <a:rPr lang="en-GB" altLang="zh-CN" dirty="0" err="1"/>
              <a:t>Xiaomi</a:t>
            </a:r>
            <a:r>
              <a:rPr lang="en-GB" altLang="zh-CN" dirty="0"/>
              <a:t>, ZTE, OPPO, vivo, CMCC)</a:t>
            </a:r>
          </a:p>
          <a:p>
            <a:pPr lvl="2"/>
            <a:r>
              <a:rPr lang="en-GB" altLang="zh-CN" dirty="0"/>
              <a:t>Main issue commented by companies: Too many pairs of signalling's, more detailed signalling design and values need to be provided, especially for the reference band.</a:t>
            </a:r>
            <a:endParaRPr lang="zh-CN" altLang="zh-CN" dirty="0"/>
          </a:p>
          <a:p>
            <a:r>
              <a:rPr lang="en-GB" altLang="zh-CN" dirty="0"/>
              <a:t>Blind scheme solution (Ericsson, Verizon, T-Mobile USA</a:t>
            </a:r>
            <a:r>
              <a:rPr lang="en-GB" altLang="zh-CN" dirty="0" smtClean="0"/>
              <a:t>)</a:t>
            </a:r>
          </a:p>
          <a:p>
            <a:pPr lvl="1"/>
            <a:r>
              <a:rPr lang="en-GB" altLang="zh-CN" dirty="0">
                <a:solidFill>
                  <a:schemeClr val="accent2">
                    <a:lumMod val="75000"/>
                  </a:schemeClr>
                </a:solidFill>
              </a:rPr>
              <a:t>It is proposed </a:t>
            </a:r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to consider </a:t>
            </a:r>
            <a:r>
              <a:rPr lang="sv-SE" altLang="zh-CN" dirty="0" smtClean="0">
                <a:solidFill>
                  <a:schemeClr val="accent2">
                    <a:lumMod val="75000"/>
                  </a:schemeClr>
                </a:solidFill>
              </a:rPr>
              <a:t>(Scell</a:t>
            </a:r>
            <a:r>
              <a:rPr lang="sv-SE" altLang="zh-CN" dirty="0">
                <a:solidFill>
                  <a:schemeClr val="accent2">
                    <a:lumMod val="75000"/>
                  </a:schemeClr>
                </a:solidFill>
              </a:rPr>
              <a:t>) power dropping behavior due to power </a:t>
            </a:r>
            <a:r>
              <a:rPr lang="sv-SE" altLang="zh-CN" dirty="0" smtClean="0">
                <a:solidFill>
                  <a:schemeClr val="accent2">
                    <a:lumMod val="75000"/>
                  </a:schemeClr>
                </a:solidFill>
              </a:rPr>
              <a:t>prioritization for UL CA and SUL configurations</a:t>
            </a:r>
            <a:endParaRPr lang="sv-SE" altLang="zh-CN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GB" altLang="zh-CN" dirty="0" smtClean="0">
                <a:solidFill>
                  <a:schemeClr val="accent2">
                    <a:lumMod val="75000"/>
                  </a:schemeClr>
                </a:solidFill>
              </a:rPr>
              <a:t>Other solutions/options are not precluded</a:t>
            </a:r>
            <a:endParaRPr lang="zh-CN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111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A3CB64-BF47-4909-9E94-706E4D3E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u="sng" strike="sngStrike" dirty="0">
                <a:solidFill>
                  <a:srgbClr val="0070C0"/>
                </a:solidFill>
              </a:rPr>
              <a:t>Other open issues (all solutions)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F170663-6EC4-466E-AA59-BA5E7F812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u="sng" strike="sngStrike" dirty="0">
                <a:solidFill>
                  <a:srgbClr val="0070C0"/>
                </a:solidFill>
              </a:rPr>
              <a:t>Verification (test cases) for all solutions, including proprietary </a:t>
            </a: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Predicatbility of UE behaviour</a:t>
            </a: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Example requirement: for FDD-TDD, inter-band TDD-TDD CA PC2 and SUL PC2 combinations the total average output power over FFS radio frames shall be at least [23] dBm</a:t>
            </a:r>
          </a:p>
          <a:p>
            <a:r>
              <a:rPr lang="sv-SE" u="sng" strike="sngStrike" dirty="0">
                <a:solidFill>
                  <a:srgbClr val="0070C0"/>
                </a:solidFill>
              </a:rPr>
              <a:t>Consideration of (Scell) power dropping behavior due to power prioritization</a:t>
            </a:r>
          </a:p>
          <a:p>
            <a:pPr lvl="1"/>
            <a:r>
              <a:rPr lang="sv-SE" u="sng" strike="sngStrike" dirty="0">
                <a:solidFill>
                  <a:srgbClr val="0070C0"/>
                </a:solidFill>
              </a:rPr>
              <a:t>applies for NR CA and SUL, not for EN-DC PC2</a:t>
            </a:r>
          </a:p>
        </p:txBody>
      </p:sp>
    </p:spTree>
    <p:extLst>
      <p:ext uri="{BB962C8B-B14F-4D97-AF65-F5344CB8AC3E}">
        <p14:creationId xmlns:p14="http://schemas.microsoft.com/office/powerpoint/2010/main" val="3459857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trike="sngStrike" dirty="0"/>
              <a:t>WF on release independency</a:t>
            </a:r>
            <a:endParaRPr lang="zh-CN" altLang="en-US" strike="sngStrike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trike="sngStrike" dirty="0">
                <a:solidFill>
                  <a:srgbClr val="00B050"/>
                </a:solidFill>
              </a:rPr>
              <a:t>NR PC2 inter-band CA and SUL configurations are release independent from Rel-15 based on the P-MPR solution.</a:t>
            </a:r>
            <a:endParaRPr lang="zh-CN" altLang="zh-CN" strike="sngStrike" dirty="0">
              <a:solidFill>
                <a:srgbClr val="00B050"/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497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2" ma:contentTypeDescription="Create a new document." ma:contentTypeScope="" ma:versionID="096eb543ae0e2d6b6370df273991b1d3">
  <xsd:schema xmlns:xsd="http://www.w3.org/2001/XMLSchema" xmlns:xs="http://www.w3.org/2001/XMLSchema" xmlns:p="http://schemas.microsoft.com/office/2006/metadata/properties" xmlns:ns1="http://schemas.microsoft.com/sharepoint/v3" xmlns:ns3="6f846979-0e6f-42ff-8b87-e1893efeda99" targetNamespace="http://schemas.microsoft.com/office/2006/metadata/properties" ma:root="true" ma:fieldsID="0209ba7c80bb9cc1ca21c1eca4a6cd08" ns1:_="" ns3:_="">
    <xsd:import namespace="http://schemas.microsoft.com/sharepoint/v3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6BE805-C4E7-4A23-AC00-31DE51A5EC81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808CD59-7B17-478F-812C-655D84E75C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B4E324-76A1-4D12-8E2C-16FFF8FD73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883</TotalTime>
  <Words>512</Words>
  <Application>Microsoft Office PowerPoint</Application>
  <PresentationFormat>自定义</PresentationFormat>
  <Paragraphs>45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Theme</vt:lpstr>
      <vt:lpstr>WF on SAR solutions for PC2 NR inter-band CA and SUL configurations</vt:lpstr>
      <vt:lpstr>Background</vt:lpstr>
      <vt:lpstr>WF on SAR solutions- baselineRAN 4 Agreement</vt:lpstr>
      <vt:lpstr>WF on other SAR solutions- options</vt:lpstr>
      <vt:lpstr>Other open issues (all solutions)</vt:lpstr>
      <vt:lpstr>WF on release independency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MSD assumptions improvement for UE PC2 combinations</dc:title>
  <dc:creator>Christian Bergljung</dc:creator>
  <cp:lastModifiedBy>Bo Liu, CTC</cp:lastModifiedBy>
  <cp:revision>142</cp:revision>
  <dcterms:created xsi:type="dcterms:W3CDTF">2019-05-15T02:20:06Z</dcterms:created>
  <dcterms:modified xsi:type="dcterms:W3CDTF">2020-11-11T08:57:27Z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