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86" r:id="rId4"/>
    <p:sldId id="284" r:id="rId5"/>
    <p:sldId id="28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7" d="100"/>
          <a:sy n="97" d="100"/>
        </p:scale>
        <p:origin x="2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endParaRPr 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endParaRPr lang="en-US"/>
          </a:p>
        </p:txBody>
      </p:sp>
      <p:sp>
        <p:nvSpPr>
          <p:cNvPr id="4" name="日期版面配置區 3"/>
          <p:cNvSpPr>
            <a:spLocks noGrp="1"/>
          </p:cNvSpPr>
          <p:nvPr>
            <p:ph type="dt" sz="half" idx="10"/>
          </p:nvPr>
        </p:nvSpPr>
        <p:spPr/>
        <p:txBody>
          <a:bodyPr/>
          <a:lstStyle/>
          <a:p>
            <a:fld id="{5A5E10F2-2FEA-4448-BBA9-09DE30F77860}" type="datetimeFigureOut">
              <a:rPr lang="en-US" smtClean="0"/>
              <a:t>11/8/2020</a:t>
            </a:fld>
            <a:endParaRPr lang="en-US"/>
          </a:p>
        </p:txBody>
      </p:sp>
      <p:sp>
        <p:nvSpPr>
          <p:cNvPr id="5" name="頁尾版面配置區 4"/>
          <p:cNvSpPr>
            <a:spLocks noGrp="1"/>
          </p:cNvSpPr>
          <p:nvPr>
            <p:ph type="ftr" sz="quarter" idx="11"/>
          </p:nvPr>
        </p:nvSpPr>
        <p:spPr/>
        <p:txBody>
          <a:bodyPr/>
          <a:lstStyle/>
          <a:p>
            <a:endParaRPr lang="en-US"/>
          </a:p>
        </p:txBody>
      </p:sp>
      <p:sp>
        <p:nvSpPr>
          <p:cNvPr id="6" name="投影片編號版面配置區 5"/>
          <p:cNvSpPr>
            <a:spLocks noGrp="1"/>
          </p:cNvSpPr>
          <p:nvPr>
            <p:ph type="sldNum" sz="quarter" idx="12"/>
          </p:nvPr>
        </p:nvSpPr>
        <p:spPr/>
        <p:txBody>
          <a:bodyPr/>
          <a:lstStyle/>
          <a:p>
            <a:fld id="{F2A66FD8-1118-4409-A990-4A1FE2A345C9}" type="slidenum">
              <a:rPr lang="en-US" smtClean="0"/>
              <a:t>‹#›</a:t>
            </a:fld>
            <a:endParaRPr lang="en-US"/>
          </a:p>
        </p:txBody>
      </p:sp>
    </p:spTree>
    <p:extLst>
      <p:ext uri="{BB962C8B-B14F-4D97-AF65-F5344CB8AC3E}">
        <p14:creationId xmlns:p14="http://schemas.microsoft.com/office/powerpoint/2010/main" val="3976322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日期版面配置區 3"/>
          <p:cNvSpPr>
            <a:spLocks noGrp="1"/>
          </p:cNvSpPr>
          <p:nvPr>
            <p:ph type="dt" sz="half" idx="10"/>
          </p:nvPr>
        </p:nvSpPr>
        <p:spPr/>
        <p:txBody>
          <a:bodyPr/>
          <a:lstStyle/>
          <a:p>
            <a:fld id="{5A5E10F2-2FEA-4448-BBA9-09DE30F77860}" type="datetimeFigureOut">
              <a:rPr lang="en-US" smtClean="0"/>
              <a:t>11/8/2020</a:t>
            </a:fld>
            <a:endParaRPr lang="en-US"/>
          </a:p>
        </p:txBody>
      </p:sp>
      <p:sp>
        <p:nvSpPr>
          <p:cNvPr id="5" name="頁尾版面配置區 4"/>
          <p:cNvSpPr>
            <a:spLocks noGrp="1"/>
          </p:cNvSpPr>
          <p:nvPr>
            <p:ph type="ftr" sz="quarter" idx="11"/>
          </p:nvPr>
        </p:nvSpPr>
        <p:spPr/>
        <p:txBody>
          <a:bodyPr/>
          <a:lstStyle/>
          <a:p>
            <a:endParaRPr lang="en-US"/>
          </a:p>
        </p:txBody>
      </p:sp>
      <p:sp>
        <p:nvSpPr>
          <p:cNvPr id="6" name="投影片編號版面配置區 5"/>
          <p:cNvSpPr>
            <a:spLocks noGrp="1"/>
          </p:cNvSpPr>
          <p:nvPr>
            <p:ph type="sldNum" sz="quarter" idx="12"/>
          </p:nvPr>
        </p:nvSpPr>
        <p:spPr/>
        <p:txBody>
          <a:bodyPr/>
          <a:lstStyle/>
          <a:p>
            <a:fld id="{F2A66FD8-1118-4409-A990-4A1FE2A345C9}" type="slidenum">
              <a:rPr lang="en-US" smtClean="0"/>
              <a:t>‹#›</a:t>
            </a:fld>
            <a:endParaRPr lang="en-US"/>
          </a:p>
        </p:txBody>
      </p:sp>
    </p:spTree>
    <p:extLst>
      <p:ext uri="{BB962C8B-B14F-4D97-AF65-F5344CB8AC3E}">
        <p14:creationId xmlns:p14="http://schemas.microsoft.com/office/powerpoint/2010/main" val="1253776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endParaRPr 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日期版面配置區 3"/>
          <p:cNvSpPr>
            <a:spLocks noGrp="1"/>
          </p:cNvSpPr>
          <p:nvPr>
            <p:ph type="dt" sz="half" idx="10"/>
          </p:nvPr>
        </p:nvSpPr>
        <p:spPr/>
        <p:txBody>
          <a:bodyPr/>
          <a:lstStyle/>
          <a:p>
            <a:fld id="{5A5E10F2-2FEA-4448-BBA9-09DE30F77860}" type="datetimeFigureOut">
              <a:rPr lang="en-US" smtClean="0"/>
              <a:t>11/8/2020</a:t>
            </a:fld>
            <a:endParaRPr lang="en-US"/>
          </a:p>
        </p:txBody>
      </p:sp>
      <p:sp>
        <p:nvSpPr>
          <p:cNvPr id="5" name="頁尾版面配置區 4"/>
          <p:cNvSpPr>
            <a:spLocks noGrp="1"/>
          </p:cNvSpPr>
          <p:nvPr>
            <p:ph type="ftr" sz="quarter" idx="11"/>
          </p:nvPr>
        </p:nvSpPr>
        <p:spPr/>
        <p:txBody>
          <a:bodyPr/>
          <a:lstStyle/>
          <a:p>
            <a:endParaRPr lang="en-US"/>
          </a:p>
        </p:txBody>
      </p:sp>
      <p:sp>
        <p:nvSpPr>
          <p:cNvPr id="6" name="投影片編號版面配置區 5"/>
          <p:cNvSpPr>
            <a:spLocks noGrp="1"/>
          </p:cNvSpPr>
          <p:nvPr>
            <p:ph type="sldNum" sz="quarter" idx="12"/>
          </p:nvPr>
        </p:nvSpPr>
        <p:spPr/>
        <p:txBody>
          <a:bodyPr/>
          <a:lstStyle/>
          <a:p>
            <a:fld id="{F2A66FD8-1118-4409-A990-4A1FE2A345C9}" type="slidenum">
              <a:rPr lang="en-US" smtClean="0"/>
              <a:t>‹#›</a:t>
            </a:fld>
            <a:endParaRPr lang="en-US"/>
          </a:p>
        </p:txBody>
      </p:sp>
    </p:spTree>
    <p:extLst>
      <p:ext uri="{BB962C8B-B14F-4D97-AF65-F5344CB8AC3E}">
        <p14:creationId xmlns:p14="http://schemas.microsoft.com/office/powerpoint/2010/main" val="4043082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日期版面配置區 3"/>
          <p:cNvSpPr>
            <a:spLocks noGrp="1"/>
          </p:cNvSpPr>
          <p:nvPr>
            <p:ph type="dt" sz="half" idx="10"/>
          </p:nvPr>
        </p:nvSpPr>
        <p:spPr/>
        <p:txBody>
          <a:bodyPr/>
          <a:lstStyle/>
          <a:p>
            <a:fld id="{5A5E10F2-2FEA-4448-BBA9-09DE30F77860}" type="datetimeFigureOut">
              <a:rPr lang="en-US" smtClean="0"/>
              <a:t>11/8/2020</a:t>
            </a:fld>
            <a:endParaRPr lang="en-US"/>
          </a:p>
        </p:txBody>
      </p:sp>
      <p:sp>
        <p:nvSpPr>
          <p:cNvPr id="5" name="頁尾版面配置區 4"/>
          <p:cNvSpPr>
            <a:spLocks noGrp="1"/>
          </p:cNvSpPr>
          <p:nvPr>
            <p:ph type="ftr" sz="quarter" idx="11"/>
          </p:nvPr>
        </p:nvSpPr>
        <p:spPr/>
        <p:txBody>
          <a:bodyPr/>
          <a:lstStyle/>
          <a:p>
            <a:endParaRPr lang="en-US"/>
          </a:p>
        </p:txBody>
      </p:sp>
      <p:sp>
        <p:nvSpPr>
          <p:cNvPr id="6" name="投影片編號版面配置區 5"/>
          <p:cNvSpPr>
            <a:spLocks noGrp="1"/>
          </p:cNvSpPr>
          <p:nvPr>
            <p:ph type="sldNum" sz="quarter" idx="12"/>
          </p:nvPr>
        </p:nvSpPr>
        <p:spPr/>
        <p:txBody>
          <a:bodyPr/>
          <a:lstStyle/>
          <a:p>
            <a:fld id="{F2A66FD8-1118-4409-A990-4A1FE2A345C9}" type="slidenum">
              <a:rPr lang="en-US" smtClean="0"/>
              <a:t>‹#›</a:t>
            </a:fld>
            <a:endParaRPr lang="en-US"/>
          </a:p>
        </p:txBody>
      </p:sp>
    </p:spTree>
    <p:extLst>
      <p:ext uri="{BB962C8B-B14F-4D97-AF65-F5344CB8AC3E}">
        <p14:creationId xmlns:p14="http://schemas.microsoft.com/office/powerpoint/2010/main" val="753965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endParaRPr 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5A5E10F2-2FEA-4448-BBA9-09DE30F77860}" type="datetimeFigureOut">
              <a:rPr lang="en-US" smtClean="0"/>
              <a:t>11/8/2020</a:t>
            </a:fld>
            <a:endParaRPr lang="en-US"/>
          </a:p>
        </p:txBody>
      </p:sp>
      <p:sp>
        <p:nvSpPr>
          <p:cNvPr id="5" name="頁尾版面配置區 4"/>
          <p:cNvSpPr>
            <a:spLocks noGrp="1"/>
          </p:cNvSpPr>
          <p:nvPr>
            <p:ph type="ftr" sz="quarter" idx="11"/>
          </p:nvPr>
        </p:nvSpPr>
        <p:spPr/>
        <p:txBody>
          <a:bodyPr/>
          <a:lstStyle/>
          <a:p>
            <a:endParaRPr lang="en-US"/>
          </a:p>
        </p:txBody>
      </p:sp>
      <p:sp>
        <p:nvSpPr>
          <p:cNvPr id="6" name="投影片編號版面配置區 5"/>
          <p:cNvSpPr>
            <a:spLocks noGrp="1"/>
          </p:cNvSpPr>
          <p:nvPr>
            <p:ph type="sldNum" sz="quarter" idx="12"/>
          </p:nvPr>
        </p:nvSpPr>
        <p:spPr/>
        <p:txBody>
          <a:bodyPr/>
          <a:lstStyle/>
          <a:p>
            <a:fld id="{F2A66FD8-1118-4409-A990-4A1FE2A345C9}" type="slidenum">
              <a:rPr lang="en-US" smtClean="0"/>
              <a:t>‹#›</a:t>
            </a:fld>
            <a:endParaRPr lang="en-US"/>
          </a:p>
        </p:txBody>
      </p:sp>
    </p:spTree>
    <p:extLst>
      <p:ext uri="{BB962C8B-B14F-4D97-AF65-F5344CB8AC3E}">
        <p14:creationId xmlns:p14="http://schemas.microsoft.com/office/powerpoint/2010/main" val="2487660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4"/>
          <p:cNvSpPr>
            <a:spLocks noGrp="1"/>
          </p:cNvSpPr>
          <p:nvPr>
            <p:ph type="dt" sz="half" idx="10"/>
          </p:nvPr>
        </p:nvSpPr>
        <p:spPr/>
        <p:txBody>
          <a:bodyPr/>
          <a:lstStyle/>
          <a:p>
            <a:fld id="{5A5E10F2-2FEA-4448-BBA9-09DE30F77860}" type="datetimeFigureOut">
              <a:rPr lang="en-US" smtClean="0"/>
              <a:t>11/8/2020</a:t>
            </a:fld>
            <a:endParaRPr lang="en-US"/>
          </a:p>
        </p:txBody>
      </p:sp>
      <p:sp>
        <p:nvSpPr>
          <p:cNvPr id="6" name="頁尾版面配置區 5"/>
          <p:cNvSpPr>
            <a:spLocks noGrp="1"/>
          </p:cNvSpPr>
          <p:nvPr>
            <p:ph type="ftr" sz="quarter" idx="11"/>
          </p:nvPr>
        </p:nvSpPr>
        <p:spPr/>
        <p:txBody>
          <a:bodyPr/>
          <a:lstStyle/>
          <a:p>
            <a:endParaRPr lang="en-US"/>
          </a:p>
        </p:txBody>
      </p:sp>
      <p:sp>
        <p:nvSpPr>
          <p:cNvPr id="7" name="投影片編號版面配置區 6"/>
          <p:cNvSpPr>
            <a:spLocks noGrp="1"/>
          </p:cNvSpPr>
          <p:nvPr>
            <p:ph type="sldNum" sz="quarter" idx="12"/>
          </p:nvPr>
        </p:nvSpPr>
        <p:spPr/>
        <p:txBody>
          <a:bodyPr/>
          <a:lstStyle/>
          <a:p>
            <a:fld id="{F2A66FD8-1118-4409-A990-4A1FE2A345C9}" type="slidenum">
              <a:rPr lang="en-US" smtClean="0"/>
              <a:t>‹#›</a:t>
            </a:fld>
            <a:endParaRPr lang="en-US"/>
          </a:p>
        </p:txBody>
      </p:sp>
    </p:spTree>
    <p:extLst>
      <p:ext uri="{BB962C8B-B14F-4D97-AF65-F5344CB8AC3E}">
        <p14:creationId xmlns:p14="http://schemas.microsoft.com/office/powerpoint/2010/main" val="3564599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endParaRPr 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7" name="日期版面配置區 6"/>
          <p:cNvSpPr>
            <a:spLocks noGrp="1"/>
          </p:cNvSpPr>
          <p:nvPr>
            <p:ph type="dt" sz="half" idx="10"/>
          </p:nvPr>
        </p:nvSpPr>
        <p:spPr/>
        <p:txBody>
          <a:bodyPr/>
          <a:lstStyle/>
          <a:p>
            <a:fld id="{5A5E10F2-2FEA-4448-BBA9-09DE30F77860}" type="datetimeFigureOut">
              <a:rPr lang="en-US" smtClean="0"/>
              <a:t>11/8/2020</a:t>
            </a:fld>
            <a:endParaRPr lang="en-US"/>
          </a:p>
        </p:txBody>
      </p:sp>
      <p:sp>
        <p:nvSpPr>
          <p:cNvPr id="8" name="頁尾版面配置區 7"/>
          <p:cNvSpPr>
            <a:spLocks noGrp="1"/>
          </p:cNvSpPr>
          <p:nvPr>
            <p:ph type="ftr" sz="quarter" idx="11"/>
          </p:nvPr>
        </p:nvSpPr>
        <p:spPr/>
        <p:txBody>
          <a:bodyPr/>
          <a:lstStyle/>
          <a:p>
            <a:endParaRPr lang="en-US"/>
          </a:p>
        </p:txBody>
      </p:sp>
      <p:sp>
        <p:nvSpPr>
          <p:cNvPr id="9" name="投影片編號版面配置區 8"/>
          <p:cNvSpPr>
            <a:spLocks noGrp="1"/>
          </p:cNvSpPr>
          <p:nvPr>
            <p:ph type="sldNum" sz="quarter" idx="12"/>
          </p:nvPr>
        </p:nvSpPr>
        <p:spPr/>
        <p:txBody>
          <a:bodyPr/>
          <a:lstStyle/>
          <a:p>
            <a:fld id="{F2A66FD8-1118-4409-A990-4A1FE2A345C9}" type="slidenum">
              <a:rPr lang="en-US" smtClean="0"/>
              <a:t>‹#›</a:t>
            </a:fld>
            <a:endParaRPr lang="en-US"/>
          </a:p>
        </p:txBody>
      </p:sp>
    </p:spTree>
    <p:extLst>
      <p:ext uri="{BB962C8B-B14F-4D97-AF65-F5344CB8AC3E}">
        <p14:creationId xmlns:p14="http://schemas.microsoft.com/office/powerpoint/2010/main" val="4144607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endParaRPr lang="en-US"/>
          </a:p>
        </p:txBody>
      </p:sp>
      <p:sp>
        <p:nvSpPr>
          <p:cNvPr id="3" name="日期版面配置區 2"/>
          <p:cNvSpPr>
            <a:spLocks noGrp="1"/>
          </p:cNvSpPr>
          <p:nvPr>
            <p:ph type="dt" sz="half" idx="10"/>
          </p:nvPr>
        </p:nvSpPr>
        <p:spPr/>
        <p:txBody>
          <a:bodyPr/>
          <a:lstStyle/>
          <a:p>
            <a:fld id="{5A5E10F2-2FEA-4448-BBA9-09DE30F77860}" type="datetimeFigureOut">
              <a:rPr lang="en-US" smtClean="0"/>
              <a:t>11/8/2020</a:t>
            </a:fld>
            <a:endParaRPr lang="en-US"/>
          </a:p>
        </p:txBody>
      </p:sp>
      <p:sp>
        <p:nvSpPr>
          <p:cNvPr id="4" name="頁尾版面配置區 3"/>
          <p:cNvSpPr>
            <a:spLocks noGrp="1"/>
          </p:cNvSpPr>
          <p:nvPr>
            <p:ph type="ftr" sz="quarter" idx="11"/>
          </p:nvPr>
        </p:nvSpPr>
        <p:spPr/>
        <p:txBody>
          <a:bodyPr/>
          <a:lstStyle/>
          <a:p>
            <a:endParaRPr lang="en-US"/>
          </a:p>
        </p:txBody>
      </p:sp>
      <p:sp>
        <p:nvSpPr>
          <p:cNvPr id="5" name="投影片編號版面配置區 4"/>
          <p:cNvSpPr>
            <a:spLocks noGrp="1"/>
          </p:cNvSpPr>
          <p:nvPr>
            <p:ph type="sldNum" sz="quarter" idx="12"/>
          </p:nvPr>
        </p:nvSpPr>
        <p:spPr/>
        <p:txBody>
          <a:bodyPr/>
          <a:lstStyle/>
          <a:p>
            <a:fld id="{F2A66FD8-1118-4409-A990-4A1FE2A345C9}" type="slidenum">
              <a:rPr lang="en-US" smtClean="0"/>
              <a:t>‹#›</a:t>
            </a:fld>
            <a:endParaRPr lang="en-US"/>
          </a:p>
        </p:txBody>
      </p:sp>
    </p:spTree>
    <p:extLst>
      <p:ext uri="{BB962C8B-B14F-4D97-AF65-F5344CB8AC3E}">
        <p14:creationId xmlns:p14="http://schemas.microsoft.com/office/powerpoint/2010/main" val="2123841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A5E10F2-2FEA-4448-BBA9-09DE30F77860}" type="datetimeFigureOut">
              <a:rPr lang="en-US" smtClean="0"/>
              <a:t>11/8/2020</a:t>
            </a:fld>
            <a:endParaRPr lang="en-US"/>
          </a:p>
        </p:txBody>
      </p:sp>
      <p:sp>
        <p:nvSpPr>
          <p:cNvPr id="3" name="頁尾版面配置區 2"/>
          <p:cNvSpPr>
            <a:spLocks noGrp="1"/>
          </p:cNvSpPr>
          <p:nvPr>
            <p:ph type="ftr" sz="quarter" idx="11"/>
          </p:nvPr>
        </p:nvSpPr>
        <p:spPr/>
        <p:txBody>
          <a:bodyPr/>
          <a:lstStyle/>
          <a:p>
            <a:endParaRPr lang="en-US"/>
          </a:p>
        </p:txBody>
      </p:sp>
      <p:sp>
        <p:nvSpPr>
          <p:cNvPr id="4" name="投影片編號版面配置區 3"/>
          <p:cNvSpPr>
            <a:spLocks noGrp="1"/>
          </p:cNvSpPr>
          <p:nvPr>
            <p:ph type="sldNum" sz="quarter" idx="12"/>
          </p:nvPr>
        </p:nvSpPr>
        <p:spPr/>
        <p:txBody>
          <a:bodyPr/>
          <a:lstStyle/>
          <a:p>
            <a:fld id="{F2A66FD8-1118-4409-A990-4A1FE2A345C9}" type="slidenum">
              <a:rPr lang="en-US" smtClean="0"/>
              <a:t>‹#›</a:t>
            </a:fld>
            <a:endParaRPr lang="en-US"/>
          </a:p>
        </p:txBody>
      </p:sp>
    </p:spTree>
    <p:extLst>
      <p:ext uri="{BB962C8B-B14F-4D97-AF65-F5344CB8AC3E}">
        <p14:creationId xmlns:p14="http://schemas.microsoft.com/office/powerpoint/2010/main" val="1340984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endParaRPr 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5A5E10F2-2FEA-4448-BBA9-09DE30F77860}" type="datetimeFigureOut">
              <a:rPr lang="en-US" smtClean="0"/>
              <a:t>11/8/2020</a:t>
            </a:fld>
            <a:endParaRPr lang="en-US"/>
          </a:p>
        </p:txBody>
      </p:sp>
      <p:sp>
        <p:nvSpPr>
          <p:cNvPr id="6" name="頁尾版面配置區 5"/>
          <p:cNvSpPr>
            <a:spLocks noGrp="1"/>
          </p:cNvSpPr>
          <p:nvPr>
            <p:ph type="ftr" sz="quarter" idx="11"/>
          </p:nvPr>
        </p:nvSpPr>
        <p:spPr/>
        <p:txBody>
          <a:bodyPr/>
          <a:lstStyle/>
          <a:p>
            <a:endParaRPr lang="en-US"/>
          </a:p>
        </p:txBody>
      </p:sp>
      <p:sp>
        <p:nvSpPr>
          <p:cNvPr id="7" name="投影片編號版面配置區 6"/>
          <p:cNvSpPr>
            <a:spLocks noGrp="1"/>
          </p:cNvSpPr>
          <p:nvPr>
            <p:ph type="sldNum" sz="quarter" idx="12"/>
          </p:nvPr>
        </p:nvSpPr>
        <p:spPr/>
        <p:txBody>
          <a:bodyPr/>
          <a:lstStyle/>
          <a:p>
            <a:fld id="{F2A66FD8-1118-4409-A990-4A1FE2A345C9}" type="slidenum">
              <a:rPr lang="en-US" smtClean="0"/>
              <a:t>‹#›</a:t>
            </a:fld>
            <a:endParaRPr lang="en-US"/>
          </a:p>
        </p:txBody>
      </p:sp>
    </p:spTree>
    <p:extLst>
      <p:ext uri="{BB962C8B-B14F-4D97-AF65-F5344CB8AC3E}">
        <p14:creationId xmlns:p14="http://schemas.microsoft.com/office/powerpoint/2010/main" val="3585478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endParaRPr 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5A5E10F2-2FEA-4448-BBA9-09DE30F77860}" type="datetimeFigureOut">
              <a:rPr lang="en-US" smtClean="0"/>
              <a:t>11/8/2020</a:t>
            </a:fld>
            <a:endParaRPr lang="en-US"/>
          </a:p>
        </p:txBody>
      </p:sp>
      <p:sp>
        <p:nvSpPr>
          <p:cNvPr id="6" name="頁尾版面配置區 5"/>
          <p:cNvSpPr>
            <a:spLocks noGrp="1"/>
          </p:cNvSpPr>
          <p:nvPr>
            <p:ph type="ftr" sz="quarter" idx="11"/>
          </p:nvPr>
        </p:nvSpPr>
        <p:spPr/>
        <p:txBody>
          <a:bodyPr/>
          <a:lstStyle/>
          <a:p>
            <a:endParaRPr lang="en-US"/>
          </a:p>
        </p:txBody>
      </p:sp>
      <p:sp>
        <p:nvSpPr>
          <p:cNvPr id="7" name="投影片編號版面配置區 6"/>
          <p:cNvSpPr>
            <a:spLocks noGrp="1"/>
          </p:cNvSpPr>
          <p:nvPr>
            <p:ph type="sldNum" sz="quarter" idx="12"/>
          </p:nvPr>
        </p:nvSpPr>
        <p:spPr/>
        <p:txBody>
          <a:bodyPr/>
          <a:lstStyle/>
          <a:p>
            <a:fld id="{F2A66FD8-1118-4409-A990-4A1FE2A345C9}" type="slidenum">
              <a:rPr lang="en-US" smtClean="0"/>
              <a:t>‹#›</a:t>
            </a:fld>
            <a:endParaRPr lang="en-US"/>
          </a:p>
        </p:txBody>
      </p:sp>
    </p:spTree>
    <p:extLst>
      <p:ext uri="{BB962C8B-B14F-4D97-AF65-F5344CB8AC3E}">
        <p14:creationId xmlns:p14="http://schemas.microsoft.com/office/powerpoint/2010/main" val="3565010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endParaRPr 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E10F2-2FEA-4448-BBA9-09DE30F77860}" type="datetimeFigureOut">
              <a:rPr lang="en-US" smtClean="0"/>
              <a:t>11/8/2020</a:t>
            </a:fld>
            <a:endParaRPr 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66FD8-1118-4409-A990-4A1FE2A345C9}" type="slidenum">
              <a:rPr lang="en-US" smtClean="0"/>
              <a:t>‹#›</a:t>
            </a:fld>
            <a:endParaRPr lang="en-US"/>
          </a:p>
        </p:txBody>
      </p:sp>
    </p:spTree>
    <p:extLst>
      <p:ext uri="{BB962C8B-B14F-4D97-AF65-F5344CB8AC3E}">
        <p14:creationId xmlns:p14="http://schemas.microsoft.com/office/powerpoint/2010/main" val="1446402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599883"/>
            <a:ext cx="9144000" cy="2387600"/>
          </a:xfrm>
        </p:spPr>
        <p:txBody>
          <a:bodyPr>
            <a:normAutofit/>
          </a:bodyPr>
          <a:lstStyle/>
          <a:p>
            <a:r>
              <a:rPr lang="en-US" dirty="0"/>
              <a:t> WF on EN-DC large BW Cross Band Noise</a:t>
            </a:r>
          </a:p>
        </p:txBody>
      </p:sp>
      <p:sp>
        <p:nvSpPr>
          <p:cNvPr id="3" name="副標題 2"/>
          <p:cNvSpPr>
            <a:spLocks noGrp="1"/>
          </p:cNvSpPr>
          <p:nvPr>
            <p:ph type="subTitle" idx="1"/>
          </p:nvPr>
        </p:nvSpPr>
        <p:spPr>
          <a:xfrm>
            <a:off x="1290320" y="4221798"/>
            <a:ext cx="9144000" cy="848042"/>
          </a:xfrm>
        </p:spPr>
        <p:txBody>
          <a:bodyPr/>
          <a:lstStyle/>
          <a:p>
            <a:r>
              <a:rPr lang="en-US" dirty="0"/>
              <a:t>Qualcomm, […]</a:t>
            </a:r>
          </a:p>
        </p:txBody>
      </p:sp>
      <p:sp>
        <p:nvSpPr>
          <p:cNvPr id="5" name="矩形 4"/>
          <p:cNvSpPr/>
          <p:nvPr/>
        </p:nvSpPr>
        <p:spPr>
          <a:xfrm>
            <a:off x="0" y="168256"/>
            <a:ext cx="12065619" cy="830997"/>
          </a:xfrm>
          <a:prstGeom prst="rect">
            <a:avLst/>
          </a:prstGeom>
        </p:spPr>
        <p:txBody>
          <a:bodyPr wrap="square">
            <a:spAutoFit/>
          </a:bodyPr>
          <a:lstStyle/>
          <a:p>
            <a:pPr hangingPunct="0">
              <a:spcAft>
                <a:spcPts val="0"/>
              </a:spcAft>
            </a:pPr>
            <a:r>
              <a:rPr lang="en-GB" sz="2400" b="1" dirty="0">
                <a:effectLst/>
                <a:latin typeface="Arial" panose="020B0604020202020204" pitchFamily="34" charset="0"/>
                <a:ea typeface="Arial" panose="020B0604020202020204" pitchFamily="34" charset="0"/>
                <a:cs typeface="Times New Roman" panose="02020603050405020304" pitchFamily="18" charset="0"/>
              </a:rPr>
              <a:t>­­­</a:t>
            </a:r>
            <a:r>
              <a:rPr lang="en-US" sz="2400" b="1" dirty="0">
                <a:latin typeface="Arial" panose="020B0604020202020204" pitchFamily="34" charset="0"/>
                <a:ea typeface="Arial" panose="020B0604020202020204" pitchFamily="34" charset="0"/>
                <a:cs typeface="Times New Roman" panose="02020603050405020304" pitchFamily="18" charset="0"/>
              </a:rPr>
              <a:t>3GPP TSG-RAN WG4 Meeting # 97-e</a:t>
            </a:r>
            <a:r>
              <a:rPr lang="en-GB" sz="2400" b="1" dirty="0">
                <a:effectLst/>
                <a:latin typeface="Arial" panose="020B0604020202020204" pitchFamily="34" charset="0"/>
                <a:ea typeface="SimSun" panose="02010600030101010101" pitchFamily="2" charset="-122"/>
                <a:cs typeface="Times New Roman" panose="02020603050405020304" pitchFamily="18" charset="0"/>
              </a:rPr>
              <a:t>	          			    		</a:t>
            </a:r>
            <a:r>
              <a:rPr lang="en-GB" sz="2400" b="1">
                <a:effectLst/>
                <a:latin typeface="Arial" panose="020B0604020202020204" pitchFamily="34" charset="0"/>
                <a:ea typeface="SimSun" panose="02010600030101010101" pitchFamily="2" charset="-122"/>
                <a:cs typeface="Times New Roman" panose="02020603050405020304" pitchFamily="18" charset="0"/>
              </a:rPr>
              <a:t> </a:t>
            </a:r>
            <a:r>
              <a:rPr lang="en-GB" sz="2400" b="1">
                <a:latin typeface="Arial" panose="020B0604020202020204" pitchFamily="34" charset="0"/>
                <a:ea typeface="SimSun" panose="02010600030101010101" pitchFamily="2" charset="-122"/>
                <a:cs typeface="Times New Roman" panose="02020603050405020304" pitchFamily="18" charset="0"/>
              </a:rPr>
              <a:t>R4-2016839 </a:t>
            </a:r>
            <a:endParaRPr lang="en-GB" sz="2400" b="1" dirty="0">
              <a:latin typeface="Arial" panose="020B0604020202020204" pitchFamily="34" charset="0"/>
              <a:ea typeface="SimSun" panose="02010600030101010101" pitchFamily="2" charset="-122"/>
              <a:cs typeface="Times New Roman" panose="02020603050405020304" pitchFamily="18" charset="0"/>
            </a:endParaRPr>
          </a:p>
          <a:p>
            <a:pPr hangingPunct="0">
              <a:spcAft>
                <a:spcPts val="0"/>
              </a:spcAft>
            </a:pPr>
            <a:r>
              <a:rPr lang="en-US" sz="2400" b="1" dirty="0">
                <a:latin typeface="Arial" panose="020B0604020202020204" pitchFamily="34" charset="0"/>
                <a:ea typeface="Times New Roman" panose="02020603050405020304" pitchFamily="18" charset="0"/>
                <a:cs typeface="Times New Roman" panose="02020603050405020304" pitchFamily="18" charset="0"/>
              </a:rPr>
              <a:t>Electronic Meeting, 2</a:t>
            </a:r>
            <a:r>
              <a:rPr lang="en-US" sz="2400" b="1" baseline="30000" dirty="0">
                <a:latin typeface="Arial" panose="020B0604020202020204" pitchFamily="34" charset="0"/>
                <a:ea typeface="Times New Roman" panose="02020603050405020304" pitchFamily="18" charset="0"/>
                <a:cs typeface="Times New Roman" panose="02020603050405020304" pitchFamily="18" charset="0"/>
              </a:rPr>
              <a:t>nd</a:t>
            </a:r>
            <a:r>
              <a:rPr lang="en-US" sz="2400" b="1" dirty="0">
                <a:latin typeface="Arial" panose="020B0604020202020204" pitchFamily="34" charset="0"/>
                <a:ea typeface="Times New Roman" panose="02020603050405020304" pitchFamily="18" charset="0"/>
                <a:cs typeface="Times New Roman" panose="02020603050405020304" pitchFamily="18" charset="0"/>
              </a:rPr>
              <a:t> – 13</a:t>
            </a:r>
            <a:r>
              <a:rPr lang="en-US" sz="2400" b="1" baseline="30000" dirty="0">
                <a:latin typeface="Arial" panose="020B0604020202020204" pitchFamily="34" charset="0"/>
                <a:ea typeface="Times New Roman" panose="02020603050405020304" pitchFamily="18" charset="0"/>
                <a:cs typeface="Times New Roman" panose="02020603050405020304" pitchFamily="18" charset="0"/>
              </a:rPr>
              <a:t>th</a:t>
            </a:r>
            <a:r>
              <a:rPr lang="en-US" sz="2400" b="1" dirty="0">
                <a:latin typeface="Arial" panose="020B0604020202020204" pitchFamily="34" charset="0"/>
                <a:ea typeface="Times New Roman" panose="02020603050405020304" pitchFamily="18" charset="0"/>
                <a:cs typeface="Times New Roman" panose="02020603050405020304" pitchFamily="18" charset="0"/>
              </a:rPr>
              <a:t> Nov., 2020</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34286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628" y="156813"/>
            <a:ext cx="10515600" cy="767306"/>
          </a:xfrm>
        </p:spPr>
        <p:txBody>
          <a:bodyPr/>
          <a:lstStyle/>
          <a:p>
            <a:r>
              <a:rPr lang="en-GB" dirty="0"/>
              <a:t>2 options</a:t>
            </a:r>
            <a:endParaRPr lang="en-US" dirty="0">
              <a:solidFill>
                <a:srgbClr val="FF0000"/>
              </a:solidFill>
            </a:endParaRPr>
          </a:p>
        </p:txBody>
      </p:sp>
      <p:sp>
        <p:nvSpPr>
          <p:cNvPr id="5" name="Content Placeholder 2">
            <a:extLst>
              <a:ext uri="{FF2B5EF4-FFF2-40B4-BE49-F238E27FC236}">
                <a16:creationId xmlns:a16="http://schemas.microsoft.com/office/drawing/2014/main" id="{BC49754D-DC69-48B6-8B74-B43A4802F401}"/>
              </a:ext>
            </a:extLst>
          </p:cNvPr>
          <p:cNvSpPr>
            <a:spLocks noGrp="1"/>
          </p:cNvSpPr>
          <p:nvPr>
            <p:ph idx="1"/>
          </p:nvPr>
        </p:nvSpPr>
        <p:spPr>
          <a:xfrm>
            <a:off x="130157" y="2664542"/>
            <a:ext cx="11934024" cy="4036645"/>
          </a:xfrm>
        </p:spPr>
        <p:txBody>
          <a:bodyPr>
            <a:normAutofit fontScale="92500" lnSpcReduction="10000"/>
          </a:bodyPr>
          <a:lstStyle/>
          <a:p>
            <a:pPr lvl="0"/>
            <a:r>
              <a:rPr lang="en-GB" dirty="0"/>
              <a:t>Option 1 (left): Specify RB position for valid MSD for all supported BWs</a:t>
            </a:r>
          </a:p>
          <a:p>
            <a:pPr lvl="1"/>
            <a:r>
              <a:rPr lang="en-GB" dirty="0"/>
              <a:t>Supported by [1], [3], [4].</a:t>
            </a:r>
          </a:p>
          <a:p>
            <a:pPr lvl="1"/>
            <a:r>
              <a:rPr lang="en-GB" dirty="0"/>
              <a:t>Notes required in Tables.</a:t>
            </a:r>
          </a:p>
          <a:p>
            <a:pPr lvl="1"/>
            <a:r>
              <a:rPr lang="en-GB" dirty="0"/>
              <a:t>Similar approach to LTE, NR single carrier 1UL/2DL NCCA.</a:t>
            </a:r>
          </a:p>
          <a:p>
            <a:pPr lvl="0"/>
            <a:r>
              <a:rPr lang="en-GB" dirty="0"/>
              <a:t>Option 2 (right): Specify MSD for large BW regardless of RB position</a:t>
            </a:r>
          </a:p>
          <a:p>
            <a:pPr lvl="1"/>
            <a:r>
              <a:rPr lang="en-GB" dirty="0"/>
              <a:t>Similar to proposal from last meeting [5]. See Appendix.</a:t>
            </a:r>
          </a:p>
          <a:p>
            <a:pPr lvl="1"/>
            <a:r>
              <a:rPr lang="en-GB" dirty="0"/>
              <a:t>Supported by [2], [MediaTek].</a:t>
            </a:r>
          </a:p>
          <a:p>
            <a:pPr lvl="1"/>
            <a:r>
              <a:rPr lang="en-GB" dirty="0"/>
              <a:t>CIM3 definition, although defined in the note, should not be confused with the actual CIM3. </a:t>
            </a:r>
          </a:p>
          <a:p>
            <a:pPr lvl="1"/>
            <a:r>
              <a:rPr lang="en-GB" dirty="0"/>
              <a:t>MSD is applied to all DL BWs, which may not be the case.</a:t>
            </a:r>
          </a:p>
          <a:p>
            <a:pPr lvl="1"/>
            <a:r>
              <a:rPr lang="en-GB" dirty="0"/>
              <a:t>Still require notes in the main table that band combinations with large BW indicating that MSD is only applicable for the BWs &lt;= X </a:t>
            </a:r>
            <a:r>
              <a:rPr lang="en-GB" dirty="0" err="1"/>
              <a:t>MHz.</a:t>
            </a:r>
            <a:endParaRPr lang="en-GB" dirty="0"/>
          </a:p>
        </p:txBody>
      </p:sp>
      <p:pic>
        <p:nvPicPr>
          <p:cNvPr id="8" name="图片 1">
            <a:extLst>
              <a:ext uri="{FF2B5EF4-FFF2-40B4-BE49-F238E27FC236}">
                <a16:creationId xmlns:a16="http://schemas.microsoft.com/office/drawing/2014/main" id="{7984F958-7F59-4D49-9EE1-C8A0A0F7A743}"/>
              </a:ext>
            </a:extLst>
          </p:cNvPr>
          <p:cNvPicPr/>
          <p:nvPr/>
        </p:nvPicPr>
        <p:blipFill>
          <a:blip r:embed="rId2" cstate="print"/>
          <a:stretch>
            <a:fillRect/>
          </a:stretch>
        </p:blipFill>
        <p:spPr>
          <a:xfrm>
            <a:off x="472894" y="881608"/>
            <a:ext cx="5752465" cy="1637665"/>
          </a:xfrm>
          <a:prstGeom prst="rect">
            <a:avLst/>
          </a:prstGeom>
          <a:effectLst>
            <a:outerShdw blurRad="63500" sx="102000" sy="102000" algn="ctr" rotWithShape="0">
              <a:prstClr val="black">
                <a:alpha val="40000"/>
              </a:prstClr>
            </a:outerShdw>
          </a:effectLst>
        </p:spPr>
      </p:pic>
      <p:pic>
        <p:nvPicPr>
          <p:cNvPr id="9" name="图片 5">
            <a:extLst>
              <a:ext uri="{FF2B5EF4-FFF2-40B4-BE49-F238E27FC236}">
                <a16:creationId xmlns:a16="http://schemas.microsoft.com/office/drawing/2014/main" id="{09CBC5F3-A431-4E39-AC27-AC9A1113B236}"/>
              </a:ext>
            </a:extLst>
          </p:cNvPr>
          <p:cNvPicPr/>
          <p:nvPr/>
        </p:nvPicPr>
        <p:blipFill>
          <a:blip r:embed="rId3" cstate="print"/>
          <a:stretch>
            <a:fillRect/>
          </a:stretch>
        </p:blipFill>
        <p:spPr>
          <a:xfrm>
            <a:off x="6705577" y="865097"/>
            <a:ext cx="5090795" cy="1670685"/>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2753415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628" y="156813"/>
            <a:ext cx="10515600" cy="767306"/>
          </a:xfrm>
        </p:spPr>
        <p:txBody>
          <a:bodyPr/>
          <a:lstStyle/>
          <a:p>
            <a:r>
              <a:rPr lang="en-GB" dirty="0"/>
              <a:t>Any decision?</a:t>
            </a:r>
            <a:endParaRPr lang="en-US" dirty="0">
              <a:solidFill>
                <a:srgbClr val="FF0000"/>
              </a:solidFill>
            </a:endParaRPr>
          </a:p>
        </p:txBody>
      </p:sp>
      <p:sp>
        <p:nvSpPr>
          <p:cNvPr id="5" name="Content Placeholder 2">
            <a:extLst>
              <a:ext uri="{FF2B5EF4-FFF2-40B4-BE49-F238E27FC236}">
                <a16:creationId xmlns:a16="http://schemas.microsoft.com/office/drawing/2014/main" id="{BC49754D-DC69-48B6-8B74-B43A4802F401}"/>
              </a:ext>
            </a:extLst>
          </p:cNvPr>
          <p:cNvSpPr>
            <a:spLocks noGrp="1"/>
          </p:cNvSpPr>
          <p:nvPr>
            <p:ph idx="1"/>
          </p:nvPr>
        </p:nvSpPr>
        <p:spPr>
          <a:xfrm>
            <a:off x="395628" y="1907459"/>
            <a:ext cx="11934024" cy="1248696"/>
          </a:xfrm>
        </p:spPr>
        <p:txBody>
          <a:bodyPr>
            <a:normAutofit/>
          </a:bodyPr>
          <a:lstStyle/>
          <a:p>
            <a:pPr lvl="0"/>
            <a:r>
              <a:rPr lang="en-GB" dirty="0"/>
              <a:t>Agree on option 1 and keep it simple.</a:t>
            </a:r>
          </a:p>
        </p:txBody>
      </p:sp>
    </p:spTree>
    <p:extLst>
      <p:ext uri="{BB962C8B-B14F-4D97-AF65-F5344CB8AC3E}">
        <p14:creationId xmlns:p14="http://schemas.microsoft.com/office/powerpoint/2010/main" val="3985974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81584" y="123125"/>
            <a:ext cx="10515600" cy="777875"/>
          </a:xfrm>
        </p:spPr>
        <p:txBody>
          <a:bodyPr/>
          <a:lstStyle/>
          <a:p>
            <a:r>
              <a:rPr lang="en-US" dirty="0"/>
              <a:t>References</a:t>
            </a:r>
          </a:p>
        </p:txBody>
      </p:sp>
      <p:sp>
        <p:nvSpPr>
          <p:cNvPr id="7" name="內容版面配置區 2">
            <a:extLst>
              <a:ext uri="{FF2B5EF4-FFF2-40B4-BE49-F238E27FC236}">
                <a16:creationId xmlns:a16="http://schemas.microsoft.com/office/drawing/2014/main" id="{26BCF1CE-644F-4476-831A-759958C73059}"/>
              </a:ext>
            </a:extLst>
          </p:cNvPr>
          <p:cNvSpPr>
            <a:spLocks noGrp="1"/>
          </p:cNvSpPr>
          <p:nvPr>
            <p:ph idx="1"/>
          </p:nvPr>
        </p:nvSpPr>
        <p:spPr>
          <a:xfrm>
            <a:off x="128016" y="987553"/>
            <a:ext cx="11969496" cy="5358384"/>
          </a:xfrm>
        </p:spPr>
        <p:txBody>
          <a:bodyPr>
            <a:normAutofit/>
          </a:bodyPr>
          <a:lstStyle/>
          <a:p>
            <a:pPr marL="514350" indent="-514350">
              <a:buFont typeface="+mj-lt"/>
              <a:buAutoNum type="arabicPeriod"/>
            </a:pPr>
            <a:r>
              <a:rPr lang="en-US" dirty="0"/>
              <a:t>R4-2014170, “</a:t>
            </a:r>
            <a:r>
              <a:rPr lang="en-GB" dirty="0"/>
              <a:t>Handling new channel bandwidths for ENDC and NRCA band combinations with MSD</a:t>
            </a:r>
            <a:r>
              <a:rPr lang="en-US" dirty="0"/>
              <a:t>”, Qualcomm Inc., </a:t>
            </a:r>
            <a:r>
              <a:rPr lang="de-DE" dirty="0"/>
              <a:t>3GPP TSG-RAN WG4 #97-e </a:t>
            </a:r>
          </a:p>
          <a:p>
            <a:pPr marL="514350" indent="-514350">
              <a:buFont typeface="+mj-lt"/>
              <a:buAutoNum type="arabicPeriod"/>
            </a:pPr>
            <a:r>
              <a:rPr lang="en-GB" dirty="0"/>
              <a:t>R4-2015552, “</a:t>
            </a:r>
            <a:r>
              <a:rPr lang="en-US" dirty="0"/>
              <a:t>Consideration on Cross band isolation impact with larger BW</a:t>
            </a:r>
            <a:r>
              <a:rPr lang="en-GB" dirty="0"/>
              <a:t>”, Huawei, </a:t>
            </a:r>
            <a:r>
              <a:rPr lang="en-US" dirty="0"/>
              <a:t>3GPP TSG-RAN WG4 Meeting # 97-e</a:t>
            </a:r>
            <a:endParaRPr lang="en-GB" dirty="0"/>
          </a:p>
          <a:p>
            <a:pPr marL="514350" indent="-514350">
              <a:buFont typeface="+mj-lt"/>
              <a:buAutoNum type="arabicPeriod"/>
            </a:pPr>
            <a:r>
              <a:rPr lang="en-GB" dirty="0"/>
              <a:t>R4-2015795, “</a:t>
            </a:r>
            <a:r>
              <a:rPr lang="en-US" dirty="0"/>
              <a:t>Discussion on handling the cross-band isolation requirement for larger channel BW in Rel.16</a:t>
            </a:r>
            <a:r>
              <a:rPr lang="en-GB" dirty="0"/>
              <a:t>”, CHTTL, </a:t>
            </a:r>
            <a:r>
              <a:rPr lang="de-DE" dirty="0"/>
              <a:t>3GPP TSG-RAN WG4 #97-e</a:t>
            </a:r>
          </a:p>
          <a:p>
            <a:pPr marL="514350" indent="-514350">
              <a:buFont typeface="+mj-lt"/>
              <a:buAutoNum type="arabicPeriod"/>
            </a:pPr>
            <a:r>
              <a:rPr lang="en-GB" dirty="0"/>
              <a:t>R4-2015042, “</a:t>
            </a:r>
            <a:r>
              <a:rPr lang="en-US" dirty="0"/>
              <a:t>Discussion on the MSD of the new channel BW for EN-DC and NR CA band combinations</a:t>
            </a:r>
            <a:r>
              <a:rPr lang="en-GB" dirty="0"/>
              <a:t>”, ZTE, </a:t>
            </a:r>
            <a:r>
              <a:rPr lang="de-DE" dirty="0"/>
              <a:t>3GPP TSG-RAN WG4 #97-e</a:t>
            </a:r>
            <a:endParaRPr lang="en-GB" u="heavy" dirty="0"/>
          </a:p>
          <a:p>
            <a:pPr marL="514350" indent="-514350">
              <a:buFont typeface="+mj-lt"/>
              <a:buAutoNum type="arabicPeriod"/>
            </a:pPr>
            <a:r>
              <a:rPr lang="en-GB" dirty="0"/>
              <a:t>R4-2011777, “</a:t>
            </a:r>
            <a:r>
              <a:rPr lang="en-US" dirty="0"/>
              <a:t>WF on handling new channel BW’s for EN-DC and NR CA band combinations with MSD</a:t>
            </a:r>
            <a:r>
              <a:rPr lang="en-GB" dirty="0"/>
              <a:t>”, </a:t>
            </a:r>
            <a:r>
              <a:rPr lang="en-US" dirty="0"/>
              <a:t>Qualcomm, MediaTek, CHTTL, [ZTE], </a:t>
            </a:r>
            <a:r>
              <a:rPr lang="de-DE" dirty="0"/>
              <a:t>3GPP TSG-RAN WG4 #97-e</a:t>
            </a:r>
          </a:p>
          <a:p>
            <a:pPr marL="0" indent="0">
              <a:buNone/>
            </a:pPr>
            <a:endParaRPr lang="en-GB" dirty="0">
              <a:solidFill>
                <a:prstClr val="black"/>
              </a:solidFill>
            </a:endParaRPr>
          </a:p>
        </p:txBody>
      </p:sp>
    </p:spTree>
    <p:extLst>
      <p:ext uri="{BB962C8B-B14F-4D97-AF65-F5344CB8AC3E}">
        <p14:creationId xmlns:p14="http://schemas.microsoft.com/office/powerpoint/2010/main" val="4070047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E78F4-DA46-4CDE-99A5-0AD8858417D7}"/>
              </a:ext>
            </a:extLst>
          </p:cNvPr>
          <p:cNvSpPr>
            <a:spLocks noGrp="1"/>
          </p:cNvSpPr>
          <p:nvPr>
            <p:ph type="title"/>
          </p:nvPr>
        </p:nvSpPr>
        <p:spPr/>
        <p:txBody>
          <a:bodyPr/>
          <a:lstStyle/>
          <a:p>
            <a:r>
              <a:rPr lang="en-US" dirty="0"/>
              <a:t>Appendix</a:t>
            </a:r>
          </a:p>
        </p:txBody>
      </p:sp>
      <p:sp>
        <p:nvSpPr>
          <p:cNvPr id="3" name="Content Placeholder 2">
            <a:extLst>
              <a:ext uri="{FF2B5EF4-FFF2-40B4-BE49-F238E27FC236}">
                <a16:creationId xmlns:a16="http://schemas.microsoft.com/office/drawing/2014/main" id="{8A5D6697-CFCD-4A81-91BA-15306AAEFA06}"/>
              </a:ext>
            </a:extLst>
          </p:cNvPr>
          <p:cNvSpPr>
            <a:spLocks noGrp="1"/>
          </p:cNvSpPr>
          <p:nvPr>
            <p:ph idx="1"/>
          </p:nvPr>
        </p:nvSpPr>
        <p:spPr>
          <a:xfrm>
            <a:off x="739877" y="5806034"/>
            <a:ext cx="10515600" cy="471949"/>
          </a:xfrm>
        </p:spPr>
        <p:txBody>
          <a:bodyPr>
            <a:normAutofit lnSpcReduction="10000"/>
          </a:bodyPr>
          <a:lstStyle/>
          <a:p>
            <a:r>
              <a:rPr lang="en-US" dirty="0"/>
              <a:t>Proposal from last meeting 96-e</a:t>
            </a:r>
          </a:p>
        </p:txBody>
      </p:sp>
      <p:graphicFrame>
        <p:nvGraphicFramePr>
          <p:cNvPr id="4" name="Table 3">
            <a:extLst>
              <a:ext uri="{FF2B5EF4-FFF2-40B4-BE49-F238E27FC236}">
                <a16:creationId xmlns:a16="http://schemas.microsoft.com/office/drawing/2014/main" id="{128DA528-6C70-4DC1-A71E-D520644CDE92}"/>
              </a:ext>
            </a:extLst>
          </p:cNvPr>
          <p:cNvGraphicFramePr>
            <a:graphicFrameLocks noGrp="1"/>
          </p:cNvGraphicFramePr>
          <p:nvPr>
            <p:extLst>
              <p:ext uri="{D42A27DB-BD31-4B8C-83A1-F6EECF244321}">
                <p14:modId xmlns:p14="http://schemas.microsoft.com/office/powerpoint/2010/main" val="1827430369"/>
              </p:ext>
            </p:extLst>
          </p:nvPr>
        </p:nvGraphicFramePr>
        <p:xfrm>
          <a:off x="739877" y="3756410"/>
          <a:ext cx="7325885" cy="1706880"/>
        </p:xfrm>
        <a:graphic>
          <a:graphicData uri="http://schemas.openxmlformats.org/drawingml/2006/table">
            <a:tbl>
              <a:tblPr firstRow="1" firstCol="1" bandRow="1"/>
              <a:tblGrid>
                <a:gridCol w="541875">
                  <a:extLst>
                    <a:ext uri="{9D8B030D-6E8A-4147-A177-3AD203B41FA5}">
                      <a16:colId xmlns:a16="http://schemas.microsoft.com/office/drawing/2014/main" val="592898373"/>
                    </a:ext>
                  </a:extLst>
                </a:gridCol>
                <a:gridCol w="563826">
                  <a:extLst>
                    <a:ext uri="{9D8B030D-6E8A-4147-A177-3AD203B41FA5}">
                      <a16:colId xmlns:a16="http://schemas.microsoft.com/office/drawing/2014/main" val="3143028813"/>
                    </a:ext>
                  </a:extLst>
                </a:gridCol>
                <a:gridCol w="468496">
                  <a:extLst>
                    <a:ext uri="{9D8B030D-6E8A-4147-A177-3AD203B41FA5}">
                      <a16:colId xmlns:a16="http://schemas.microsoft.com/office/drawing/2014/main" val="3449607246"/>
                    </a:ext>
                  </a:extLst>
                </a:gridCol>
                <a:gridCol w="513026">
                  <a:extLst>
                    <a:ext uri="{9D8B030D-6E8A-4147-A177-3AD203B41FA5}">
                      <a16:colId xmlns:a16="http://schemas.microsoft.com/office/drawing/2014/main" val="3388294888"/>
                    </a:ext>
                  </a:extLst>
                </a:gridCol>
                <a:gridCol w="513026">
                  <a:extLst>
                    <a:ext uri="{9D8B030D-6E8A-4147-A177-3AD203B41FA5}">
                      <a16:colId xmlns:a16="http://schemas.microsoft.com/office/drawing/2014/main" val="1758574493"/>
                    </a:ext>
                  </a:extLst>
                </a:gridCol>
                <a:gridCol w="513026">
                  <a:extLst>
                    <a:ext uri="{9D8B030D-6E8A-4147-A177-3AD203B41FA5}">
                      <a16:colId xmlns:a16="http://schemas.microsoft.com/office/drawing/2014/main" val="202931631"/>
                    </a:ext>
                  </a:extLst>
                </a:gridCol>
                <a:gridCol w="513026">
                  <a:extLst>
                    <a:ext uri="{9D8B030D-6E8A-4147-A177-3AD203B41FA5}">
                      <a16:colId xmlns:a16="http://schemas.microsoft.com/office/drawing/2014/main" val="3920608465"/>
                    </a:ext>
                  </a:extLst>
                </a:gridCol>
                <a:gridCol w="513026">
                  <a:extLst>
                    <a:ext uri="{9D8B030D-6E8A-4147-A177-3AD203B41FA5}">
                      <a16:colId xmlns:a16="http://schemas.microsoft.com/office/drawing/2014/main" val="1828584772"/>
                    </a:ext>
                  </a:extLst>
                </a:gridCol>
                <a:gridCol w="513026">
                  <a:extLst>
                    <a:ext uri="{9D8B030D-6E8A-4147-A177-3AD203B41FA5}">
                      <a16:colId xmlns:a16="http://schemas.microsoft.com/office/drawing/2014/main" val="948793722"/>
                    </a:ext>
                  </a:extLst>
                </a:gridCol>
                <a:gridCol w="513026">
                  <a:extLst>
                    <a:ext uri="{9D8B030D-6E8A-4147-A177-3AD203B41FA5}">
                      <a16:colId xmlns:a16="http://schemas.microsoft.com/office/drawing/2014/main" val="3847494774"/>
                    </a:ext>
                  </a:extLst>
                </a:gridCol>
                <a:gridCol w="505499">
                  <a:extLst>
                    <a:ext uri="{9D8B030D-6E8A-4147-A177-3AD203B41FA5}">
                      <a16:colId xmlns:a16="http://schemas.microsoft.com/office/drawing/2014/main" val="3807986580"/>
                    </a:ext>
                  </a:extLst>
                </a:gridCol>
                <a:gridCol w="505499">
                  <a:extLst>
                    <a:ext uri="{9D8B030D-6E8A-4147-A177-3AD203B41FA5}">
                      <a16:colId xmlns:a16="http://schemas.microsoft.com/office/drawing/2014/main" val="3921533096"/>
                    </a:ext>
                  </a:extLst>
                </a:gridCol>
                <a:gridCol w="505499">
                  <a:extLst>
                    <a:ext uri="{9D8B030D-6E8A-4147-A177-3AD203B41FA5}">
                      <a16:colId xmlns:a16="http://schemas.microsoft.com/office/drawing/2014/main" val="3657861403"/>
                    </a:ext>
                  </a:extLst>
                </a:gridCol>
                <a:gridCol w="550029">
                  <a:extLst>
                    <a:ext uri="{9D8B030D-6E8A-4147-A177-3AD203B41FA5}">
                      <a16:colId xmlns:a16="http://schemas.microsoft.com/office/drawing/2014/main" val="1094669627"/>
                    </a:ext>
                  </a:extLst>
                </a:gridCol>
                <a:gridCol w="93980">
                  <a:extLst>
                    <a:ext uri="{9D8B030D-6E8A-4147-A177-3AD203B41FA5}">
                      <a16:colId xmlns:a16="http://schemas.microsoft.com/office/drawing/2014/main" val="605066289"/>
                    </a:ext>
                  </a:extLst>
                </a:gridCol>
              </a:tblGrid>
              <a:tr h="0">
                <a:tc gridSpan="14">
                  <a:txBody>
                    <a:bodyPr/>
                    <a:lstStyle/>
                    <a:p>
                      <a:pPr marL="0" marR="0" algn="ctr" eaLnBrk="0">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E-UTRA or NR Band / Channel bandwidth of the affected DL band / MSD</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900"/>
                        </a:spcAft>
                      </a:pPr>
                      <a:r>
                        <a:rPr lang="en-US" sz="100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50531149"/>
                  </a:ext>
                </a:extLst>
              </a:tr>
              <a:tr h="0">
                <a:tc>
                  <a:txBody>
                    <a:bodyPr/>
                    <a:lstStyle/>
                    <a:p>
                      <a:pPr marL="0" marR="0" algn="ctr" eaLnBrk="0">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UL band</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eaLnBrk="0">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DL band</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eaLnBrk="0">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5 MHz</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eaLnBrk="0">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(dB)</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eaLnBrk="0">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10 MHz</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eaLnBrk="0">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(dB)</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eaLnBrk="0">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15 MHz</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eaLnBrk="0">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(dB)</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eaLnBrk="0">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20 MHz</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eaLnBrk="0">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(dB)</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eaLnBrk="0">
                        <a:spcBef>
                          <a:spcPts val="0"/>
                        </a:spcBef>
                        <a:spcAft>
                          <a:spcPts val="0"/>
                        </a:spcAft>
                      </a:pPr>
                      <a:r>
                        <a:rPr lang="en-GB" sz="900" b="1" dirty="0">
                          <a:effectLst/>
                          <a:latin typeface="Arial" panose="020B0604020202020204" pitchFamily="34" charset="0"/>
                          <a:ea typeface="Times New Roman" panose="02020603050405020304" pitchFamily="18" charset="0"/>
                          <a:cs typeface="Times New Roman" panose="02020603050405020304" pitchFamily="18" charset="0"/>
                        </a:rPr>
                        <a:t>25 MHz</a:t>
                      </a:r>
                      <a:endParaRPr lang="en-US" sz="9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eaLnBrk="0">
                        <a:spcBef>
                          <a:spcPts val="0"/>
                        </a:spcBef>
                        <a:spcAft>
                          <a:spcPts val="0"/>
                        </a:spcAft>
                      </a:pPr>
                      <a:r>
                        <a:rPr lang="en-GB" sz="900" b="1" dirty="0">
                          <a:effectLst/>
                          <a:latin typeface="Arial" panose="020B0604020202020204" pitchFamily="34" charset="0"/>
                          <a:ea typeface="Times New Roman" panose="02020603050405020304" pitchFamily="18" charset="0"/>
                          <a:cs typeface="Times New Roman" panose="02020603050405020304" pitchFamily="18" charset="0"/>
                        </a:rPr>
                        <a:t>(dB)</a:t>
                      </a:r>
                      <a:endParaRPr lang="en-US" sz="9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eaLnBrk="0">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30 MHz</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eaLnBrk="0">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(dB)</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eaLnBrk="0">
                        <a:spcBef>
                          <a:spcPts val="0"/>
                        </a:spcBef>
                        <a:spcAft>
                          <a:spcPts val="0"/>
                        </a:spcAft>
                      </a:pPr>
                      <a:r>
                        <a:rPr lang="en-GB" sz="900" b="1" dirty="0">
                          <a:effectLst/>
                          <a:latin typeface="Arial" panose="020B0604020202020204" pitchFamily="34" charset="0"/>
                          <a:ea typeface="Times New Roman" panose="02020603050405020304" pitchFamily="18" charset="0"/>
                          <a:cs typeface="Times New Roman" panose="02020603050405020304" pitchFamily="18" charset="0"/>
                        </a:rPr>
                        <a:t>40 MHz</a:t>
                      </a:r>
                      <a:endParaRPr lang="en-US" sz="9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eaLnBrk="0">
                        <a:spcBef>
                          <a:spcPts val="0"/>
                        </a:spcBef>
                        <a:spcAft>
                          <a:spcPts val="0"/>
                        </a:spcAft>
                      </a:pPr>
                      <a:r>
                        <a:rPr lang="en-GB" sz="900" b="1" dirty="0">
                          <a:effectLst/>
                          <a:latin typeface="Arial" panose="020B0604020202020204" pitchFamily="34" charset="0"/>
                          <a:ea typeface="Times New Roman" panose="02020603050405020304" pitchFamily="18" charset="0"/>
                          <a:cs typeface="Times New Roman" panose="02020603050405020304" pitchFamily="18" charset="0"/>
                        </a:rPr>
                        <a:t>(dB)</a:t>
                      </a:r>
                      <a:endParaRPr lang="en-US" sz="9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eaLnBrk="0">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50 MHz</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eaLnBrk="0">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(dB)</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eaLnBrk="0">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60 MHz</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eaLnBrk="0">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(dB)</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eaLnBrk="0">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80 MHz</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eaLnBrk="0">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(dB)</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eaLnBrk="0">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90 MHz</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eaLnBrk="0">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(dB)</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eaLnBrk="0">
                        <a:spcBef>
                          <a:spcPts val="0"/>
                        </a:spcBef>
                        <a:spcAft>
                          <a:spcPts val="0"/>
                        </a:spcAft>
                      </a:pPr>
                      <a:r>
                        <a:rPr lang="en-GB" sz="900" b="1" dirty="0">
                          <a:effectLst/>
                          <a:latin typeface="Arial" panose="020B0604020202020204" pitchFamily="34" charset="0"/>
                          <a:ea typeface="Times New Roman" panose="02020603050405020304" pitchFamily="18" charset="0"/>
                          <a:cs typeface="Times New Roman" panose="02020603050405020304" pitchFamily="18" charset="0"/>
                        </a:rPr>
                        <a:t>100 MHz</a:t>
                      </a:r>
                      <a:endParaRPr lang="en-US" sz="9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eaLnBrk="0">
                        <a:spcBef>
                          <a:spcPts val="0"/>
                        </a:spcBef>
                        <a:spcAft>
                          <a:spcPts val="0"/>
                        </a:spcAft>
                      </a:pPr>
                      <a:r>
                        <a:rPr lang="en-GB" sz="900" b="1" dirty="0">
                          <a:effectLst/>
                          <a:latin typeface="Arial" panose="020B0604020202020204" pitchFamily="34" charset="0"/>
                          <a:ea typeface="Times New Roman" panose="02020603050405020304" pitchFamily="18" charset="0"/>
                          <a:cs typeface="Times New Roman" panose="02020603050405020304" pitchFamily="18" charset="0"/>
                        </a:rPr>
                        <a:t>(dB)</a:t>
                      </a:r>
                      <a:endParaRPr lang="en-US" sz="9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900"/>
                        </a:spcAft>
                      </a:pPr>
                      <a:r>
                        <a:rPr lang="en-US" sz="100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20072968"/>
                  </a:ext>
                </a:extLst>
              </a:tr>
              <a:tr h="0">
                <a:tc>
                  <a:txBody>
                    <a:bodyPr/>
                    <a:lstStyle/>
                    <a:p>
                      <a:pPr marL="0" marR="0" algn="ctr">
                        <a:spcBef>
                          <a:spcPts val="0"/>
                        </a:spcBef>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n1</a:t>
                      </a:r>
                      <a:r>
                        <a:rPr lang="en-GB" sz="900" baseline="30000">
                          <a:effectLst/>
                          <a:latin typeface="Arial" panose="020B0604020202020204" pitchFamily="34" charset="0"/>
                          <a:ea typeface="Times New Roman" panose="02020603050405020304" pitchFamily="18" charset="0"/>
                          <a:cs typeface="Times New Roman" panose="02020603050405020304" pitchFamily="18" charset="0"/>
                        </a:rPr>
                        <a:t>3</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3</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a:solidFill>
                            <a:srgbClr val="008080"/>
                          </a:solidFill>
                          <a:effectLst/>
                          <a:latin typeface="Arial" panose="020B0604020202020204" pitchFamily="34" charset="0"/>
                          <a:ea typeface="Times New Roman" panose="02020603050405020304" pitchFamily="18" charset="0"/>
                          <a:cs typeface="Times New Roman" panose="02020603050405020304" pitchFamily="18" charset="0"/>
                        </a:rPr>
                        <a:t>3.0</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2.3</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2</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1.8</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900"/>
                        </a:spcAft>
                      </a:pPr>
                      <a:r>
                        <a:rPr lang="en-US" sz="100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255390808"/>
                  </a:ext>
                </a:extLst>
              </a:tr>
              <a:tr h="0">
                <a:tc>
                  <a:txBody>
                    <a:bodyPr/>
                    <a:lstStyle/>
                    <a:p>
                      <a:pPr marL="0" marR="0" algn="ctr">
                        <a:spcBef>
                          <a:spcPts val="0"/>
                        </a:spcBef>
                        <a:spcAft>
                          <a:spcPts val="0"/>
                        </a:spcAft>
                      </a:pPr>
                      <a:r>
                        <a:rPr lang="en-GB" sz="900" u="sng">
                          <a:solidFill>
                            <a:srgbClr val="00808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n1</a:t>
                      </a:r>
                      <a:r>
                        <a:rPr lang="en-GB" sz="900" u="sng" baseline="30000">
                          <a:solidFill>
                            <a:srgbClr val="00808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3,5</a:t>
                      </a:r>
                      <a:endParaRPr lang="en-US" sz="90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a:solidFill>
                            <a:srgbClr val="00808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3</a:t>
                      </a:r>
                      <a:endParaRPr lang="en-US" sz="90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dirty="0">
                          <a:solidFill>
                            <a:srgbClr val="00808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[4.5]</a:t>
                      </a:r>
                      <a:endParaRPr lang="en-US" sz="9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dirty="0">
                          <a:solidFill>
                            <a:srgbClr val="00808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[4.1]</a:t>
                      </a:r>
                      <a:endParaRPr lang="en-US" sz="9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dirty="0">
                          <a:solidFill>
                            <a:srgbClr val="00808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[3.9]</a:t>
                      </a:r>
                      <a:endParaRPr lang="en-US" sz="9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dirty="0">
                          <a:solidFill>
                            <a:srgbClr val="00808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[3.8]</a:t>
                      </a:r>
                      <a:endParaRPr lang="en-US" sz="9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a:solidFill>
                            <a:srgbClr val="00808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a:solidFill>
                            <a:srgbClr val="00808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a:solidFill>
                            <a:srgbClr val="00808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a:solidFill>
                            <a:srgbClr val="00808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a:solidFill>
                            <a:srgbClr val="00808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a:solidFill>
                            <a:srgbClr val="00808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a:solidFill>
                            <a:srgbClr val="00808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a:solidFill>
                            <a:srgbClr val="00808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900"/>
                        </a:spcAft>
                      </a:pPr>
                      <a:r>
                        <a:rPr lang="en-US" sz="100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555741610"/>
                  </a:ext>
                </a:extLst>
              </a:tr>
              <a:tr h="0">
                <a:tc>
                  <a:txBody>
                    <a:bodyPr/>
                    <a:lstStyle/>
                    <a:p>
                      <a:pPr marL="0" marR="0" algn="ctr">
                        <a:spcBef>
                          <a:spcPts val="0"/>
                        </a:spcBef>
                        <a:spcAft>
                          <a:spcPts val="0"/>
                        </a:spcAft>
                      </a:pPr>
                      <a:r>
                        <a:rPr lang="en-GB" sz="900" u="sng">
                          <a:solidFill>
                            <a:srgbClr val="00808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n1</a:t>
                      </a:r>
                      <a:r>
                        <a:rPr lang="en-GB" sz="900" u="sng" baseline="30000">
                          <a:solidFill>
                            <a:srgbClr val="00808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3,6</a:t>
                      </a:r>
                      <a:endParaRPr lang="en-US" sz="90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a:solidFill>
                            <a:srgbClr val="00808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3</a:t>
                      </a:r>
                      <a:endParaRPr lang="en-US" sz="90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dirty="0">
                          <a:solidFill>
                            <a:srgbClr val="00808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[16.9]</a:t>
                      </a:r>
                      <a:endParaRPr lang="en-US" sz="9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dirty="0">
                          <a:solidFill>
                            <a:srgbClr val="00808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[]16.0</a:t>
                      </a:r>
                      <a:endParaRPr lang="en-US" sz="9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dirty="0">
                          <a:solidFill>
                            <a:srgbClr val="00808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[14.3]</a:t>
                      </a:r>
                      <a:endParaRPr lang="en-US" sz="9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dirty="0">
                          <a:solidFill>
                            <a:srgbClr val="00808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[13.2]</a:t>
                      </a:r>
                      <a:endParaRPr lang="en-US" sz="9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a:solidFill>
                            <a:srgbClr val="00808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a:solidFill>
                            <a:srgbClr val="00808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a:solidFill>
                            <a:srgbClr val="00808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a:solidFill>
                            <a:srgbClr val="00808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a:solidFill>
                            <a:srgbClr val="00808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a:solidFill>
                            <a:srgbClr val="00808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a:solidFill>
                            <a:srgbClr val="00808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a:solidFill>
                            <a:srgbClr val="00808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900"/>
                        </a:spcAft>
                      </a:pPr>
                      <a:r>
                        <a:rPr lang="en-US" sz="1000">
                          <a:effectLst/>
                          <a:latin typeface="Times New Roman" panose="02020603050405020304" pitchFamily="18" charset="0"/>
                          <a:ea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6724038"/>
                  </a:ext>
                </a:extLst>
              </a:tr>
              <a:tr h="0">
                <a:tc gridSpan="15">
                  <a:txBody>
                    <a:bodyPr/>
                    <a:lstStyle/>
                    <a:p>
                      <a:pPr marL="540385" marR="0" indent="-540385" eaLnBrk="0">
                        <a:spcBef>
                          <a:spcPts val="0"/>
                        </a:spcBef>
                        <a:spcAft>
                          <a:spcPts val="0"/>
                        </a:spcAft>
                      </a:pPr>
                      <a:r>
                        <a:rPr lang="en-GB" sz="900" dirty="0">
                          <a:effectLst/>
                          <a:latin typeface="Arial" panose="020B0604020202020204" pitchFamily="34" charset="0"/>
                          <a:ea typeface="Times New Roman" panose="02020603050405020304" pitchFamily="18" charset="0"/>
                          <a:cs typeface="Times New Roman" panose="02020603050405020304" pitchFamily="18" charset="0"/>
                        </a:rPr>
                        <a:t>NOTE 3:	These requirements apply when the uplink is active in Band n1, n84 and the separation between the lower edge of the uplink channel in Band n1, n84 and the upper edge of the downlink channel in Band 3 is &lt; 60 </a:t>
                      </a:r>
                      <a:r>
                        <a:rPr lang="en-GB" sz="900" dirty="0" err="1">
                          <a:effectLst/>
                          <a:latin typeface="Arial" panose="020B0604020202020204" pitchFamily="34" charset="0"/>
                          <a:ea typeface="Times New Roman" panose="02020603050405020304" pitchFamily="18" charset="0"/>
                          <a:cs typeface="Times New Roman" panose="02020603050405020304" pitchFamily="18" charset="0"/>
                        </a:rPr>
                        <a:t>MHz.</a:t>
                      </a:r>
                      <a:r>
                        <a:rPr lang="en-GB" sz="900" dirty="0">
                          <a:effectLst/>
                          <a:latin typeface="Arial" panose="020B0604020202020204" pitchFamily="34" charset="0"/>
                          <a:ea typeface="Times New Roman" panose="02020603050405020304" pitchFamily="18" charset="0"/>
                          <a:cs typeface="Times New Roman" panose="02020603050405020304" pitchFamily="18" charset="0"/>
                        </a:rPr>
                        <a:t> For each channel bandwidth </a:t>
                      </a:r>
                      <a:r>
                        <a:rPr lang="en-GB" sz="9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(≤20MHz) </a:t>
                      </a:r>
                      <a:r>
                        <a:rPr lang="en-GB" sz="900" dirty="0">
                          <a:effectLst/>
                          <a:latin typeface="Arial" panose="020B0604020202020204" pitchFamily="34" charset="0"/>
                          <a:ea typeface="Times New Roman" panose="02020603050405020304" pitchFamily="18" charset="0"/>
                          <a:cs typeface="Times New Roman" panose="02020603050405020304" pitchFamily="18" charset="0"/>
                        </a:rPr>
                        <a:t>in Band 3, the requirement applies regardless of channel bandwidth in Band n1, n84.</a:t>
                      </a:r>
                      <a:endParaRPr lang="en-US" sz="900" dirty="0">
                        <a:effectLst/>
                        <a:latin typeface="Arial" panose="020B0604020202020204" pitchFamily="34" charset="0"/>
                        <a:ea typeface="Times New Roman" panose="02020603050405020304" pitchFamily="18" charset="0"/>
                        <a:cs typeface="Times New Roman" panose="02020603050405020304" pitchFamily="18" charset="0"/>
                      </a:endParaRPr>
                    </a:p>
                    <a:p>
                      <a:pPr marL="540385" marR="0" indent="-540385" eaLnBrk="0">
                        <a:spcBef>
                          <a:spcPts val="0"/>
                        </a:spcBef>
                        <a:spcAft>
                          <a:spcPts val="0"/>
                        </a:spcAft>
                      </a:pPr>
                      <a:r>
                        <a:rPr lang="en-GB" sz="900" u="sng" dirty="0">
                          <a:solidFill>
                            <a:srgbClr val="00808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NOTE 5:	Applicable only for n1 UL BW = 25, 30, 40MHz.</a:t>
                      </a:r>
                      <a:endParaRPr lang="en-US" sz="9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p>
                      <a:pPr marL="540385" marR="0" indent="-540385" eaLnBrk="0">
                        <a:spcBef>
                          <a:spcPts val="0"/>
                        </a:spcBef>
                        <a:spcAft>
                          <a:spcPts val="0"/>
                        </a:spcAft>
                      </a:pPr>
                      <a:r>
                        <a:rPr lang="en-GB" sz="900" u="sng" dirty="0">
                          <a:solidFill>
                            <a:srgbClr val="00808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NOTE 6:	Applicable only for n1 UL BW = 50MHz.</a:t>
                      </a:r>
                      <a:endParaRPr lang="en-US" sz="9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58533023"/>
                  </a:ext>
                </a:extLst>
              </a:tr>
            </a:tbl>
          </a:graphicData>
        </a:graphic>
      </p:graphicFrame>
      <p:graphicFrame>
        <p:nvGraphicFramePr>
          <p:cNvPr id="5" name="Table 4">
            <a:extLst>
              <a:ext uri="{FF2B5EF4-FFF2-40B4-BE49-F238E27FC236}">
                <a16:creationId xmlns:a16="http://schemas.microsoft.com/office/drawing/2014/main" id="{7F8E9045-C570-4BB4-BA8E-1C069645359D}"/>
              </a:ext>
            </a:extLst>
          </p:cNvPr>
          <p:cNvGraphicFramePr>
            <a:graphicFrameLocks noGrp="1"/>
          </p:cNvGraphicFramePr>
          <p:nvPr>
            <p:extLst>
              <p:ext uri="{D42A27DB-BD31-4B8C-83A1-F6EECF244321}">
                <p14:modId xmlns:p14="http://schemas.microsoft.com/office/powerpoint/2010/main" val="1249036493"/>
              </p:ext>
            </p:extLst>
          </p:nvPr>
        </p:nvGraphicFramePr>
        <p:xfrm>
          <a:off x="739877" y="2523035"/>
          <a:ext cx="7338702" cy="1135380"/>
        </p:xfrm>
        <a:graphic>
          <a:graphicData uri="http://schemas.openxmlformats.org/drawingml/2006/table">
            <a:tbl>
              <a:tblPr firstRow="1" firstCol="1" bandRow="1"/>
              <a:tblGrid>
                <a:gridCol w="524193">
                  <a:extLst>
                    <a:ext uri="{9D8B030D-6E8A-4147-A177-3AD203B41FA5}">
                      <a16:colId xmlns:a16="http://schemas.microsoft.com/office/drawing/2014/main" val="2362711260"/>
                    </a:ext>
                  </a:extLst>
                </a:gridCol>
                <a:gridCol w="524193">
                  <a:extLst>
                    <a:ext uri="{9D8B030D-6E8A-4147-A177-3AD203B41FA5}">
                      <a16:colId xmlns:a16="http://schemas.microsoft.com/office/drawing/2014/main" val="3910326228"/>
                    </a:ext>
                  </a:extLst>
                </a:gridCol>
                <a:gridCol w="524193">
                  <a:extLst>
                    <a:ext uri="{9D8B030D-6E8A-4147-A177-3AD203B41FA5}">
                      <a16:colId xmlns:a16="http://schemas.microsoft.com/office/drawing/2014/main" val="780675398"/>
                    </a:ext>
                  </a:extLst>
                </a:gridCol>
                <a:gridCol w="524193">
                  <a:extLst>
                    <a:ext uri="{9D8B030D-6E8A-4147-A177-3AD203B41FA5}">
                      <a16:colId xmlns:a16="http://schemas.microsoft.com/office/drawing/2014/main" val="2000009375"/>
                    </a:ext>
                  </a:extLst>
                </a:gridCol>
                <a:gridCol w="524193">
                  <a:extLst>
                    <a:ext uri="{9D8B030D-6E8A-4147-A177-3AD203B41FA5}">
                      <a16:colId xmlns:a16="http://schemas.microsoft.com/office/drawing/2014/main" val="675135660"/>
                    </a:ext>
                  </a:extLst>
                </a:gridCol>
                <a:gridCol w="524193">
                  <a:extLst>
                    <a:ext uri="{9D8B030D-6E8A-4147-A177-3AD203B41FA5}">
                      <a16:colId xmlns:a16="http://schemas.microsoft.com/office/drawing/2014/main" val="1802870513"/>
                    </a:ext>
                  </a:extLst>
                </a:gridCol>
                <a:gridCol w="524193">
                  <a:extLst>
                    <a:ext uri="{9D8B030D-6E8A-4147-A177-3AD203B41FA5}">
                      <a16:colId xmlns:a16="http://schemas.microsoft.com/office/drawing/2014/main" val="1564610773"/>
                    </a:ext>
                  </a:extLst>
                </a:gridCol>
                <a:gridCol w="524193">
                  <a:extLst>
                    <a:ext uri="{9D8B030D-6E8A-4147-A177-3AD203B41FA5}">
                      <a16:colId xmlns:a16="http://schemas.microsoft.com/office/drawing/2014/main" val="4157335534"/>
                    </a:ext>
                  </a:extLst>
                </a:gridCol>
                <a:gridCol w="524193">
                  <a:extLst>
                    <a:ext uri="{9D8B030D-6E8A-4147-A177-3AD203B41FA5}">
                      <a16:colId xmlns:a16="http://schemas.microsoft.com/office/drawing/2014/main" val="2891880241"/>
                    </a:ext>
                  </a:extLst>
                </a:gridCol>
                <a:gridCol w="524193">
                  <a:extLst>
                    <a:ext uri="{9D8B030D-6E8A-4147-A177-3AD203B41FA5}">
                      <a16:colId xmlns:a16="http://schemas.microsoft.com/office/drawing/2014/main" val="3565773941"/>
                    </a:ext>
                  </a:extLst>
                </a:gridCol>
                <a:gridCol w="524193">
                  <a:extLst>
                    <a:ext uri="{9D8B030D-6E8A-4147-A177-3AD203B41FA5}">
                      <a16:colId xmlns:a16="http://schemas.microsoft.com/office/drawing/2014/main" val="230651946"/>
                    </a:ext>
                  </a:extLst>
                </a:gridCol>
                <a:gridCol w="524193">
                  <a:extLst>
                    <a:ext uri="{9D8B030D-6E8A-4147-A177-3AD203B41FA5}">
                      <a16:colId xmlns:a16="http://schemas.microsoft.com/office/drawing/2014/main" val="2780070142"/>
                    </a:ext>
                  </a:extLst>
                </a:gridCol>
                <a:gridCol w="524193">
                  <a:extLst>
                    <a:ext uri="{9D8B030D-6E8A-4147-A177-3AD203B41FA5}">
                      <a16:colId xmlns:a16="http://schemas.microsoft.com/office/drawing/2014/main" val="21428409"/>
                    </a:ext>
                  </a:extLst>
                </a:gridCol>
                <a:gridCol w="524193">
                  <a:extLst>
                    <a:ext uri="{9D8B030D-6E8A-4147-A177-3AD203B41FA5}">
                      <a16:colId xmlns:a16="http://schemas.microsoft.com/office/drawing/2014/main" val="3899690703"/>
                    </a:ext>
                  </a:extLst>
                </a:gridCol>
              </a:tblGrid>
              <a:tr h="180975">
                <a:tc>
                  <a:txBody>
                    <a:bodyPr/>
                    <a:lstStyle/>
                    <a:p>
                      <a:pPr marL="0" marR="0" algn="ctr">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13">
                  <a:txBody>
                    <a:bodyPr/>
                    <a:lstStyle/>
                    <a:p>
                      <a:pPr marL="0" marR="0" algn="ctr">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E-UTRA or NR Band / Channel bandwidth of the </a:t>
                      </a:r>
                      <a:r>
                        <a:rPr lang="en-US" sz="900" b="1">
                          <a:effectLst/>
                          <a:latin typeface="Arial" panose="020B0604020202020204" pitchFamily="34" charset="0"/>
                          <a:ea typeface="Times New Roman" panose="02020603050405020304" pitchFamily="18" charset="0"/>
                          <a:cs typeface="Times New Roman" panose="02020603050405020304" pitchFamily="18" charset="0"/>
                        </a:rPr>
                        <a:t>affected DL</a:t>
                      </a:r>
                      <a:r>
                        <a:rPr lang="en-GB" sz="900" b="1">
                          <a:effectLst/>
                          <a:latin typeface="Arial" panose="020B0604020202020204" pitchFamily="34" charset="0"/>
                          <a:ea typeface="Times New Roman" panose="02020603050405020304" pitchFamily="18" charset="0"/>
                          <a:cs typeface="Times New Roman" panose="02020603050405020304" pitchFamily="18" charset="0"/>
                        </a:rPr>
                        <a:t> band / MSD</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30681301"/>
                  </a:ext>
                </a:extLst>
              </a:tr>
              <a:tr h="180975">
                <a:tc>
                  <a:txBody>
                    <a:bodyPr/>
                    <a:lstStyle/>
                    <a:p>
                      <a:pPr marL="0" marR="0" algn="ctr">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UL band</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DL band</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5 MHz</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(dB)</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10 MHz</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(dB)</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15 MHz</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(dB)</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20 MHz</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(dB)</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b="1" dirty="0">
                          <a:effectLst/>
                          <a:latin typeface="Arial" panose="020B0604020202020204" pitchFamily="34" charset="0"/>
                          <a:ea typeface="Times New Roman" panose="02020603050405020304" pitchFamily="18" charset="0"/>
                          <a:cs typeface="Times New Roman" panose="02020603050405020304" pitchFamily="18" charset="0"/>
                        </a:rPr>
                        <a:t>25 MHz</a:t>
                      </a:r>
                      <a:endParaRPr lang="en-US" sz="9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900" b="1" dirty="0">
                          <a:effectLst/>
                          <a:latin typeface="Arial" panose="020B0604020202020204" pitchFamily="34" charset="0"/>
                          <a:ea typeface="Times New Roman" panose="02020603050405020304" pitchFamily="18" charset="0"/>
                          <a:cs typeface="Times New Roman" panose="02020603050405020304" pitchFamily="18" charset="0"/>
                        </a:rPr>
                        <a:t>(dB)</a:t>
                      </a:r>
                      <a:endParaRPr lang="en-US" sz="9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30 MHz</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(dB)</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40 MHz</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(dB)</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50 MHz</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(dB)</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60 MHz</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(dB)</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80 MHz</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(dB)</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90 MHz</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(dB)</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100 MHz</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900" b="1">
                          <a:effectLst/>
                          <a:latin typeface="Arial" panose="020B0604020202020204" pitchFamily="34" charset="0"/>
                          <a:ea typeface="Times New Roman" panose="02020603050405020304" pitchFamily="18" charset="0"/>
                          <a:cs typeface="Times New Roman" panose="02020603050405020304" pitchFamily="18" charset="0"/>
                        </a:rPr>
                        <a:t>(dB)</a:t>
                      </a:r>
                      <a:endParaRPr lang="en-US"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7273782"/>
                  </a:ext>
                </a:extLst>
              </a:tr>
              <a:tr h="180975">
                <a:tc>
                  <a:txBody>
                    <a:bodyPr/>
                    <a:lstStyle/>
                    <a:p>
                      <a:pPr marL="0" marR="0" algn="ctr">
                        <a:spcBef>
                          <a:spcPts val="0"/>
                        </a:spcBef>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n40</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1</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8.3</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8.3</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8.3</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8.3</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5936599"/>
                  </a:ext>
                </a:extLst>
              </a:tr>
              <a:tr h="180975">
                <a:tc>
                  <a:txBody>
                    <a:bodyPr/>
                    <a:lstStyle/>
                    <a:p>
                      <a:pPr marL="0" marR="0" algn="ctr">
                        <a:spcBef>
                          <a:spcPts val="0"/>
                        </a:spcBef>
                        <a:spcAft>
                          <a:spcPts val="0"/>
                        </a:spcAft>
                      </a:pPr>
                      <a:r>
                        <a:rPr lang="en-GB" sz="900" u="sng">
                          <a:solidFill>
                            <a:srgbClr val="00808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n40</a:t>
                      </a:r>
                      <a:endParaRPr lang="en-US" sz="90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a:solidFill>
                            <a:srgbClr val="00808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1</a:t>
                      </a:r>
                      <a:r>
                        <a:rPr lang="en-GB" sz="900" u="sng" baseline="30000">
                          <a:solidFill>
                            <a:srgbClr val="00808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3</a:t>
                      </a:r>
                      <a:endParaRPr lang="en-US" sz="90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dirty="0">
                          <a:solidFill>
                            <a:srgbClr val="00808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[21.5]</a:t>
                      </a:r>
                      <a:endParaRPr lang="en-US" sz="9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dirty="0">
                          <a:solidFill>
                            <a:srgbClr val="00808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[21.5]</a:t>
                      </a:r>
                      <a:endParaRPr lang="en-US" sz="9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dirty="0">
                          <a:solidFill>
                            <a:srgbClr val="00808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[21.5]</a:t>
                      </a:r>
                      <a:endParaRPr lang="en-US" sz="9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dirty="0">
                          <a:solidFill>
                            <a:srgbClr val="00808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[21.5]</a:t>
                      </a:r>
                      <a:endParaRPr lang="en-US" sz="9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a:solidFill>
                            <a:srgbClr val="00808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a:solidFill>
                            <a:srgbClr val="00808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a:solidFill>
                            <a:srgbClr val="00808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a:solidFill>
                            <a:srgbClr val="00808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a:solidFill>
                            <a:srgbClr val="00808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a:solidFill>
                            <a:srgbClr val="00808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a:solidFill>
                            <a:srgbClr val="00808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900" u="sng">
                          <a:solidFill>
                            <a:srgbClr val="00808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6387278"/>
                  </a:ext>
                </a:extLst>
              </a:tr>
              <a:tr h="180975">
                <a:tc gridSpan="14">
                  <a:txBody>
                    <a:bodyPr/>
                    <a:lstStyle/>
                    <a:p>
                      <a:pPr marL="540385" marR="0" indent="-540385">
                        <a:spcBef>
                          <a:spcPts val="0"/>
                        </a:spcBef>
                        <a:spcAft>
                          <a:spcPts val="0"/>
                        </a:spcAft>
                      </a:pPr>
                      <a:r>
                        <a:rPr lang="en-GB" sz="900" u="sng" dirty="0">
                          <a:solidFill>
                            <a:srgbClr val="00808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NOTE 3:	Applicable only for n40 UL BW = 80MHz.</a:t>
                      </a:r>
                      <a:endParaRPr lang="en-US" sz="9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56214954"/>
                  </a:ext>
                </a:extLst>
              </a:tr>
            </a:tbl>
          </a:graphicData>
        </a:graphic>
      </p:graphicFrame>
      <p:graphicFrame>
        <p:nvGraphicFramePr>
          <p:cNvPr id="6" name="Table 5">
            <a:extLst>
              <a:ext uri="{FF2B5EF4-FFF2-40B4-BE49-F238E27FC236}">
                <a16:creationId xmlns:a16="http://schemas.microsoft.com/office/drawing/2014/main" id="{D12EC84E-FB65-48AB-91F6-25B53E429F6E}"/>
              </a:ext>
            </a:extLst>
          </p:cNvPr>
          <p:cNvGraphicFramePr>
            <a:graphicFrameLocks noGrp="1"/>
          </p:cNvGraphicFramePr>
          <p:nvPr>
            <p:extLst>
              <p:ext uri="{D42A27DB-BD31-4B8C-83A1-F6EECF244321}">
                <p14:modId xmlns:p14="http://schemas.microsoft.com/office/powerpoint/2010/main" val="2395313201"/>
              </p:ext>
            </p:extLst>
          </p:nvPr>
        </p:nvGraphicFramePr>
        <p:xfrm>
          <a:off x="8457528" y="2513734"/>
          <a:ext cx="3209925" cy="1322070"/>
        </p:xfrm>
        <a:graphic>
          <a:graphicData uri="http://schemas.openxmlformats.org/drawingml/2006/table">
            <a:tbl>
              <a:tblPr firstRow="1" firstCol="1" bandRow="1"/>
              <a:tblGrid>
                <a:gridCol w="423395">
                  <a:extLst>
                    <a:ext uri="{9D8B030D-6E8A-4147-A177-3AD203B41FA5}">
                      <a16:colId xmlns:a16="http://schemas.microsoft.com/office/drawing/2014/main" val="3422132280"/>
                    </a:ext>
                  </a:extLst>
                </a:gridCol>
                <a:gridCol w="423395">
                  <a:extLst>
                    <a:ext uri="{9D8B030D-6E8A-4147-A177-3AD203B41FA5}">
                      <a16:colId xmlns:a16="http://schemas.microsoft.com/office/drawing/2014/main" val="213774569"/>
                    </a:ext>
                  </a:extLst>
                </a:gridCol>
                <a:gridCol w="472627">
                  <a:extLst>
                    <a:ext uri="{9D8B030D-6E8A-4147-A177-3AD203B41FA5}">
                      <a16:colId xmlns:a16="http://schemas.microsoft.com/office/drawing/2014/main" val="1474072663"/>
                    </a:ext>
                  </a:extLst>
                </a:gridCol>
                <a:gridCol w="472627">
                  <a:extLst>
                    <a:ext uri="{9D8B030D-6E8A-4147-A177-3AD203B41FA5}">
                      <a16:colId xmlns:a16="http://schemas.microsoft.com/office/drawing/2014/main" val="1101468938"/>
                    </a:ext>
                  </a:extLst>
                </a:gridCol>
                <a:gridCol w="472627">
                  <a:extLst>
                    <a:ext uri="{9D8B030D-6E8A-4147-A177-3AD203B41FA5}">
                      <a16:colId xmlns:a16="http://schemas.microsoft.com/office/drawing/2014/main" val="3925173977"/>
                    </a:ext>
                  </a:extLst>
                </a:gridCol>
                <a:gridCol w="472627">
                  <a:extLst>
                    <a:ext uri="{9D8B030D-6E8A-4147-A177-3AD203B41FA5}">
                      <a16:colId xmlns:a16="http://schemas.microsoft.com/office/drawing/2014/main" val="3349243476"/>
                    </a:ext>
                  </a:extLst>
                </a:gridCol>
                <a:gridCol w="472627">
                  <a:extLst>
                    <a:ext uri="{9D8B030D-6E8A-4147-A177-3AD203B41FA5}">
                      <a16:colId xmlns:a16="http://schemas.microsoft.com/office/drawing/2014/main" val="2819062710"/>
                    </a:ext>
                  </a:extLst>
                </a:gridCol>
              </a:tblGrid>
              <a:tr h="180975">
                <a:tc gridSpan="7">
                  <a:txBody>
                    <a:bodyPr/>
                    <a:lstStyle/>
                    <a:p>
                      <a:pPr marL="0" marR="0" algn="l" hangingPunct="0">
                        <a:spcBef>
                          <a:spcPts val="0"/>
                        </a:spcBef>
                        <a:spcAft>
                          <a:spcPts val="0"/>
                        </a:spcAft>
                      </a:pPr>
                      <a:r>
                        <a:rPr lang="en-GB" sz="900" b="1">
                          <a:effectLst/>
                          <a:latin typeface="Arial" panose="020B0604020202020204" pitchFamily="34" charset="0"/>
                          <a:ea typeface="Yu Mincho" panose="02020400000000000000" pitchFamily="18" charset="-128"/>
                          <a:cs typeface="Times New Roman" panose="02020603050405020304" pitchFamily="18" charset="0"/>
                        </a:rPr>
                        <a:t>E-UTRA or NR Band / SCS / Channel bandwidth of the affected DL band / UL RB allocation of the agressor band</a:t>
                      </a:r>
                      <a:endParaRPr lang="en-US" sz="900" b="1">
                        <a:effectLst/>
                        <a:latin typeface="Arial" panose="020B060402020202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54568895"/>
                  </a:ext>
                </a:extLst>
              </a:tr>
              <a:tr h="180975">
                <a:tc>
                  <a:txBody>
                    <a:bodyPr/>
                    <a:lstStyle/>
                    <a:p>
                      <a:pPr marL="0" marR="0" algn="ctr" hangingPunct="0">
                        <a:spcBef>
                          <a:spcPts val="0"/>
                        </a:spcBef>
                        <a:spcAft>
                          <a:spcPts val="0"/>
                        </a:spcAft>
                      </a:pPr>
                      <a:r>
                        <a:rPr lang="en-GB" sz="900" b="1">
                          <a:effectLst/>
                          <a:latin typeface="Arial" panose="020B0604020202020204" pitchFamily="34" charset="0"/>
                          <a:ea typeface="Yu Mincho" panose="02020400000000000000" pitchFamily="18" charset="-128"/>
                          <a:cs typeface="Times New Roman" panose="02020603050405020304" pitchFamily="18" charset="0"/>
                        </a:rPr>
                        <a:t>UL band</a:t>
                      </a:r>
                      <a:endParaRPr lang="en-US" sz="900" b="1">
                        <a:effectLst/>
                        <a:latin typeface="Arial" panose="020B060402020202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900" b="1">
                          <a:effectLst/>
                          <a:latin typeface="Arial" panose="020B0604020202020204" pitchFamily="34" charset="0"/>
                          <a:ea typeface="Yu Mincho" panose="02020400000000000000" pitchFamily="18" charset="-128"/>
                          <a:cs typeface="Times New Roman" panose="02020603050405020304" pitchFamily="18" charset="0"/>
                        </a:rPr>
                        <a:t>DL band</a:t>
                      </a:r>
                      <a:endParaRPr lang="en-US" sz="900" b="1">
                        <a:effectLst/>
                        <a:latin typeface="Arial" panose="020B060402020202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900" b="1">
                          <a:effectLst/>
                          <a:latin typeface="Arial" panose="020B0604020202020204" pitchFamily="34" charset="0"/>
                          <a:ea typeface="Yu Mincho" panose="02020400000000000000" pitchFamily="18" charset="-128"/>
                          <a:cs typeface="Times New Roman" panose="02020603050405020304" pitchFamily="18" charset="0"/>
                        </a:rPr>
                        <a:t>SCS of UL band (kHz)</a:t>
                      </a:r>
                      <a:endParaRPr lang="en-US" sz="900" b="1">
                        <a:effectLst/>
                        <a:latin typeface="Arial" panose="020B060402020202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900" b="1">
                          <a:effectLst/>
                          <a:latin typeface="Arial" panose="020B0604020202020204" pitchFamily="34" charset="0"/>
                          <a:ea typeface="Yu Mincho" panose="02020400000000000000" pitchFamily="18" charset="-128"/>
                          <a:cs typeface="Times New Roman" panose="02020603050405020304" pitchFamily="18" charset="0"/>
                        </a:rPr>
                        <a:t>5 MHz</a:t>
                      </a:r>
                      <a:endParaRPr lang="en-US" sz="900" b="1">
                        <a:effectLst/>
                        <a:latin typeface="Arial" panose="020B0604020202020204" pitchFamily="34" charset="0"/>
                        <a:ea typeface="Yu Mincho" panose="02020400000000000000" pitchFamily="18" charset="-128"/>
                        <a:cs typeface="Times New Roman" panose="02020603050405020304" pitchFamily="18" charset="0"/>
                      </a:endParaRPr>
                    </a:p>
                    <a:p>
                      <a:pPr marL="0" marR="0" algn="ctr" hangingPunct="0">
                        <a:spcBef>
                          <a:spcPts val="0"/>
                        </a:spcBef>
                        <a:spcAft>
                          <a:spcPts val="0"/>
                        </a:spcAft>
                      </a:pPr>
                      <a:r>
                        <a:rPr lang="en-GB" sz="900" b="1">
                          <a:effectLst/>
                          <a:latin typeface="Arial" panose="020B0604020202020204" pitchFamily="34" charset="0"/>
                          <a:ea typeface="Yu Mincho" panose="02020400000000000000" pitchFamily="18" charset="-128"/>
                          <a:cs typeface="Times New Roman" panose="02020603050405020304" pitchFamily="18" charset="0"/>
                        </a:rPr>
                        <a:t>(L</a:t>
                      </a:r>
                      <a:r>
                        <a:rPr lang="en-GB" sz="900" b="1" baseline="-25000">
                          <a:effectLst/>
                          <a:latin typeface="Arial" panose="020B0604020202020204" pitchFamily="34" charset="0"/>
                          <a:ea typeface="Yu Mincho" panose="02020400000000000000" pitchFamily="18" charset="-128"/>
                          <a:cs typeface="Times New Roman" panose="02020603050405020304" pitchFamily="18" charset="0"/>
                        </a:rPr>
                        <a:t>CRB</a:t>
                      </a:r>
                      <a:r>
                        <a:rPr lang="en-GB" sz="900" b="1">
                          <a:effectLst/>
                          <a:latin typeface="Arial" panose="020B0604020202020204" pitchFamily="34" charset="0"/>
                          <a:ea typeface="Yu Mincho" panose="02020400000000000000" pitchFamily="18" charset="-128"/>
                          <a:cs typeface="Times New Roman" panose="02020603050405020304" pitchFamily="18" charset="0"/>
                        </a:rPr>
                        <a:t>)</a:t>
                      </a:r>
                      <a:endParaRPr lang="en-US" sz="900" b="1">
                        <a:effectLst/>
                        <a:latin typeface="Arial" panose="020B060402020202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900" b="1">
                          <a:effectLst/>
                          <a:latin typeface="Arial" panose="020B0604020202020204" pitchFamily="34" charset="0"/>
                          <a:ea typeface="Yu Mincho" panose="02020400000000000000" pitchFamily="18" charset="-128"/>
                          <a:cs typeface="Times New Roman" panose="02020603050405020304" pitchFamily="18" charset="0"/>
                        </a:rPr>
                        <a:t>10 MHz</a:t>
                      </a:r>
                      <a:endParaRPr lang="en-US" sz="900" b="1">
                        <a:effectLst/>
                        <a:latin typeface="Arial" panose="020B0604020202020204" pitchFamily="34" charset="0"/>
                        <a:ea typeface="Yu Mincho" panose="02020400000000000000" pitchFamily="18" charset="-128"/>
                        <a:cs typeface="Times New Roman" panose="02020603050405020304" pitchFamily="18" charset="0"/>
                      </a:endParaRPr>
                    </a:p>
                    <a:p>
                      <a:pPr marL="0" marR="0" algn="ctr" hangingPunct="0">
                        <a:spcBef>
                          <a:spcPts val="0"/>
                        </a:spcBef>
                        <a:spcAft>
                          <a:spcPts val="0"/>
                        </a:spcAft>
                      </a:pPr>
                      <a:r>
                        <a:rPr lang="en-GB" sz="900" b="1">
                          <a:effectLst/>
                          <a:latin typeface="Arial" panose="020B0604020202020204" pitchFamily="34" charset="0"/>
                          <a:ea typeface="Yu Mincho" panose="02020400000000000000" pitchFamily="18" charset="-128"/>
                          <a:cs typeface="Times New Roman" panose="02020603050405020304" pitchFamily="18" charset="0"/>
                        </a:rPr>
                        <a:t>(L</a:t>
                      </a:r>
                      <a:r>
                        <a:rPr lang="en-GB" sz="900" b="1" baseline="-25000">
                          <a:effectLst/>
                          <a:latin typeface="Arial" panose="020B0604020202020204" pitchFamily="34" charset="0"/>
                          <a:ea typeface="Yu Mincho" panose="02020400000000000000" pitchFamily="18" charset="-128"/>
                          <a:cs typeface="Times New Roman" panose="02020603050405020304" pitchFamily="18" charset="0"/>
                        </a:rPr>
                        <a:t>CRB</a:t>
                      </a:r>
                      <a:r>
                        <a:rPr lang="en-GB" sz="900" b="1">
                          <a:effectLst/>
                          <a:latin typeface="Arial" panose="020B0604020202020204" pitchFamily="34" charset="0"/>
                          <a:ea typeface="Yu Mincho" panose="02020400000000000000" pitchFamily="18" charset="-128"/>
                          <a:cs typeface="Times New Roman" panose="02020603050405020304" pitchFamily="18" charset="0"/>
                        </a:rPr>
                        <a:t>)</a:t>
                      </a:r>
                      <a:endParaRPr lang="en-US" sz="900" b="1">
                        <a:effectLst/>
                        <a:latin typeface="Arial" panose="020B060402020202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900" b="1">
                          <a:effectLst/>
                          <a:latin typeface="Arial" panose="020B0604020202020204" pitchFamily="34" charset="0"/>
                          <a:ea typeface="Yu Mincho" panose="02020400000000000000" pitchFamily="18" charset="-128"/>
                          <a:cs typeface="Times New Roman" panose="02020603050405020304" pitchFamily="18" charset="0"/>
                        </a:rPr>
                        <a:t>15 MHz</a:t>
                      </a:r>
                      <a:endParaRPr lang="en-US" sz="900" b="1">
                        <a:effectLst/>
                        <a:latin typeface="Arial" panose="020B0604020202020204" pitchFamily="34" charset="0"/>
                        <a:ea typeface="Yu Mincho" panose="02020400000000000000" pitchFamily="18" charset="-128"/>
                        <a:cs typeface="Times New Roman" panose="02020603050405020304" pitchFamily="18" charset="0"/>
                      </a:endParaRPr>
                    </a:p>
                    <a:p>
                      <a:pPr marL="0" marR="0" algn="ctr" hangingPunct="0">
                        <a:spcBef>
                          <a:spcPts val="0"/>
                        </a:spcBef>
                        <a:spcAft>
                          <a:spcPts val="0"/>
                        </a:spcAft>
                      </a:pPr>
                      <a:r>
                        <a:rPr lang="en-GB" sz="900" b="1">
                          <a:effectLst/>
                          <a:latin typeface="Arial" panose="020B0604020202020204" pitchFamily="34" charset="0"/>
                          <a:ea typeface="Yu Mincho" panose="02020400000000000000" pitchFamily="18" charset="-128"/>
                          <a:cs typeface="Times New Roman" panose="02020603050405020304" pitchFamily="18" charset="0"/>
                        </a:rPr>
                        <a:t>(L</a:t>
                      </a:r>
                      <a:r>
                        <a:rPr lang="en-GB" sz="900" b="1" baseline="-25000">
                          <a:effectLst/>
                          <a:latin typeface="Arial" panose="020B0604020202020204" pitchFamily="34" charset="0"/>
                          <a:ea typeface="Yu Mincho" panose="02020400000000000000" pitchFamily="18" charset="-128"/>
                          <a:cs typeface="Times New Roman" panose="02020603050405020304" pitchFamily="18" charset="0"/>
                        </a:rPr>
                        <a:t>CRB</a:t>
                      </a:r>
                      <a:r>
                        <a:rPr lang="en-GB" sz="900" b="1">
                          <a:effectLst/>
                          <a:latin typeface="Arial" panose="020B0604020202020204" pitchFamily="34" charset="0"/>
                          <a:ea typeface="Yu Mincho" panose="02020400000000000000" pitchFamily="18" charset="-128"/>
                          <a:cs typeface="Times New Roman" panose="02020603050405020304" pitchFamily="18" charset="0"/>
                        </a:rPr>
                        <a:t>)</a:t>
                      </a:r>
                      <a:endParaRPr lang="en-US" sz="900" b="1">
                        <a:effectLst/>
                        <a:latin typeface="Arial" panose="020B060402020202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900" b="1">
                          <a:effectLst/>
                          <a:latin typeface="Arial" panose="020B0604020202020204" pitchFamily="34" charset="0"/>
                          <a:ea typeface="Yu Mincho" panose="02020400000000000000" pitchFamily="18" charset="-128"/>
                          <a:cs typeface="Times New Roman" panose="02020603050405020304" pitchFamily="18" charset="0"/>
                        </a:rPr>
                        <a:t>20 MHz</a:t>
                      </a:r>
                      <a:endParaRPr lang="en-US" sz="900" b="1">
                        <a:effectLst/>
                        <a:latin typeface="Arial" panose="020B0604020202020204" pitchFamily="34" charset="0"/>
                        <a:ea typeface="Yu Mincho" panose="02020400000000000000" pitchFamily="18" charset="-128"/>
                        <a:cs typeface="Times New Roman" panose="02020603050405020304" pitchFamily="18" charset="0"/>
                      </a:endParaRPr>
                    </a:p>
                    <a:p>
                      <a:pPr marL="0" marR="0" algn="ctr" hangingPunct="0">
                        <a:spcBef>
                          <a:spcPts val="0"/>
                        </a:spcBef>
                        <a:spcAft>
                          <a:spcPts val="0"/>
                        </a:spcAft>
                      </a:pPr>
                      <a:r>
                        <a:rPr lang="en-GB" sz="900" b="1">
                          <a:effectLst/>
                          <a:latin typeface="Arial" panose="020B0604020202020204" pitchFamily="34" charset="0"/>
                          <a:ea typeface="Yu Mincho" panose="02020400000000000000" pitchFamily="18" charset="-128"/>
                          <a:cs typeface="Times New Roman" panose="02020603050405020304" pitchFamily="18" charset="0"/>
                        </a:rPr>
                        <a:t>(L</a:t>
                      </a:r>
                      <a:r>
                        <a:rPr lang="en-GB" sz="900" b="1" baseline="-25000">
                          <a:effectLst/>
                          <a:latin typeface="Arial" panose="020B0604020202020204" pitchFamily="34" charset="0"/>
                          <a:ea typeface="Yu Mincho" panose="02020400000000000000" pitchFamily="18" charset="-128"/>
                          <a:cs typeface="Times New Roman" panose="02020603050405020304" pitchFamily="18" charset="0"/>
                        </a:rPr>
                        <a:t>CRB</a:t>
                      </a:r>
                      <a:r>
                        <a:rPr lang="en-GB" sz="900" b="1">
                          <a:effectLst/>
                          <a:latin typeface="Arial" panose="020B0604020202020204" pitchFamily="34" charset="0"/>
                          <a:ea typeface="Yu Mincho" panose="02020400000000000000" pitchFamily="18" charset="-128"/>
                          <a:cs typeface="Times New Roman" panose="02020603050405020304" pitchFamily="18" charset="0"/>
                        </a:rPr>
                        <a:t>)</a:t>
                      </a:r>
                      <a:endParaRPr lang="en-US" sz="900" b="1">
                        <a:effectLst/>
                        <a:latin typeface="Arial" panose="020B060402020202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0012171"/>
                  </a:ext>
                </a:extLst>
              </a:tr>
              <a:tr h="180975">
                <a:tc>
                  <a:txBody>
                    <a:bodyPr/>
                    <a:lstStyle/>
                    <a:p>
                      <a:pPr marL="0" marR="0" algn="ctr" hangingPunct="0">
                        <a:spcBef>
                          <a:spcPts val="0"/>
                        </a:spcBef>
                        <a:spcAft>
                          <a:spcPts val="0"/>
                        </a:spcAft>
                      </a:pPr>
                      <a:r>
                        <a:rPr lang="en-GB" sz="900" u="sng">
                          <a:solidFill>
                            <a:srgbClr val="008080"/>
                          </a:solidFill>
                          <a:effectLst/>
                          <a:highlight>
                            <a:srgbClr val="FFFF00"/>
                          </a:highlight>
                          <a:latin typeface="Arial" panose="020B0604020202020204" pitchFamily="34" charset="0"/>
                          <a:ea typeface="Yu Mincho" panose="02020400000000000000" pitchFamily="18" charset="-128"/>
                          <a:cs typeface="Times New Roman" panose="02020603050405020304" pitchFamily="18" charset="0"/>
                        </a:rPr>
                        <a:t>n40</a:t>
                      </a:r>
                      <a:r>
                        <a:rPr lang="en-GB" sz="900" u="sng" baseline="30000">
                          <a:solidFill>
                            <a:srgbClr val="008080"/>
                          </a:solidFill>
                          <a:effectLst/>
                          <a:highlight>
                            <a:srgbClr val="FFFF00"/>
                          </a:highlight>
                          <a:latin typeface="Arial" panose="020B0604020202020204" pitchFamily="34" charset="0"/>
                          <a:ea typeface="Yu Mincho" panose="02020400000000000000" pitchFamily="18" charset="-128"/>
                          <a:cs typeface="Times New Roman" panose="02020603050405020304" pitchFamily="18" charset="0"/>
                        </a:rPr>
                        <a:t>3</a:t>
                      </a:r>
                      <a:endParaRPr lang="en-US" sz="900">
                        <a:effectLst/>
                        <a:highlight>
                          <a:srgbClr val="FFFF00"/>
                        </a:highlight>
                        <a:latin typeface="Arial" panose="020B060402020202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900" u="sng" dirty="0">
                          <a:solidFill>
                            <a:srgbClr val="008080"/>
                          </a:solidFill>
                          <a:effectLst/>
                          <a:highlight>
                            <a:srgbClr val="FFFF00"/>
                          </a:highlight>
                          <a:latin typeface="Arial" panose="020B0604020202020204" pitchFamily="34" charset="0"/>
                          <a:ea typeface="Yu Mincho" panose="02020400000000000000" pitchFamily="18" charset="-128"/>
                          <a:cs typeface="Times New Roman" panose="02020603050405020304" pitchFamily="18" charset="0"/>
                        </a:rPr>
                        <a:t>1</a:t>
                      </a:r>
                      <a:endParaRPr lang="en-US" sz="900" dirty="0">
                        <a:effectLst/>
                        <a:highlight>
                          <a:srgbClr val="FFFF00"/>
                        </a:highlight>
                        <a:latin typeface="Arial" panose="020B060402020202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900" u="sng">
                          <a:solidFill>
                            <a:srgbClr val="008080"/>
                          </a:solidFill>
                          <a:effectLst/>
                          <a:highlight>
                            <a:srgbClr val="FFFF00"/>
                          </a:highlight>
                          <a:latin typeface="Arial" panose="020B0604020202020204" pitchFamily="34" charset="0"/>
                          <a:ea typeface="Yu Mincho" panose="02020400000000000000" pitchFamily="18" charset="-128"/>
                          <a:cs typeface="Times New Roman" panose="02020603050405020304" pitchFamily="18" charset="0"/>
                        </a:rPr>
                        <a:t>30</a:t>
                      </a:r>
                      <a:endParaRPr lang="en-US" sz="900">
                        <a:effectLst/>
                        <a:highlight>
                          <a:srgbClr val="FFFF00"/>
                        </a:highlight>
                        <a:latin typeface="Arial" panose="020B060402020202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900" u="sng">
                          <a:solidFill>
                            <a:srgbClr val="008080"/>
                          </a:solidFill>
                          <a:effectLst/>
                          <a:highlight>
                            <a:srgbClr val="FFFF00"/>
                          </a:highlight>
                          <a:latin typeface="Arial" panose="020B0604020202020204" pitchFamily="34" charset="0"/>
                          <a:ea typeface="Yu Mincho" panose="02020400000000000000" pitchFamily="18" charset="-128"/>
                          <a:cs typeface="Times New Roman" panose="02020603050405020304" pitchFamily="18" charset="0"/>
                        </a:rPr>
                        <a:t> </a:t>
                      </a:r>
                      <a:endParaRPr lang="en-US" sz="900">
                        <a:effectLst/>
                        <a:highlight>
                          <a:srgbClr val="FFFF00"/>
                        </a:highlight>
                        <a:latin typeface="Arial" panose="020B060402020202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900" u="sng" dirty="0">
                          <a:solidFill>
                            <a:srgbClr val="008080"/>
                          </a:solidFill>
                          <a:effectLst/>
                          <a:highlight>
                            <a:srgbClr val="FFFF00"/>
                          </a:highlight>
                          <a:latin typeface="Arial" panose="020B0604020202020204" pitchFamily="34" charset="0"/>
                          <a:ea typeface="Yu Mincho" panose="02020400000000000000" pitchFamily="18" charset="-128"/>
                          <a:cs typeface="Times New Roman" panose="02020603050405020304" pitchFamily="18" charset="0"/>
                        </a:rPr>
                        <a:t>[50]</a:t>
                      </a:r>
                      <a:endParaRPr lang="en-US" sz="900" dirty="0">
                        <a:effectLst/>
                        <a:highlight>
                          <a:srgbClr val="FFFF00"/>
                        </a:highlight>
                        <a:latin typeface="Arial" panose="020B060402020202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900" u="sng" dirty="0">
                          <a:solidFill>
                            <a:srgbClr val="008080"/>
                          </a:solidFill>
                          <a:effectLst/>
                          <a:highlight>
                            <a:srgbClr val="FFFF00"/>
                          </a:highlight>
                          <a:latin typeface="Arial" panose="020B0604020202020204" pitchFamily="34" charset="0"/>
                          <a:ea typeface="Yu Mincho" panose="02020400000000000000" pitchFamily="18" charset="-128"/>
                          <a:cs typeface="Times New Roman" panose="02020603050405020304" pitchFamily="18" charset="0"/>
                        </a:rPr>
                        <a:t>[50]</a:t>
                      </a:r>
                      <a:endParaRPr lang="en-US" sz="900" dirty="0">
                        <a:effectLst/>
                        <a:highlight>
                          <a:srgbClr val="FFFF00"/>
                        </a:highlight>
                        <a:latin typeface="Arial" panose="020B060402020202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hangingPunct="0">
                        <a:spcBef>
                          <a:spcPts val="0"/>
                        </a:spcBef>
                        <a:spcAft>
                          <a:spcPts val="0"/>
                        </a:spcAft>
                      </a:pPr>
                      <a:r>
                        <a:rPr lang="en-GB" sz="900" u="sng" dirty="0">
                          <a:solidFill>
                            <a:srgbClr val="008080"/>
                          </a:solidFill>
                          <a:effectLst/>
                          <a:highlight>
                            <a:srgbClr val="FFFF00"/>
                          </a:highlight>
                          <a:latin typeface="Arial" panose="020B0604020202020204" pitchFamily="34" charset="0"/>
                          <a:ea typeface="Yu Mincho" panose="02020400000000000000" pitchFamily="18" charset="-128"/>
                          <a:cs typeface="Times New Roman" panose="02020603050405020304" pitchFamily="18" charset="0"/>
                        </a:rPr>
                        <a:t>[50]</a:t>
                      </a:r>
                      <a:endParaRPr lang="en-US" sz="900" dirty="0">
                        <a:effectLst/>
                        <a:highlight>
                          <a:srgbClr val="FFFF00"/>
                        </a:highlight>
                        <a:latin typeface="Arial" panose="020B060402020202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0835399"/>
                  </a:ext>
                </a:extLst>
              </a:tr>
              <a:tr h="180975">
                <a:tc gridSpan="7">
                  <a:txBody>
                    <a:bodyPr/>
                    <a:lstStyle/>
                    <a:p>
                      <a:pPr marL="0" marR="0" algn="l" hangingPunct="0">
                        <a:spcBef>
                          <a:spcPts val="0"/>
                        </a:spcBef>
                        <a:spcAft>
                          <a:spcPts val="0"/>
                        </a:spcAft>
                      </a:pPr>
                      <a:r>
                        <a:rPr lang="en-GB" sz="900" u="sng" dirty="0">
                          <a:solidFill>
                            <a:srgbClr val="008080"/>
                          </a:solidFill>
                          <a:effectLst/>
                          <a:highlight>
                            <a:srgbClr val="FFFF00"/>
                          </a:highlight>
                          <a:latin typeface="Arial" panose="020B0604020202020204" pitchFamily="34" charset="0"/>
                          <a:ea typeface="Yu Mincho" panose="02020400000000000000" pitchFamily="18" charset="-128"/>
                          <a:cs typeface="Times New Roman" panose="02020603050405020304" pitchFamily="18" charset="0"/>
                        </a:rPr>
                        <a:t>NOTE 3:	Applicable only for n40 UL BW = 80MHz.</a:t>
                      </a:r>
                      <a:endParaRPr lang="en-US" sz="900" dirty="0">
                        <a:effectLst/>
                        <a:highlight>
                          <a:srgbClr val="FFFF00"/>
                        </a:highlight>
                        <a:latin typeface="Arial" panose="020B0604020202020204" pitchFamily="34" charset="0"/>
                        <a:ea typeface="Yu Mincho"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4952826"/>
                  </a:ext>
                </a:extLst>
              </a:tr>
            </a:tbl>
          </a:graphicData>
        </a:graphic>
      </p:graphicFrame>
      <p:graphicFrame>
        <p:nvGraphicFramePr>
          <p:cNvPr id="7" name="Table 6">
            <a:extLst>
              <a:ext uri="{FF2B5EF4-FFF2-40B4-BE49-F238E27FC236}">
                <a16:creationId xmlns:a16="http://schemas.microsoft.com/office/drawing/2014/main" id="{3A79BB5E-77B7-4A03-8CCA-A32523A152DB}"/>
              </a:ext>
            </a:extLst>
          </p:cNvPr>
          <p:cNvGraphicFramePr>
            <a:graphicFrameLocks noGrp="1"/>
          </p:cNvGraphicFramePr>
          <p:nvPr>
            <p:extLst>
              <p:ext uri="{D42A27DB-BD31-4B8C-83A1-F6EECF244321}">
                <p14:modId xmlns:p14="http://schemas.microsoft.com/office/powerpoint/2010/main" val="805739531"/>
              </p:ext>
            </p:extLst>
          </p:nvPr>
        </p:nvGraphicFramePr>
        <p:xfrm>
          <a:off x="1933118" y="1464920"/>
          <a:ext cx="6762750" cy="960120"/>
        </p:xfrm>
        <a:graphic>
          <a:graphicData uri="http://schemas.openxmlformats.org/drawingml/2006/table">
            <a:tbl>
              <a:tblPr firstRow="1" firstCol="1" bandRow="1"/>
              <a:tblGrid>
                <a:gridCol w="6762750">
                  <a:extLst>
                    <a:ext uri="{9D8B030D-6E8A-4147-A177-3AD203B41FA5}">
                      <a16:colId xmlns:a16="http://schemas.microsoft.com/office/drawing/2014/main" val="3765314771"/>
                    </a:ext>
                  </a:extLst>
                </a:gridCol>
              </a:tblGrid>
              <a:tr h="180975">
                <a:tc>
                  <a:txBody>
                    <a:bodyPr/>
                    <a:lstStyle/>
                    <a:p>
                      <a:pPr marL="540385" marR="0" indent="-540385" hangingPunct="0">
                        <a:spcBef>
                          <a:spcPts val="0"/>
                        </a:spcBef>
                        <a:spcAft>
                          <a:spcPts val="0"/>
                        </a:spcAft>
                      </a:pPr>
                      <a:r>
                        <a:rPr lang="en-GB" sz="900" dirty="0">
                          <a:effectLst/>
                          <a:latin typeface="Arial" panose="020B0604020202020204" pitchFamily="34" charset="0"/>
                          <a:ea typeface="Yu Mincho" panose="02020400000000000000" pitchFamily="18" charset="-128"/>
                          <a:cs typeface="Arial" panose="020B0604020202020204" pitchFamily="34" charset="0"/>
                        </a:rPr>
                        <a:t>NOTE 1:</a:t>
                      </a:r>
                      <a:r>
                        <a:rPr lang="en-GB" sz="900" dirty="0">
                          <a:effectLst/>
                          <a:latin typeface="Arial" panose="020B0604020202020204" pitchFamily="34" charset="0"/>
                          <a:ea typeface="Yu Mincho" panose="02020400000000000000" pitchFamily="18" charset="-128"/>
                          <a:cs typeface="Times New Roman" panose="02020603050405020304" pitchFamily="18" charset="0"/>
                        </a:rPr>
                        <a:t>	The UL configuration applies regardless of the channel bandwidth of the UL band. UL resource blocks allocation in the table shall be further limited to that specified in Table 7.3.1-2 in TS 36.101 [4] or Table 7.3.2-3 in TS 38.101-1 [2].</a:t>
                      </a:r>
                      <a:endParaRPr lang="en-US" sz="900" dirty="0">
                        <a:effectLst/>
                        <a:latin typeface="Arial" panose="020B0604020202020204" pitchFamily="34" charset="0"/>
                        <a:ea typeface="Yu Mincho" panose="02020400000000000000" pitchFamily="18" charset="-128"/>
                        <a:cs typeface="Times New Roman" panose="02020603050405020304" pitchFamily="18" charset="0"/>
                      </a:endParaRPr>
                    </a:p>
                    <a:p>
                      <a:pPr marL="540385" marR="0" indent="-540385" hangingPunct="0">
                        <a:spcBef>
                          <a:spcPts val="0"/>
                        </a:spcBef>
                        <a:spcAft>
                          <a:spcPts val="0"/>
                        </a:spcAft>
                      </a:pPr>
                      <a:r>
                        <a:rPr lang="en-GB" sz="900" dirty="0">
                          <a:effectLst/>
                          <a:latin typeface="Arial" panose="020B0604020202020204" pitchFamily="34" charset="0"/>
                          <a:ea typeface="Yu Mincho" panose="02020400000000000000" pitchFamily="18" charset="-128"/>
                          <a:cs typeface="Times New Roman" panose="02020603050405020304" pitchFamily="18" charset="0"/>
                        </a:rPr>
                        <a:t>NOTE 2:	The UL resource blocks shall be located as close as possible to the downlink operating band but confined within the transmission bandwidth configuration for the channel bandwidth. </a:t>
                      </a:r>
                      <a:endParaRPr lang="en-US" sz="900" dirty="0">
                        <a:effectLst/>
                        <a:latin typeface="Arial" panose="020B0604020202020204" pitchFamily="34" charset="0"/>
                        <a:ea typeface="Yu Mincho" panose="02020400000000000000" pitchFamily="18" charset="-128"/>
                        <a:cs typeface="Times New Roman" panose="02020603050405020304" pitchFamily="18" charset="0"/>
                      </a:endParaRPr>
                    </a:p>
                    <a:p>
                      <a:pPr marL="540385" marR="0" indent="-540385" hangingPunct="0">
                        <a:spcBef>
                          <a:spcPts val="0"/>
                        </a:spcBef>
                        <a:spcAft>
                          <a:spcPts val="0"/>
                        </a:spcAft>
                      </a:pPr>
                      <a:r>
                        <a:rPr lang="en-GB" sz="900" dirty="0">
                          <a:effectLst/>
                          <a:latin typeface="Arial" panose="020B0604020202020204" pitchFamily="34" charset="0"/>
                          <a:ea typeface="Yu Mincho" panose="02020400000000000000" pitchFamily="18" charset="-128"/>
                          <a:cs typeface="Times New Roman" panose="02020603050405020304" pitchFamily="18" charset="0"/>
                        </a:rPr>
                        <a:t>NOTE 3:	When the maximum UL RB allocation “L</a:t>
                      </a:r>
                      <a:r>
                        <a:rPr lang="en-GB" sz="900" baseline="-25000" dirty="0">
                          <a:effectLst/>
                          <a:latin typeface="Arial" panose="020B0604020202020204" pitchFamily="34" charset="0"/>
                          <a:ea typeface="Yu Mincho" panose="02020400000000000000" pitchFamily="18" charset="-128"/>
                          <a:cs typeface="Times New Roman" panose="02020603050405020304" pitchFamily="18" charset="0"/>
                        </a:rPr>
                        <a:t>CRB</a:t>
                      </a:r>
                      <a:r>
                        <a:rPr lang="en-GB" sz="900" dirty="0">
                          <a:effectLst/>
                          <a:latin typeface="Arial" panose="020B0604020202020204" pitchFamily="34" charset="0"/>
                          <a:ea typeface="Yu Mincho" panose="02020400000000000000" pitchFamily="18" charset="-128"/>
                          <a:cs typeface="Times New Roman" panose="02020603050405020304" pitchFamily="18" charset="0"/>
                        </a:rPr>
                        <a:t>” value is less than the maximum transmission bandwidth configuration “N</a:t>
                      </a:r>
                      <a:r>
                        <a:rPr lang="en-GB" sz="900" baseline="-25000" dirty="0">
                          <a:effectLst/>
                          <a:latin typeface="Arial" panose="020B0604020202020204" pitchFamily="34" charset="0"/>
                          <a:ea typeface="Yu Mincho" panose="02020400000000000000" pitchFamily="18" charset="-128"/>
                          <a:cs typeface="Times New Roman" panose="02020603050405020304" pitchFamily="18" charset="0"/>
                        </a:rPr>
                        <a:t>RB</a:t>
                      </a:r>
                      <a:r>
                        <a:rPr lang="en-GB" sz="900" dirty="0">
                          <a:effectLst/>
                          <a:latin typeface="Arial" panose="020B0604020202020204" pitchFamily="34" charset="0"/>
                          <a:ea typeface="Yu Mincho" panose="02020400000000000000" pitchFamily="18" charset="-128"/>
                          <a:cs typeface="Times New Roman" panose="02020603050405020304" pitchFamily="18" charset="0"/>
                        </a:rPr>
                        <a:t>” defined in Table 5.3.2-1 in 38.101-1 [2] for the specified UL band SCS, the UL band should be configured using the lowest CBW that is compatible with the maximum specified L</a:t>
                      </a:r>
                      <a:r>
                        <a:rPr lang="en-GB" sz="900" baseline="-25000" dirty="0">
                          <a:effectLst/>
                          <a:latin typeface="Arial" panose="020B0604020202020204" pitchFamily="34" charset="0"/>
                          <a:ea typeface="Yu Mincho" panose="02020400000000000000" pitchFamily="18" charset="-128"/>
                          <a:cs typeface="Times New Roman" panose="02020603050405020304" pitchFamily="18" charset="0"/>
                        </a:rPr>
                        <a:t>CRB</a:t>
                      </a:r>
                      <a:r>
                        <a:rPr lang="en-GB" sz="900" dirty="0">
                          <a:effectLst/>
                          <a:latin typeface="Arial" panose="020B0604020202020204" pitchFamily="34" charset="0"/>
                          <a:ea typeface="Yu Mincho" panose="02020400000000000000" pitchFamily="18" charset="-128"/>
                          <a:cs typeface="Times New Roman" panose="02020603050405020304" pitchFamily="18" charset="0"/>
                        </a:rPr>
                        <a:t> value.</a:t>
                      </a:r>
                      <a:endParaRPr lang="en-US" sz="900" dirty="0">
                        <a:effectLst/>
                        <a:latin typeface="Arial" panose="020B0604020202020204" pitchFamily="34" charset="0"/>
                        <a:ea typeface="Yu Mincho" panose="02020400000000000000" pitchFamily="18"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597053"/>
                  </a:ext>
                </a:extLst>
              </a:tr>
            </a:tbl>
          </a:graphicData>
        </a:graphic>
      </p:graphicFrame>
    </p:spTree>
    <p:extLst>
      <p:ext uri="{BB962C8B-B14F-4D97-AF65-F5344CB8AC3E}">
        <p14:creationId xmlns:p14="http://schemas.microsoft.com/office/powerpoint/2010/main" val="1257433741"/>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9009</TotalTime>
  <Words>921</Words>
  <Application>Microsoft Office PowerPoint</Application>
  <PresentationFormat>Widescreen</PresentationFormat>
  <Paragraphs>182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佈景主題</vt:lpstr>
      <vt:lpstr> WF on EN-DC large BW Cross Band Noise</vt:lpstr>
      <vt:lpstr>2 options</vt:lpstr>
      <vt:lpstr>Any decision?</vt:lpstr>
      <vt:lpstr>References</vt:lpstr>
      <vt:lpstr>Appendix</vt:lpstr>
    </vt:vector>
  </TitlesOfParts>
  <Company>Mediatek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assumption for NR CA_n78-n79</dc:title>
  <dc:creator>Huanren Fu (傅煥仁)</dc:creator>
  <cp:keywords>CTPClassification=CTP_NT</cp:keywords>
  <cp:lastModifiedBy>Qualcomm User</cp:lastModifiedBy>
  <cp:revision>179</cp:revision>
  <dcterms:created xsi:type="dcterms:W3CDTF">2019-08-26T17:00:24Z</dcterms:created>
  <dcterms:modified xsi:type="dcterms:W3CDTF">2020-11-09T17:32:52Z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487c2b82-6f75-4c9e-b44d-56fa24110e46</vt:lpwstr>
  </property>
  <property fmtid="{D5CDD505-2E9C-101B-9397-08002B2CF9AE}" pid="4" name="CTP_TimeStamp">
    <vt:lpwstr>2019-08-30 06:09:48Z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_2015_ms_pID_725343">
    <vt:lpwstr>(2)qtxoXBqnLGt2oO9It664i/RJlSi7GGl8J9J2HejoUHqMXDiWijz8eN18eHSyEZaRD6yimrQA
TIxHCAuG1UiielkpRxZggZ7Uq33p95qfbffExmoNK9gjXp5q2I2SKvpwl3sTzJKK60fIrWHM
Y4jYMlxskqdUBaOm9ovwsvfI3YYfjyrUiZXJOB78NgmlO2JpwNvnsVFBQHaavwo9fn4857sY
3xD3uKsFQrOvOjlRfb</vt:lpwstr>
  </property>
  <property fmtid="{D5CDD505-2E9C-101B-9397-08002B2CF9AE}" pid="10" name="_2015_ms_pID_7253431">
    <vt:lpwstr>mjozQlZdd9GabvH8Ry/oINfd6oDCbQSMiAdsSeK9JotQtK10cPuAet
M35zFnPM4KdpxGi7nsvBxtugYcZkQux2NvFiYwi3ZWIUMdLdsORj5mT2BNHAUwrzcql2sQi4
gFWs8WgYFMcodfaZAkLMT4iEKZIIc5woELjDK5WvuromSbJJwmmAPh/qGQqojOatMrMdc55W
A/PrzCV/SxnQ+IeF</vt:lpwstr>
  </property>
</Properties>
</file>