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042562-B09A-4849-9357-EC692F84E6F7}" v="2" dt="2020-06-04T01:33:23.7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3"/>
    <p:restoredTop sz="94719"/>
  </p:normalViewPr>
  <p:slideViewPr>
    <p:cSldViewPr snapToGrid="0">
      <p:cViewPr varScale="1">
        <p:scale>
          <a:sx n="68" d="100"/>
          <a:sy n="68" d="100"/>
        </p:scale>
        <p:origin x="51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3E3A6-B9BC-47CC-9546-703D41E72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C621E8-B233-477A-AC22-B517FD44F3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7E8F0-DF9C-4D1F-BC6D-A50E7FBC1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3FA49-E975-46C1-9ADE-C168058D0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5BB07-538A-47AF-9C83-1D5B233DE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79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7E969-82F9-4894-8F12-EF92FAA0F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6CD74E-AF37-4A9A-8EAE-03BAD254F3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A1BE7-B6AA-4BD5-89A8-957CDFC4B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E0E463-2A77-48B4-96FA-DCF007FC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3EA04-B28F-44F2-B530-7C84F5603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93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7C64D4-6DAA-4EF7-9412-514349BD5E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B29A1A-C22B-4C70-BC44-9FBAE0C09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EA0EA-FB0F-4F20-8166-119EE680E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854A09-DF14-4BB0-8222-021F3A9FA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8DD96C-3F61-4186-BA84-C9DDC6010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577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11D8E-BA83-42AB-8FA3-A4048A321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611A8-A400-4519-A1AF-CB78710DD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D1E7B3-711E-49CD-85ED-56690507F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4CC46-BB0E-4369-A899-B28A3CA6A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CD804B-4208-4DCA-B826-50A8715E8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905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A4D9C-A9AB-4664-83F4-64A43F27A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D36EDB-39DB-450F-BC19-5297BC632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565AF2-0A22-4626-A14B-809347993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1A91D-01CA-4D53-B2BB-44C7CBD84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7ED4F-34CD-4D68-8534-FDED77F13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14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A70E3-4394-4F59-AC7D-E2D0F845A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E039E-CAAD-433F-830D-843BAF2E71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69FBA2-106C-44E3-A954-F6B4AEEBF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186288-18C5-4BD3-B235-0C32EF82C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FB20F3-25FA-4127-8EB0-7C5A03D03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3380FE-B97D-4976-9E9C-4CEBAFD51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36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56C0D-DD28-4A7F-81D6-73856ACAF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A62EE6-B6A3-4BC5-A764-5FE14EDC9B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25C2DC-A4DD-4FC3-A0A1-EE4BA1C114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991833-E441-4C41-80C0-1B977CABA4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8344BD-BC0A-4D62-A1C9-A04A52AE21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F92ACA-0C53-48D7-AF7C-5E50212B0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5BF3F7-218C-4C6F-BB3F-1A09AD134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B091AE-E943-4AEA-82F8-5B8EDE194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3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C03A6-A176-461D-AFCD-78344C2DB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B93DE9-8559-4621-BB96-8C0933009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9A36E9-4BBB-4B9F-8B3C-0C251D77D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331A13-633C-4647-A9C5-328948240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29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3AF411-175F-4444-BA52-03B4EC37A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201B43-76D4-4583-B98C-275745983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6B74D1-EAE8-474D-B923-6E0D5DCF8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71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9FF2D-E95E-4155-9DDF-4D22F96D1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890FE-9490-42E8-8063-C0C2EEFEB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8B1D2F-7B0F-4A61-878A-40A59000C0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82E9C-0557-439E-BBC1-57BDA57C7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94AD34-21B8-4FE2-A9DF-761396AA4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CF4DF-093E-4176-9EF4-9EAA87355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2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D9C64-D640-4789-BCF5-C03FF6C5C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7023DB-A429-47C1-913F-1AD7D2A46B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62B66F-7DA0-46FB-8A58-4BE3D47C9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80D5D-1BF7-4977-81A4-F69A37A92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77FFE9-4F0F-47D5-88E2-8B8F8C294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2F1111-5722-456E-AF6F-FAFE609D5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02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DD8DAE-8130-4491-B28D-48BFA106A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341038-7069-464A-AA8D-2D350C0B6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F64A2-2287-4084-9621-06147C1CD3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77FA6-14F9-4F9B-BC46-8871F47A9012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9E735-EF38-4FE5-8293-9FDCCEC9A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EF942D-225C-4526-BEF1-A744D1712C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982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7.png@01D6B494.60D8F8C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1E050-588E-4ED2-968E-02254B024D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51731"/>
            <a:ext cx="9144000" cy="2387600"/>
          </a:xfrm>
        </p:spPr>
        <p:txBody>
          <a:bodyPr>
            <a:normAutofit/>
          </a:bodyPr>
          <a:lstStyle/>
          <a:p>
            <a:r>
              <a:rPr lang="en-US" sz="4400" dirty="0"/>
              <a:t>Way Forward on NR </a:t>
            </a:r>
            <a:r>
              <a:rPr lang="en-US" sz="4400" dirty="0" err="1"/>
              <a:t>TxD</a:t>
            </a:r>
            <a:r>
              <a:rPr lang="en-US" sz="4400" dirty="0"/>
              <a:t> &amp; Power Class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3A2C79-E080-491D-AFCE-D17887D800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27878"/>
            <a:ext cx="9144000" cy="1655762"/>
          </a:xfrm>
        </p:spPr>
        <p:txBody>
          <a:bodyPr/>
          <a:lstStyle/>
          <a:p>
            <a:r>
              <a:rPr lang="en-US" dirty="0"/>
              <a:t>vivo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005290-B47D-42A9-8855-4A6D38C26D58}"/>
              </a:ext>
            </a:extLst>
          </p:cNvPr>
          <p:cNvSpPr txBox="1"/>
          <p:nvPr/>
        </p:nvSpPr>
        <p:spPr>
          <a:xfrm>
            <a:off x="996593" y="739739"/>
            <a:ext cx="41434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3GPP TSG-RAN WG4 Meeting # 97-e </a:t>
            </a:r>
          </a:p>
          <a:p>
            <a:r>
              <a:rPr lang="en-GB" b="1" dirty="0"/>
              <a:t>Electronic Meeting, 2</a:t>
            </a:r>
            <a:r>
              <a:rPr lang="en-US" b="1" baseline="30000" dirty="0" err="1"/>
              <a:t>nd</a:t>
            </a:r>
            <a:r>
              <a:rPr lang="zh-CN" altLang="en-US" b="1" dirty="0"/>
              <a:t> </a:t>
            </a:r>
            <a:r>
              <a:rPr lang="en-GB" b="1" dirty="0"/>
              <a:t>– 13</a:t>
            </a:r>
            <a:r>
              <a:rPr lang="en-GB" b="1" baseline="30000" dirty="0"/>
              <a:t>th</a:t>
            </a:r>
            <a:r>
              <a:rPr lang="en-GB" b="1" dirty="0"/>
              <a:t> Nov., 2020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EF9F9D-EEF2-4BFC-8087-40C5A7AAF8AD}"/>
              </a:ext>
            </a:extLst>
          </p:cNvPr>
          <p:cNvSpPr txBox="1"/>
          <p:nvPr/>
        </p:nvSpPr>
        <p:spPr>
          <a:xfrm>
            <a:off x="10459092" y="893852"/>
            <a:ext cx="126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R4-20</a:t>
            </a:r>
            <a:r>
              <a:rPr lang="en-US" altLang="zh-CN" b="1" dirty="0" err="1"/>
              <a:t>xxxxx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598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C9DCA-AD34-48EA-8E98-0E05497B3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Rel-15 NSA power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E5A4C-12AF-4889-ADE2-A3166B901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GB" altLang="zh-CN" dirty="0"/>
              <a:t>Proposals</a:t>
            </a:r>
            <a:endParaRPr lang="zh-CN" altLang="zh-CN" dirty="0"/>
          </a:p>
          <a:p>
            <a:pPr lvl="1"/>
            <a:r>
              <a:rPr lang="en-GB" altLang="zh-CN" dirty="0"/>
              <a:t>Option 1: T</a:t>
            </a:r>
            <a:r>
              <a:rPr lang="en-US" altLang="zh-CN" dirty="0"/>
              <a:t>he </a:t>
            </a:r>
            <a:r>
              <a:rPr lang="en-US" altLang="zh-CN" dirty="0" err="1"/>
              <a:t>Pcmax</a:t>
            </a:r>
            <a:r>
              <a:rPr lang="en-US" altLang="zh-CN" dirty="0"/>
              <a:t> for NR is modified according to the declared NR power capability for NSA so that the PHR becomes correct. </a:t>
            </a:r>
            <a:r>
              <a:rPr lang="en-GB" altLang="zh-CN" dirty="0"/>
              <a:t>(Based on R4-2015976 &amp; R4-2015977)</a:t>
            </a:r>
            <a:endParaRPr lang="zh-CN" altLang="zh-CN" dirty="0"/>
          </a:p>
          <a:p>
            <a:pPr lvl="1"/>
            <a:r>
              <a:rPr lang="en-GB" altLang="zh-CN" dirty="0"/>
              <a:t>Option 2: Introduce the Rel-16 defined power class UE capability for Rel-15, and Indication of UE implementation by declaration. (Based on R4-2016479 observation 1)</a:t>
            </a:r>
            <a:endParaRPr lang="zh-CN" altLang="zh-CN" dirty="0"/>
          </a:p>
          <a:p>
            <a:pPr lvl="1"/>
            <a:r>
              <a:rPr lang="en-GB" altLang="zh-CN" dirty="0"/>
              <a:t>Option 3: T</a:t>
            </a:r>
            <a:r>
              <a:rPr lang="en-US" altLang="zh-CN" dirty="0"/>
              <a:t>he </a:t>
            </a:r>
            <a:r>
              <a:rPr lang="en-US" altLang="zh-CN" dirty="0" err="1"/>
              <a:t>Pcmax</a:t>
            </a:r>
            <a:r>
              <a:rPr lang="en-US" altLang="zh-CN" dirty="0"/>
              <a:t> for NR is modified to use the lower possible power class to decide the lower bound of the configured power. (</a:t>
            </a:r>
            <a:r>
              <a:rPr lang="en-GB" altLang="zh-CN" dirty="0"/>
              <a:t>Based on R4-2016479 observation 3 &amp; R4-2016482</a:t>
            </a:r>
            <a:r>
              <a:rPr lang="en-US" altLang="zh-CN" dirty="0"/>
              <a:t>)</a:t>
            </a:r>
            <a:endParaRPr lang="zh-CN" altLang="zh-CN" dirty="0"/>
          </a:p>
          <a:p>
            <a:pPr lvl="1"/>
            <a:r>
              <a:rPr lang="en-GB" altLang="zh-CN" dirty="0"/>
              <a:t>Option 4: Any other combined/refined revision.</a:t>
            </a:r>
            <a:endParaRPr lang="zh-CN" altLang="zh-CN" dirty="0"/>
          </a:p>
          <a:p>
            <a:pPr lvl="1"/>
            <a:r>
              <a:rPr lang="en-GB" altLang="zh-CN" dirty="0"/>
              <a:t>Option 5: Further revision not needed.</a:t>
            </a:r>
            <a:endParaRPr lang="zh-CN" altLang="zh-CN" dirty="0"/>
          </a:p>
          <a:p>
            <a:pPr lvl="0"/>
            <a:r>
              <a:rPr lang="en-GB" altLang="zh-CN" dirty="0"/>
              <a:t>Agreement</a:t>
            </a:r>
            <a:endParaRPr lang="zh-CN" altLang="zh-CN" dirty="0"/>
          </a:p>
          <a:p>
            <a:pPr lvl="1"/>
            <a:r>
              <a:rPr lang="en-US" altLang="zh-CN" dirty="0"/>
              <a:t>[Keep the spec unchanged for this issue in this meeting.]</a:t>
            </a:r>
          </a:p>
          <a:p>
            <a:pPr lvl="1"/>
            <a:r>
              <a:rPr lang="en-US" altLang="zh-CN" dirty="0"/>
              <a:t>[Confirm that if </a:t>
            </a:r>
            <a:r>
              <a:rPr lang="en-US" altLang="zh-CN" dirty="0" err="1"/>
              <a:t>TxD</a:t>
            </a:r>
            <a:r>
              <a:rPr lang="en-US" altLang="zh-CN" dirty="0"/>
              <a:t> cannot applied to Rel-15, then the ambiguity issue would no longer exist. ]</a:t>
            </a:r>
          </a:p>
          <a:p>
            <a:pPr lvl="1"/>
            <a:r>
              <a:rPr lang="en-US" altLang="zh-CN" dirty="0"/>
              <a:t>[Further study the impact and feasibility for option 1/2/3.]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4182165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5271A-AF2F-497A-8E43-1B3A00EA8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EVM for Transparent </a:t>
            </a:r>
            <a:r>
              <a:rPr lang="en-US" dirty="0" err="1"/>
              <a:t>TxD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360BE2-FF22-46A2-AF8E-D2FFA52AC3D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33153" y="1616149"/>
                <a:ext cx="8516379" cy="4624610"/>
              </a:xfrm>
            </p:spPr>
            <p:txBody>
              <a:bodyPr>
                <a:normAutofit/>
              </a:bodyPr>
              <a:lstStyle/>
              <a:p>
                <a:pPr marL="361950" indent="-361950">
                  <a:spcBef>
                    <a:spcPts val="1200"/>
                  </a:spcBef>
                  <a:buFont typeface="Courier New" panose="02070309020205020404" pitchFamily="49" charset="0"/>
                  <a:buChar char="o"/>
                </a:pPr>
                <a:r>
                  <a:rPr lang="en-US" sz="2400" dirty="0">
                    <a:solidFill>
                      <a:schemeClr val="tx1"/>
                    </a:solidFill>
                  </a:rPr>
                  <a:t>Proposals: </a:t>
                </a:r>
              </a:p>
              <a:p>
                <a:pPr lvl="1"/>
                <a:r>
                  <a:rPr lang="en-GB" altLang="zh-CN" dirty="0"/>
                  <a:t>Option 1: As in agreed WF R4-2008465</a:t>
                </a:r>
                <a:endParaRPr lang="zh-CN" altLang="zh-CN" dirty="0"/>
              </a:p>
              <a:p>
                <a:pPr lvl="3" hangingPunct="0"/>
                <a14:m>
                  <m:oMath xmlns:m="http://schemas.openxmlformats.org/officeDocument/2006/math">
                    <m:r>
                      <a:rPr lang="en-GB" altLang="zh-CN" i="1">
                        <a:latin typeface="Cambria Math" panose="02040503050406030204" pitchFamily="18" charset="0"/>
                      </a:rPr>
                      <m:t>𝐸𝑉𝑀</m:t>
                    </m:r>
                    <m:r>
                      <a:rPr lang="en-GB" altLang="zh-CN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zh-CN" altLang="zh-CN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zh-CN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∗</m:t>
                        </m:r>
                        <m:sSubSup>
                          <m:sSubSupPr>
                            <m:ctrlPr>
                              <a:rPr lang="zh-CN" altLang="zh-CN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𝐸𝑉𝑀</m:t>
                            </m:r>
                          </m:e>
                          <m:sub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+ </m:t>
                        </m:r>
                        <m:sSub>
                          <m:sSubPr>
                            <m:ctrlPr>
                              <a:rPr lang="zh-CN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∗</m:t>
                        </m:r>
                        <m:sSubSup>
                          <m:sSubSupPr>
                            <m:ctrlPr>
                              <a:rPr lang="zh-CN" altLang="zh-CN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𝐸𝑉𝑀</m:t>
                            </m:r>
                          </m:e>
                          <m:sub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)/(</m:t>
                        </m:r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GB" altLang="zh-CN" i="1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GB" altLang="zh-CN" i="1" baseline="-2500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endParaRPr lang="en-US" altLang="zh-CN" dirty="0"/>
              </a:p>
              <a:p>
                <a:pPr lvl="3" hangingPunct="0"/>
                <a:endParaRPr lang="zh-CN" altLang="zh-CN" dirty="0"/>
              </a:p>
              <a:p>
                <a:pPr lvl="1"/>
                <a:r>
                  <a:rPr lang="en-GB" altLang="zh-CN" dirty="0"/>
                  <a:t>Option 2: As has been provided in R4-2016288:</a:t>
                </a:r>
              </a:p>
              <a:p>
                <a:pPr lvl="2"/>
                <a:r>
                  <a:rPr lang="en-US" altLang="zh-CN" dirty="0"/>
                  <a:t>Option 2a.</a:t>
                </a:r>
                <a:endParaRPr lang="zh-CN" altLang="zh-CN" dirty="0"/>
              </a:p>
              <a:p>
                <a:pPr lvl="3"/>
                <a:r>
                  <a:rPr lang="en-GB" altLang="zh-CN" dirty="0"/>
                  <a:t>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𝐸𝑉𝑀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altLang="zh-CN">
                            <a:latin typeface="Cambria Math" panose="02040503050406030204" pitchFamily="18" charset="0"/>
                          </a:rPr>
                          <m:t>port</m:t>
                        </m:r>
                      </m:sub>
                    </m:sSub>
                    <m:r>
                      <a:rPr lang="en-GB" altLang="zh-CN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altLang="zh-CN" i="1">
                        <a:latin typeface="Cambria Math" panose="02040503050406030204" pitchFamily="18" charset="0"/>
                      </a:rPr>
                      <m:t>100∙</m:t>
                    </m:r>
                    <m:r>
                      <a:rPr lang="en-GB" altLang="zh-CN" b="1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zh-CN" altLang="zh-CN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zh-CN" altLang="zh-CN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zh-CN" altLang="zh-CN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zh-CN" altLang="zh-CN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2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zh-CN" altLang="zh-CN" b="1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a:rPr lang="en-GB" altLang="zh-CN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  <m:e>
                                          <m:r>
                                            <a:rPr lang="en-GB" altLang="zh-CN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  <m:sup>
                                <m:r>
                                  <a:rPr lang="en-GB" altLang="zh-CN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zh-CN" altLang="zh-CN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p>
                                  <m:sSupPr>
                                    <m:ctrlPr>
                                      <a:rPr lang="zh-CN" altLang="zh-CN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altLang="zh-CN" b="1" i="1">
                                        <a:latin typeface="Cambria Math" panose="02040503050406030204" pitchFamily="18" charset="0"/>
                                      </a:rPr>
                                      <m:t>𝚺</m:t>
                                    </m:r>
                                  </m:e>
                                  <m:sup>
                                    <m:r>
                                      <a:rPr lang="en-GB" altLang="zh-CN" i="1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  <m:sup>
                                <m:r>
                                  <a:rPr lang="en-GB" altLang="zh-CN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  <m:d>
                              <m:dPr>
                                <m:begChr m:val="["/>
                                <m:endChr m:val="]"/>
                                <m:ctrlPr>
                                  <a:rPr lang="zh-CN" altLang="zh-CN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zh-CN" altLang="zh-CN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GB" altLang="zh-CN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GB" altLang="zh-CN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</m:d>
                          </m:e>
                        </m:d>
                      </m:e>
                      <m:sup>
                        <m:r>
                          <a:rPr lang="en-GB" altLang="zh-CN" b="1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zh-CN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altLang="zh-CN" dirty="0"/>
                  <a:t>where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CN" altLang="zh-CN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zh-CN" b="1" i="1">
                            <a:latin typeface="Cambria Math" panose="02040503050406030204" pitchFamily="18" charset="0"/>
                          </a:rPr>
                          <m:t>𝚺</m:t>
                        </m:r>
                      </m:e>
                      <m:sup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GB" altLang="zh-CN" b="1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zh-CN" altLang="zh-CN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zh-CN" altLang="zh-CN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altLang="zh-CN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p>
                            <m:r>
                              <a:rPr lang="en-GB" altLang="zh-CN" b="1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GB" altLang="zh-CN" b="1" i="1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zh-CN" altLang="zh-CN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altLang="zh-CN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p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p>
                        </m:sSup>
                      </m:e>
                    </m:d>
                    <m:r>
                      <a:rPr lang="en-GB" altLang="zh-CN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altLang="zh-CN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zh-CN" altLang="zh-CN" sz="1000" dirty="0"/>
              </a:p>
              <a:p>
                <a:pPr lvl="2"/>
                <a:r>
                  <a:rPr lang="en-US" altLang="zh-CN" dirty="0"/>
                  <a:t>Option 2b.</a:t>
                </a:r>
                <a:endParaRPr lang="zh-CN" altLang="zh-CN" sz="1000" dirty="0"/>
              </a:p>
              <a:p>
                <a:pPr lvl="3"/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𝐸𝑉𝑀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altLang="zh-CN">
                            <a:latin typeface="Cambria Math" panose="02040503050406030204" pitchFamily="18" charset="0"/>
                          </a:rPr>
                          <m:t>port</m:t>
                        </m:r>
                      </m:sub>
                    </m:sSub>
                    <m:r>
                      <a:rPr lang="en-GB" altLang="zh-CN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GB" altLang="zh-CN">
                        <a:latin typeface="Cambria Math" panose="02040503050406030204" pitchFamily="18" charset="0"/>
                      </a:rPr>
                      <m:t>min</m:t>
                    </m:r>
                    <m:d>
                      <m:dPr>
                        <m:ctrlPr>
                          <a:rPr lang="zh-CN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CN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𝐸𝑉𝑀</m:t>
                            </m:r>
                          </m:e>
                          <m:sub>
                            <m:r>
                              <a:rPr lang="en-US" altLang="zh-CN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zh-CN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altLang="zh-CN" i="1">
                                <a:latin typeface="Cambria Math" panose="02040503050406030204" pitchFamily="18" charset="0"/>
                              </a:rPr>
                              <m:t>𝐸𝑉𝑀</m:t>
                            </m:r>
                          </m:e>
                          <m:sub>
                            <m:r>
                              <a:rPr lang="en-US" altLang="zh-CN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en-US" altLang="zh-CN" dirty="0"/>
              </a:p>
              <a:p>
                <a:pPr lvl="3"/>
                <a:endParaRPr lang="zh-CN" altLang="zh-CN" sz="1000" dirty="0"/>
              </a:p>
              <a:p>
                <a:pPr marL="361950" indent="-361950">
                  <a:spcBef>
                    <a:spcPts val="1200"/>
                  </a:spcBef>
                  <a:buFont typeface="Courier New" panose="02070309020205020404" pitchFamily="49" charset="0"/>
                  <a:buChar char="o"/>
                </a:pPr>
                <a:r>
                  <a:rPr lang="en-US" sz="2400" dirty="0">
                    <a:solidFill>
                      <a:schemeClr val="tx1"/>
                    </a:solidFill>
                  </a:rPr>
                  <a:t>Agreement</a:t>
                </a:r>
              </a:p>
              <a:p>
                <a:pPr marL="819150" lvl="1" indent="-361950">
                  <a:spcBef>
                    <a:spcPts val="1200"/>
                  </a:spcBef>
                  <a:buFont typeface="Courier New" panose="02070309020205020404" pitchFamily="49" charset="0"/>
                  <a:buChar char="o"/>
                </a:pPr>
                <a:r>
                  <a:rPr lang="en-US" sz="2000" dirty="0"/>
                  <a:t>[TBD]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360BE2-FF22-46A2-AF8E-D2FFA52AC3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3153" y="1616149"/>
                <a:ext cx="8516379" cy="4624610"/>
              </a:xfrm>
              <a:blipFill>
                <a:blip r:embed="rId2"/>
                <a:stretch>
                  <a:fillRect l="-1002" t="-1845" b="-15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图片 6" descr="cid:image007.png@01D6B494.60D8F8C0">
            <a:extLst>
              <a:ext uri="{FF2B5EF4-FFF2-40B4-BE49-F238E27FC236}">
                <a16:creationId xmlns:a16="http://schemas.microsoft.com/office/drawing/2014/main" id="{D81CC00A-72BC-4E7F-873B-AE0BD70C0691}"/>
              </a:ext>
            </a:extLst>
          </p:cNvPr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2544" y="1299126"/>
            <a:ext cx="4535170" cy="23482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1066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86FE6-8295-4677-85FB-B3E04C912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Declaration for Default TX Connector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F9F78-9986-4653-B017-649FD413A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1925"/>
            <a:ext cx="10515600" cy="4351338"/>
          </a:xfrm>
        </p:spPr>
        <p:txBody>
          <a:bodyPr>
            <a:normAutofit/>
          </a:bodyPr>
          <a:lstStyle/>
          <a:p>
            <a:pPr marL="361950" indent="-36195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zh-CN" sz="2400" dirty="0"/>
              <a:t>Agreement</a:t>
            </a:r>
          </a:p>
          <a:p>
            <a:pPr lvl="1"/>
            <a:r>
              <a:rPr lang="en-US" altLang="zh-CN" sz="2000" dirty="0">
                <a:highlight>
                  <a:srgbClr val="00FF00"/>
                </a:highlight>
              </a:rPr>
              <a:t>UE declares which connectors will be active per band under test. TE needs to detect ACK and NACK and any other expected response from UE from all declared TX antenna connectors.</a:t>
            </a:r>
          </a:p>
          <a:p>
            <a:pPr lvl="2"/>
            <a:r>
              <a:rPr lang="en-US" altLang="zh-CN" sz="1600" dirty="0"/>
              <a:t>The word “active” can be replaced by “used for </a:t>
            </a:r>
            <a:r>
              <a:rPr lang="en-US" altLang="zh-CN" sz="1600" dirty="0" err="1"/>
              <a:t>TxD</a:t>
            </a:r>
            <a:r>
              <a:rPr lang="en-US" altLang="zh-CN" sz="1600" dirty="0"/>
              <a:t> during one test procedure”. (Not necessarily to have transmission all the time.)</a:t>
            </a:r>
          </a:p>
          <a:p>
            <a:pPr lvl="2"/>
            <a:r>
              <a:rPr lang="en-US" altLang="zh-CN" sz="1600" dirty="0"/>
              <a:t>UE declaration needs to describe exact two antenna connectors under test.</a:t>
            </a:r>
          </a:p>
          <a:p>
            <a:pPr lvl="2"/>
            <a:endParaRPr lang="en-US" altLang="zh-CN" sz="1600" dirty="0">
              <a:highlight>
                <a:srgbClr val="00FF00"/>
              </a:highlight>
            </a:endParaRPr>
          </a:p>
          <a:p>
            <a:pPr lvl="1"/>
            <a:endParaRPr lang="en-US" altLang="zh-CN" sz="2000" dirty="0"/>
          </a:p>
          <a:p>
            <a:pPr lvl="1"/>
            <a:endParaRPr lang="en-US" altLang="zh-CN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68366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10CE2-E2C4-44A7-AAA1-9D399B35A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UE Behavior under Conformance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ACD71-E98B-4C96-9D73-1B4847DC5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en-GB" altLang="zh-CN" dirty="0"/>
              <a:t>Background:  Motivation is to guide how to test requirements that require power changes such as relative power control.</a:t>
            </a:r>
          </a:p>
          <a:p>
            <a:pPr marL="0" lvl="1" indent="0">
              <a:buNone/>
            </a:pPr>
            <a:r>
              <a:rPr lang="en-GB" altLang="zh-CN" dirty="0"/>
              <a:t>Proposals</a:t>
            </a:r>
            <a:r>
              <a:rPr lang="en-US" altLang="zh-CN" dirty="0"/>
              <a:t>:</a:t>
            </a:r>
            <a:endParaRPr lang="en-GB" dirty="0"/>
          </a:p>
          <a:p>
            <a:pPr lvl="1"/>
            <a:r>
              <a:rPr lang="en-GB" dirty="0"/>
              <a:t>Option 1a: UE will keep the </a:t>
            </a:r>
            <a:r>
              <a:rPr lang="en-GB" dirty="0" err="1"/>
              <a:t>tx</a:t>
            </a:r>
            <a:r>
              <a:rPr lang="en-GB" dirty="0"/>
              <a:t> diversity status unchanged in conformance testing.</a:t>
            </a:r>
            <a:endParaRPr lang="en-US" dirty="0"/>
          </a:p>
          <a:p>
            <a:pPr lvl="1"/>
            <a:r>
              <a:rPr lang="en-GB" dirty="0"/>
              <a:t>Option 1b: Test mode signalling is implemented to instruct UE to keep TX div status unchanged</a:t>
            </a:r>
            <a:endParaRPr lang="en-US" dirty="0"/>
          </a:p>
          <a:p>
            <a:pPr lvl="1"/>
            <a:r>
              <a:rPr lang="en-GB" dirty="0"/>
              <a:t>Option 2: TE will detect and sum for every power step and change in condition from all connector</a:t>
            </a:r>
            <a:endParaRPr lang="en-US" dirty="0"/>
          </a:p>
          <a:p>
            <a:pPr marL="0" indent="0">
              <a:buNone/>
            </a:pPr>
            <a:r>
              <a:rPr lang="en-US" altLang="zh-CN" dirty="0"/>
              <a:t>Agreement</a:t>
            </a:r>
          </a:p>
          <a:p>
            <a:pPr lvl="1">
              <a:lnSpc>
                <a:spcPct val="100000"/>
              </a:lnSpc>
            </a:pPr>
            <a:r>
              <a:rPr lang="en-US" altLang="zh-CN" dirty="0"/>
              <a:t>[TBD]</a:t>
            </a:r>
          </a:p>
          <a:p>
            <a:pPr lvl="1">
              <a:lnSpc>
                <a:spcPct val="100000"/>
              </a:lnSpc>
            </a:pPr>
            <a:endParaRPr lang="en-US" altLang="zh-CN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633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C9DCA-AD34-48EA-8E98-0E05497B3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Splitting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E5A4C-12AF-4889-ADE2-A3166B901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5900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altLang="zh-CN" dirty="0"/>
              <a:t>Background: Motivation is to guide how to test requirements that require power changes such as relative power control </a:t>
            </a:r>
            <a:endParaRPr lang="zh-CN" altLang="zh-CN" dirty="0"/>
          </a:p>
          <a:p>
            <a:pPr marL="0" indent="0">
              <a:buNone/>
            </a:pPr>
            <a:r>
              <a:rPr lang="en-GB" altLang="zh-CN" dirty="0"/>
              <a:t>Proposals</a:t>
            </a:r>
            <a:r>
              <a:rPr lang="en-GB" dirty="0"/>
              <a:t>: </a:t>
            </a:r>
          </a:p>
          <a:p>
            <a:pPr lvl="1"/>
            <a:r>
              <a:rPr lang="en-GB" dirty="0"/>
              <a:t>Option 1: Only allow equal power split between connectors</a:t>
            </a:r>
            <a:endParaRPr lang="en-US" dirty="0"/>
          </a:p>
          <a:p>
            <a:pPr lvl="2" hangingPunct="0"/>
            <a:r>
              <a:rPr lang="en-US" dirty="0"/>
              <a:t>Excludes 17+17+20 </a:t>
            </a:r>
            <a:r>
              <a:rPr lang="en-US" dirty="0" err="1"/>
              <a:t>dBm</a:t>
            </a:r>
            <a:r>
              <a:rPr lang="en-US" dirty="0"/>
              <a:t> implementations</a:t>
            </a:r>
          </a:p>
          <a:p>
            <a:pPr lvl="2" hangingPunct="0"/>
            <a:r>
              <a:rPr lang="en-US" dirty="0"/>
              <a:t>Excludes power control optimizations</a:t>
            </a:r>
          </a:p>
          <a:p>
            <a:pPr lvl="1"/>
            <a:r>
              <a:rPr lang="en-GB" dirty="0"/>
              <a:t>Option 1a: Per instructed as test mode, UE should keep equal power split between connectors in all cases. </a:t>
            </a:r>
            <a:endParaRPr lang="en-US" dirty="0"/>
          </a:p>
          <a:p>
            <a:pPr lvl="1"/>
            <a:r>
              <a:rPr lang="en-GB" dirty="0"/>
              <a:t>Option 2: Allow any power split between connectors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en-GB" altLang="zh-CN" sz="2800" i="1" dirty="0">
                <a:highlight>
                  <a:srgbClr val="C0C0C0"/>
                </a:highlight>
              </a:rPr>
              <a:t>Two basic Questions: </a:t>
            </a:r>
          </a:p>
          <a:p>
            <a:pPr lvl="1"/>
            <a:r>
              <a:rPr lang="en-US" altLang="zh-CN" sz="2100" i="1" dirty="0">
                <a:highlight>
                  <a:srgbClr val="C0C0C0"/>
                </a:highlight>
              </a:rPr>
              <a:t>Whether or not unequal power splitting would exist in </a:t>
            </a:r>
            <a:r>
              <a:rPr lang="en-US" altLang="zh-CN" sz="2100" i="1" dirty="0" err="1">
                <a:highlight>
                  <a:srgbClr val="C0C0C0"/>
                </a:highlight>
              </a:rPr>
              <a:t>TxD</a:t>
            </a:r>
            <a:r>
              <a:rPr lang="en-US" altLang="zh-CN" sz="2100" i="1" dirty="0">
                <a:highlight>
                  <a:srgbClr val="C0C0C0"/>
                </a:highlight>
              </a:rPr>
              <a:t> implementation?</a:t>
            </a:r>
            <a:endParaRPr lang="zh-CN" altLang="zh-CN" sz="2100" i="1" dirty="0">
              <a:highlight>
                <a:srgbClr val="C0C0C0"/>
              </a:highlight>
            </a:endParaRPr>
          </a:p>
          <a:p>
            <a:pPr lvl="1"/>
            <a:r>
              <a:rPr lang="en-US" altLang="zh-CN" sz="2100" i="1" dirty="0">
                <a:highlight>
                  <a:srgbClr val="C0C0C0"/>
                </a:highlight>
              </a:rPr>
              <a:t>Whether or not equal power splitting is needed for the test?</a:t>
            </a:r>
            <a:endParaRPr lang="en-GB" sz="2100" i="1" dirty="0">
              <a:highlight>
                <a:srgbClr val="C0C0C0"/>
              </a:highlight>
            </a:endParaRPr>
          </a:p>
          <a:p>
            <a:pPr marL="0" indent="0">
              <a:buNone/>
            </a:pPr>
            <a:r>
              <a:rPr lang="en-US" altLang="zh-CN" dirty="0"/>
              <a:t>Agreement</a:t>
            </a:r>
          </a:p>
          <a:p>
            <a:pPr lvl="1">
              <a:lnSpc>
                <a:spcPct val="100000"/>
              </a:lnSpc>
            </a:pPr>
            <a:r>
              <a:rPr lang="en-US" altLang="zh-CN" dirty="0"/>
              <a:t>[TBD]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119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C9DCA-AD34-48EA-8E98-0E05497B3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MPR for Transparent and UL MIMO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E5A4C-12AF-4889-ADE2-A3166B901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Whether </a:t>
            </a:r>
            <a:r>
              <a:rPr lang="en-US" dirty="0"/>
              <a:t>2 Tx MPR should be the same MPR requirement for TX Diversity and UL MIMO for the same power class.</a:t>
            </a:r>
          </a:p>
          <a:p>
            <a:pPr lvl="0"/>
            <a:r>
              <a:rPr lang="en-GB" altLang="zh-CN" dirty="0"/>
              <a:t>Proposals</a:t>
            </a:r>
            <a:endParaRPr lang="zh-CN" altLang="zh-CN" dirty="0"/>
          </a:p>
          <a:p>
            <a:pPr lvl="1"/>
            <a:r>
              <a:rPr lang="en-GB" altLang="zh-CN" dirty="0"/>
              <a:t>Option 1: Yes</a:t>
            </a:r>
            <a:endParaRPr lang="zh-CN" altLang="zh-CN" dirty="0"/>
          </a:p>
          <a:p>
            <a:pPr lvl="1"/>
            <a:r>
              <a:rPr lang="en-GB" altLang="zh-CN" dirty="0"/>
              <a:t>Option 2: No.</a:t>
            </a:r>
          </a:p>
          <a:p>
            <a:pPr lvl="1"/>
            <a:endParaRPr lang="zh-CN" altLang="zh-CN" dirty="0"/>
          </a:p>
          <a:p>
            <a:r>
              <a:rPr lang="en-US" altLang="zh-CN" dirty="0"/>
              <a:t>Agreement</a:t>
            </a:r>
          </a:p>
          <a:p>
            <a:pPr lvl="1"/>
            <a:r>
              <a:rPr lang="en-GB" altLang="zh-CN" dirty="0">
                <a:highlight>
                  <a:srgbClr val="00FF00"/>
                </a:highlight>
              </a:rPr>
              <a:t>Option 1</a:t>
            </a:r>
            <a:endParaRPr lang="zh-CN" altLang="zh-CN" dirty="0">
              <a:highlight>
                <a:srgbClr val="00FF00"/>
              </a:highlight>
            </a:endParaRPr>
          </a:p>
          <a:p>
            <a:pPr marL="0" indent="0">
              <a:buNone/>
            </a:pP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3068069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C9DCA-AD34-48EA-8E98-0E05497B3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Signaling for Transparent </a:t>
            </a:r>
            <a:r>
              <a:rPr lang="en-US" dirty="0" err="1"/>
              <a:t>TxD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E5A4C-12AF-4889-ADE2-A3166B901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Whether and how RAN4 introduce signalling for transparent </a:t>
            </a:r>
            <a:r>
              <a:rPr lang="en-GB" dirty="0" err="1"/>
              <a:t>TxD</a:t>
            </a:r>
            <a:r>
              <a:rPr lang="en-GB" dirty="0"/>
              <a:t>: </a:t>
            </a:r>
          </a:p>
          <a:p>
            <a:pPr lvl="1"/>
            <a:r>
              <a:rPr lang="en-GB" altLang="zh-CN" dirty="0"/>
              <a:t>Option 1: Introduce some sort of </a:t>
            </a:r>
            <a:r>
              <a:rPr lang="en-GB" altLang="zh-CN" dirty="0" err="1"/>
              <a:t>signaling</a:t>
            </a:r>
            <a:r>
              <a:rPr lang="en-GB" altLang="zh-CN" dirty="0"/>
              <a:t> by UE</a:t>
            </a:r>
            <a:endParaRPr lang="zh-CN" altLang="zh-CN" dirty="0"/>
          </a:p>
          <a:p>
            <a:pPr lvl="2"/>
            <a:r>
              <a:rPr lang="en-GB" altLang="zh-CN" dirty="0"/>
              <a:t>Option 1a. Use </a:t>
            </a:r>
            <a:r>
              <a:rPr lang="en-GB" altLang="zh-CN" dirty="0" err="1"/>
              <a:t>ModifiedMPRbehavior</a:t>
            </a:r>
            <a:r>
              <a:rPr lang="en-GB" altLang="zh-CN" dirty="0"/>
              <a:t> bits to signal additional relaxations;</a:t>
            </a:r>
            <a:endParaRPr lang="zh-CN" altLang="zh-CN" dirty="0"/>
          </a:p>
          <a:p>
            <a:pPr lvl="2"/>
            <a:r>
              <a:rPr lang="en-GB" altLang="zh-CN" dirty="0"/>
              <a:t>Option 1b: Introducing a new (capability) signalling for </a:t>
            </a:r>
            <a:r>
              <a:rPr lang="en-GB" altLang="zh-CN" dirty="0" err="1"/>
              <a:t>TxD</a:t>
            </a:r>
            <a:endParaRPr lang="zh-CN" altLang="zh-CN" dirty="0"/>
          </a:p>
          <a:p>
            <a:pPr lvl="2"/>
            <a:r>
              <a:rPr lang="en-GB" altLang="zh-CN" dirty="0"/>
              <a:t>Option 1c: Introducing a new power class (e.g. PC2.5) for </a:t>
            </a:r>
            <a:r>
              <a:rPr lang="en-GB" altLang="zh-CN" dirty="0" err="1"/>
              <a:t>TxD</a:t>
            </a:r>
            <a:endParaRPr lang="zh-CN" altLang="zh-CN" dirty="0"/>
          </a:p>
          <a:p>
            <a:pPr lvl="1"/>
            <a:r>
              <a:rPr lang="en-GB" altLang="zh-CN" dirty="0"/>
              <a:t>Option 2: Based on UE vendor declaration.</a:t>
            </a:r>
          </a:p>
          <a:p>
            <a:pPr lvl="1"/>
            <a:r>
              <a:rPr lang="en-GB" altLang="zh-CN" dirty="0"/>
              <a:t>Option 3: Using existing signalling to indicate the 2Tx implementation capability.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en-GB" altLang="zh-CN" sz="2800" i="1" dirty="0">
                <a:highlight>
                  <a:srgbClr val="C0C0C0"/>
                </a:highlight>
              </a:rPr>
              <a:t>Two basic questions</a:t>
            </a:r>
            <a:r>
              <a:rPr lang="en-US" altLang="zh-CN" sz="2800" i="1" dirty="0">
                <a:highlight>
                  <a:srgbClr val="C0C0C0"/>
                </a:highlight>
              </a:rPr>
              <a:t>:</a:t>
            </a:r>
            <a:endParaRPr lang="en-GB" altLang="zh-CN" sz="2100" i="1" dirty="0">
              <a:highlight>
                <a:srgbClr val="C0C0C0"/>
              </a:highlight>
            </a:endParaRPr>
          </a:p>
          <a:p>
            <a:pPr lvl="1"/>
            <a:r>
              <a:rPr lang="en-US" altLang="zh-CN" sz="2100" i="1" dirty="0">
                <a:highlight>
                  <a:srgbClr val="C0C0C0"/>
                </a:highlight>
              </a:rPr>
              <a:t>For testing purpose, whether UE declaration is sufficient for differentiation of different e.g. MPR, requirements or not?</a:t>
            </a:r>
            <a:endParaRPr lang="zh-CN" altLang="zh-CN" sz="2100" i="1" dirty="0">
              <a:highlight>
                <a:srgbClr val="C0C0C0"/>
              </a:highlight>
            </a:endParaRPr>
          </a:p>
          <a:p>
            <a:pPr lvl="1"/>
            <a:r>
              <a:rPr lang="en-US" altLang="zh-CN" sz="2100" i="1" dirty="0">
                <a:highlight>
                  <a:srgbClr val="C0C0C0"/>
                </a:highlight>
              </a:rPr>
              <a:t>Whether UE </a:t>
            </a:r>
            <a:r>
              <a:rPr lang="en-US" altLang="zh-CN" sz="2100" i="1" dirty="0" err="1">
                <a:highlight>
                  <a:srgbClr val="C0C0C0"/>
                </a:highlight>
              </a:rPr>
              <a:t>TxD</a:t>
            </a:r>
            <a:r>
              <a:rPr lang="en-US" altLang="zh-CN" sz="2100" i="1" dirty="0">
                <a:highlight>
                  <a:srgbClr val="C0C0C0"/>
                </a:highlight>
              </a:rPr>
              <a:t> structure/implementation need to be reported to network or not? And what is the pros and cons to do so?</a:t>
            </a:r>
            <a:endParaRPr lang="zh-CN" altLang="zh-CN" sz="2100" i="1" dirty="0">
              <a:highlight>
                <a:srgbClr val="C0C0C0"/>
              </a:highlight>
            </a:endParaRPr>
          </a:p>
          <a:p>
            <a:r>
              <a:rPr lang="en-US" altLang="zh-CN" dirty="0"/>
              <a:t>Agreement</a:t>
            </a:r>
          </a:p>
          <a:p>
            <a:pPr lvl="1"/>
            <a:r>
              <a:rPr lang="en-GB" altLang="zh-CN" dirty="0"/>
              <a:t>[TBD]</a:t>
            </a:r>
            <a:endParaRPr lang="zh-CN" altLang="zh-CN" dirty="0"/>
          </a:p>
          <a:p>
            <a:pPr marL="0" indent="0">
              <a:buNone/>
            </a:pP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1528415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C9DCA-AD34-48EA-8E98-0E05497B3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Applicability of Transparent </a:t>
            </a:r>
            <a:r>
              <a:rPr lang="en-US" dirty="0" err="1"/>
              <a:t>TxD</a:t>
            </a:r>
            <a:r>
              <a:rPr lang="en-US" dirty="0"/>
              <a:t>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E5A4C-12AF-4889-ADE2-A3166B901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applicability of the newly introduced </a:t>
            </a:r>
            <a:r>
              <a:rPr lang="en-US" dirty="0"/>
              <a:t>test procedure (if any) and specific requirement (if any) for transparent </a:t>
            </a:r>
            <a:r>
              <a:rPr lang="en-US" dirty="0" err="1"/>
              <a:t>TxD</a:t>
            </a:r>
            <a:r>
              <a:rPr lang="en-US" dirty="0"/>
              <a:t> UE </a:t>
            </a:r>
            <a:r>
              <a:rPr lang="en-GB" dirty="0"/>
              <a:t>: </a:t>
            </a:r>
          </a:p>
          <a:p>
            <a:pPr lvl="1"/>
            <a:r>
              <a:rPr lang="en-GB" dirty="0"/>
              <a:t>FFS whether or not applicable to UE implementation without transparent </a:t>
            </a:r>
            <a:r>
              <a:rPr lang="en-GB" dirty="0" err="1"/>
              <a:t>TxD</a:t>
            </a:r>
            <a:endParaRPr lang="en-GB" dirty="0"/>
          </a:p>
          <a:p>
            <a:pPr lvl="1"/>
            <a:r>
              <a:rPr lang="en-US" altLang="zh-CN" i="1" dirty="0"/>
              <a:t>I</a:t>
            </a:r>
            <a:r>
              <a:rPr lang="en-US" i="1" dirty="0"/>
              <a:t>f requirements are embedded in to general requirements or distinguished in to </a:t>
            </a:r>
            <a:r>
              <a:rPr lang="en-US" i="1" dirty="0" err="1"/>
              <a:t>TxD</a:t>
            </a:r>
            <a:r>
              <a:rPr lang="en-US" i="1" dirty="0"/>
              <a:t> dedicated requirements is FFS</a:t>
            </a:r>
            <a:endParaRPr lang="en-GB" dirty="0"/>
          </a:p>
          <a:p>
            <a:pPr marL="914400" lvl="2" indent="0">
              <a:buNone/>
            </a:pP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1528461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C9DCA-AD34-48EA-8E98-0E05497B3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CDD-related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E5A4C-12AF-4889-ADE2-A3166B901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For transparent </a:t>
            </a:r>
            <a:r>
              <a:rPr lang="en-US" dirty="0" err="1"/>
              <a:t>TxD</a:t>
            </a:r>
            <a:r>
              <a:rPr lang="en-US" dirty="0"/>
              <a:t> UE, necessity of CDD related requirements, e.g. requirement on TAE+CDD, is need to be further studied</a:t>
            </a:r>
            <a:r>
              <a:rPr lang="en-GB" dirty="0"/>
              <a:t>: </a:t>
            </a:r>
          </a:p>
          <a:p>
            <a:pPr lvl="0"/>
            <a:r>
              <a:rPr lang="en-GB" altLang="zh-CN" dirty="0"/>
              <a:t>Proposals</a:t>
            </a:r>
            <a:endParaRPr lang="zh-CN" altLang="zh-CN" dirty="0"/>
          </a:p>
          <a:p>
            <a:pPr lvl="1"/>
            <a:r>
              <a:rPr lang="en-GB" altLang="zh-CN" dirty="0"/>
              <a:t>Option 1: Yes</a:t>
            </a:r>
            <a:endParaRPr lang="zh-CN" altLang="zh-CN" dirty="0"/>
          </a:p>
          <a:p>
            <a:pPr lvl="1"/>
            <a:r>
              <a:rPr lang="en-GB" altLang="zh-CN" dirty="0"/>
              <a:t>Option 2: No.</a:t>
            </a:r>
            <a:endParaRPr lang="zh-CN" altLang="zh-CN" dirty="0"/>
          </a:p>
          <a:p>
            <a:pPr lvl="0"/>
            <a:r>
              <a:rPr lang="en-GB" altLang="zh-CN" dirty="0"/>
              <a:t>Agreement</a:t>
            </a:r>
            <a:endParaRPr lang="zh-CN" altLang="zh-CN" dirty="0"/>
          </a:p>
          <a:p>
            <a:pPr lvl="1"/>
            <a:r>
              <a:rPr lang="en-US" altLang="zh-CN" dirty="0"/>
              <a:t>[TBD]</a:t>
            </a:r>
            <a:endParaRPr lang="zh-CN" altLang="zh-CN" dirty="0"/>
          </a:p>
          <a:p>
            <a:pPr lvl="2"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1671383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794</Words>
  <Application>Microsoft Office PowerPoint</Application>
  <PresentationFormat>宽屏</PresentationFormat>
  <Paragraphs>89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等线</vt:lpstr>
      <vt:lpstr>Arial</vt:lpstr>
      <vt:lpstr>Calibri</vt:lpstr>
      <vt:lpstr>Calibri Light</vt:lpstr>
      <vt:lpstr>Cambria Math</vt:lpstr>
      <vt:lpstr>Courier New</vt:lpstr>
      <vt:lpstr>Wingdings</vt:lpstr>
      <vt:lpstr>Office Theme</vt:lpstr>
      <vt:lpstr>Way Forward on NR TxD &amp; Power Class</vt:lpstr>
      <vt:lpstr>EVM for Transparent TxD</vt:lpstr>
      <vt:lpstr>Declaration for Default TX Connector</vt:lpstr>
      <vt:lpstr>UE Behavior under Conformance Testing</vt:lpstr>
      <vt:lpstr>Power Splitting Behavior</vt:lpstr>
      <vt:lpstr>MPR for Transparent and UL MIMO </vt:lpstr>
      <vt:lpstr>Signaling for Transparent TxD</vt:lpstr>
      <vt:lpstr>Applicability of Transparent TxD Requirement</vt:lpstr>
      <vt:lpstr>CDD-related Requirement</vt:lpstr>
      <vt:lpstr>Rel-15 NSA power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Enabling Transparent TxD in Rel-16</dc:title>
  <dc:creator>Qualcomm User</dc:creator>
  <cp:lastModifiedBy>Sanjun Feng(vivo)</cp:lastModifiedBy>
  <cp:revision>35</cp:revision>
  <dcterms:created xsi:type="dcterms:W3CDTF">2020-05-30T01:52:32Z</dcterms:created>
  <dcterms:modified xsi:type="dcterms:W3CDTF">2020-11-10T03:13:00Z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C:\Users\h0809.wang\AppData\Local\Temp\Temp1_R4-2008465.zip\R4-2008465 WF on Enabling Transparent TxD in Rel-16 V2.pptx</vt:lpwstr>
  </property>
</Properties>
</file>