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42562-B09A-4849-9357-EC692F84E6F7}" v="2" dt="2020-06-04T01:33:2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719"/>
  </p:normalViewPr>
  <p:slideViewPr>
    <p:cSldViewPr snapToGrid="0">
      <p:cViewPr varScale="1">
        <p:scale>
          <a:sx n="68" d="100"/>
          <a:sy n="68" d="100"/>
        </p:scale>
        <p:origin x="5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7.png@01D6B494.60D8F8C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Way Forward on NR </a:t>
            </a:r>
            <a:r>
              <a:rPr lang="en-US" sz="4400" dirty="0" err="1"/>
              <a:t>TxD</a:t>
            </a:r>
            <a:r>
              <a:rPr lang="en-US" sz="4400" dirty="0"/>
              <a:t> &amp; Power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vivo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143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97-e </a:t>
            </a:r>
          </a:p>
          <a:p>
            <a:r>
              <a:rPr lang="en-GB" b="1" dirty="0"/>
              <a:t>Electronic Meeting, 2</a:t>
            </a:r>
            <a:r>
              <a:rPr lang="en-US" b="1" baseline="30000" dirty="0" err="1"/>
              <a:t>nd</a:t>
            </a:r>
            <a:r>
              <a:rPr lang="zh-CN" altLang="en-US" b="1" dirty="0"/>
              <a:t> </a:t>
            </a:r>
            <a:r>
              <a:rPr lang="en-GB" b="1" dirty="0"/>
              <a:t>– 13</a:t>
            </a:r>
            <a:r>
              <a:rPr lang="en-GB" b="1" baseline="30000" dirty="0"/>
              <a:t>th</a:t>
            </a:r>
            <a:r>
              <a:rPr lang="en-GB" b="1" dirty="0"/>
              <a:t> Nov.,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R4-20</a:t>
            </a:r>
            <a:r>
              <a:rPr lang="en-US" altLang="zh-CN" b="1" dirty="0" err="1"/>
              <a:t>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Rel-15 NSA power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T</a:t>
            </a:r>
            <a:r>
              <a:rPr lang="en-US" altLang="zh-CN" dirty="0"/>
              <a:t>he </a:t>
            </a:r>
            <a:r>
              <a:rPr lang="en-US" altLang="zh-CN" dirty="0" err="1"/>
              <a:t>Pcmax</a:t>
            </a:r>
            <a:r>
              <a:rPr lang="en-US" altLang="zh-CN" dirty="0"/>
              <a:t> for NR is modified according to the declared NR power capability for NSA so that the PHR becomes correct. </a:t>
            </a:r>
            <a:r>
              <a:rPr lang="en-GB" altLang="zh-CN" dirty="0"/>
              <a:t>(Based on R4-2015976 &amp; R4-2015977)</a:t>
            </a:r>
            <a:endParaRPr lang="zh-CN" altLang="zh-CN" dirty="0"/>
          </a:p>
          <a:p>
            <a:pPr lvl="1"/>
            <a:r>
              <a:rPr lang="en-GB" altLang="zh-CN" dirty="0"/>
              <a:t>Option 2: Introduce the Rel-16 defined power class UE capability for Rel-15, and Indication of UE implementation by declaration. (Based on R4-2016479 observation 1)</a:t>
            </a:r>
            <a:endParaRPr lang="zh-CN" altLang="zh-CN" dirty="0"/>
          </a:p>
          <a:p>
            <a:pPr lvl="1"/>
            <a:r>
              <a:rPr lang="en-GB" altLang="zh-CN" dirty="0"/>
              <a:t>Option 3: T</a:t>
            </a:r>
            <a:r>
              <a:rPr lang="en-US" altLang="zh-CN" dirty="0"/>
              <a:t>he </a:t>
            </a:r>
            <a:r>
              <a:rPr lang="en-US" altLang="zh-CN" dirty="0" err="1"/>
              <a:t>Pcmax</a:t>
            </a:r>
            <a:r>
              <a:rPr lang="en-US" altLang="zh-CN" dirty="0"/>
              <a:t> for NR is modified to use the lower possible power class to decide the lower bound of the configured power. (</a:t>
            </a:r>
            <a:r>
              <a:rPr lang="en-GB" altLang="zh-CN" dirty="0"/>
              <a:t>Based on R4-2016479 observation 3 &amp; R4-2016482</a:t>
            </a:r>
            <a:r>
              <a:rPr lang="en-US" altLang="zh-CN" dirty="0"/>
              <a:t>)</a:t>
            </a:r>
            <a:endParaRPr lang="zh-CN" altLang="zh-CN" dirty="0"/>
          </a:p>
          <a:p>
            <a:pPr lvl="1"/>
            <a:r>
              <a:rPr lang="en-GB" altLang="zh-CN" dirty="0"/>
              <a:t>Option 4: Any other combined/refined revision.</a:t>
            </a:r>
            <a:endParaRPr lang="zh-CN" altLang="zh-CN" dirty="0"/>
          </a:p>
          <a:p>
            <a:pPr lvl="1"/>
            <a:r>
              <a:rPr lang="en-GB" altLang="zh-CN" dirty="0"/>
              <a:t>Option 5: Further revision not needed.</a:t>
            </a:r>
            <a:endParaRPr lang="zh-CN" altLang="zh-CN" dirty="0"/>
          </a:p>
          <a:p>
            <a:pPr lvl="0"/>
            <a:r>
              <a:rPr lang="en-GB" altLang="zh-CN" dirty="0"/>
              <a:t>Agreement</a:t>
            </a:r>
            <a:endParaRPr lang="zh-CN" altLang="zh-CN" dirty="0"/>
          </a:p>
          <a:p>
            <a:pPr lvl="1"/>
            <a:r>
              <a:rPr lang="en-US" altLang="zh-CN" dirty="0"/>
              <a:t>[Keep the spec unchanged for this issue in this meeting.]</a:t>
            </a:r>
          </a:p>
          <a:p>
            <a:pPr lvl="1"/>
            <a:r>
              <a:rPr lang="en-US" altLang="zh-CN" dirty="0"/>
              <a:t>[Confirm that if </a:t>
            </a:r>
            <a:r>
              <a:rPr lang="en-US" altLang="zh-CN" dirty="0" err="1"/>
              <a:t>TxD</a:t>
            </a:r>
            <a:r>
              <a:rPr lang="en-US" altLang="zh-CN" dirty="0"/>
              <a:t> cannot applied to Rel-15, then the ambiguity issue would no longer exist. ]</a:t>
            </a:r>
          </a:p>
          <a:p>
            <a:pPr lvl="1"/>
            <a:r>
              <a:rPr lang="en-US" altLang="zh-CN" dirty="0"/>
              <a:t>[Further study the impact and feasibility for option 1/2/3.]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418216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for Transparent </a:t>
            </a:r>
            <a:r>
              <a:rPr lang="en-US" dirty="0" err="1"/>
              <a:t>TxD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3153" y="1616149"/>
                <a:ext cx="8516379" cy="4624610"/>
              </a:xfrm>
            </p:spPr>
            <p:txBody>
              <a:bodyPr>
                <a:normAutofit/>
              </a:bodyPr>
              <a:lstStyle/>
              <a:p>
                <a:pPr marL="361950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sz="2400" dirty="0">
                    <a:solidFill>
                      <a:schemeClr val="tx1"/>
                    </a:solidFill>
                  </a:rPr>
                  <a:t>Proposals: </a:t>
                </a:r>
              </a:p>
              <a:p>
                <a:pPr lvl="1"/>
                <a:r>
                  <a:rPr lang="en-GB" altLang="zh-CN" dirty="0"/>
                  <a:t>Option 1: As in agreed WF R4-2008465</a:t>
                </a:r>
                <a:endParaRPr lang="zh-CN" altLang="zh-CN" dirty="0"/>
              </a:p>
              <a:p>
                <a:pPr lvl="3" hangingPunct="0"/>
                <a14:m>
                  <m:oMath xmlns:m="http://schemas.openxmlformats.org/officeDocument/2006/math">
                    <m:r>
                      <a:rPr lang="en-GB" altLang="zh-CN" i="1">
                        <a:latin typeface="Cambria Math" panose="02040503050406030204" pitchFamily="18" charset="0"/>
                      </a:rPr>
                      <m:t>𝐸𝑉𝑀</m:t>
                    </m:r>
                    <m:r>
                      <a:rPr lang="en-GB" altLang="zh-CN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)/(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altLang="zh-CN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altLang="zh-CN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altLang="zh-CN" dirty="0"/>
              </a:p>
              <a:p>
                <a:pPr lvl="3" hangingPunct="0"/>
                <a:endParaRPr lang="zh-CN" altLang="zh-CN" dirty="0"/>
              </a:p>
              <a:p>
                <a:pPr lvl="1"/>
                <a:r>
                  <a:rPr lang="en-GB" altLang="zh-CN" dirty="0"/>
                  <a:t>Option 2: As has been provided in R4-2016288:</a:t>
                </a:r>
              </a:p>
              <a:p>
                <a:pPr lvl="2"/>
                <a:r>
                  <a:rPr lang="en-US" altLang="zh-CN" dirty="0"/>
                  <a:t>Option 2a.</a:t>
                </a:r>
                <a:endParaRPr lang="zh-CN" altLang="zh-CN" dirty="0"/>
              </a:p>
              <a:p>
                <a:pPr lvl="3"/>
                <a:r>
                  <a:rPr lang="en-GB" altLang="zh-CN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𝐸𝑉𝑀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</a:rPr>
                          <m:t>port</m:t>
                        </m:r>
                      </m:sub>
                    </m:sSub>
                    <m:r>
                      <a:rPr lang="en-GB" altLang="zh-CN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zh-CN" i="1">
                        <a:latin typeface="Cambria Math" panose="02040503050406030204" pitchFamily="18" charset="0"/>
                      </a:rPr>
                      <m:t>100∙</m:t>
                    </m:r>
                    <m:r>
                      <a:rPr lang="en-GB" altLang="zh-CN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zh-CN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zh-CN" altLang="zh-CN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zh-CN" altLang="zh-CN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GB" altLang="zh-CN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altLang="zh-CN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sup>
                                <m:r>
                                  <a:rPr lang="en-GB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zh-CN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zh-CN" altLang="zh-CN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altLang="zh-CN" b="1" i="1">
                                        <a:latin typeface="Cambria Math" panose="02040503050406030204" pitchFamily="18" charset="0"/>
                                      </a:rPr>
                                      <m:t>𝚺</m:t>
                                    </m:r>
                                  </m:e>
                                  <m:sup>
                                    <m:r>
                                      <a:rPr lang="en-GB" altLang="zh-CN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GB" altLang="zh-C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d>
                              <m:dPr>
                                <m:begChr m:val="["/>
                                <m:endChr m:val="]"/>
                                <m:ctrlPr>
                                  <a:rPr lang="zh-CN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zh-CN" altLang="zh-CN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GB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d>
                      </m:e>
                      <m:sup>
                        <m:r>
                          <a:rPr lang="en-GB" altLang="zh-CN" b="1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altLang="zh-CN" dirty="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zh-CN" b="1" i="1">
                            <a:latin typeface="Cambria Math" panose="02040503050406030204" pitchFamily="18" charset="0"/>
                          </a:rPr>
                          <m:t>𝚺</m:t>
                        </m:r>
                      </m:e>
                      <m: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altLang="zh-CN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zh-CN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zh-CN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GB" altLang="zh-CN" b="1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GB" altLang="zh-CN" b="1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zh-CN" altLang="zh-CN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zh-CN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</m:e>
                    </m:d>
                    <m:r>
                      <a:rPr lang="en-GB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zh-CN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zh-CN" altLang="zh-CN" sz="1000" dirty="0"/>
              </a:p>
              <a:p>
                <a:pPr lvl="2"/>
                <a:r>
                  <a:rPr lang="en-US" altLang="zh-CN" dirty="0"/>
                  <a:t>Option 2b.</a:t>
                </a:r>
                <a:endParaRPr lang="zh-CN" altLang="zh-CN" sz="1000" dirty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𝐸𝑉𝑀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</a:rPr>
                          <m:t>port</m:t>
                        </m:r>
                      </m:sub>
                    </m:sSub>
                    <m:r>
                      <a:rPr lang="en-GB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altLang="zh-CN">
                        <a:latin typeface="Cambria Math" panose="02040503050406030204" pitchFamily="18" charset="0"/>
                      </a:rPr>
                      <m:t>min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US" altLang="zh-CN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US" altLang="zh-CN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/>
              </a:p>
              <a:p>
                <a:pPr lvl="3"/>
                <a:endParaRPr lang="zh-CN" altLang="zh-CN" sz="1000" dirty="0"/>
              </a:p>
              <a:p>
                <a:pPr marL="361950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sz="2400" dirty="0">
                    <a:solidFill>
                      <a:schemeClr val="tx1"/>
                    </a:solidFill>
                  </a:rPr>
                  <a:t>Agreement</a:t>
                </a:r>
              </a:p>
              <a:p>
                <a:pPr marL="819150" lvl="1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sz="2000" dirty="0"/>
                  <a:t>[TBD]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153" y="1616149"/>
                <a:ext cx="8516379" cy="4624610"/>
              </a:xfrm>
              <a:blipFill>
                <a:blip r:embed="rId2"/>
                <a:stretch>
                  <a:fillRect l="-1002" t="-1845" b="-1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 descr="cid:image007.png@01D6B494.60D8F8C0">
            <a:extLst>
              <a:ext uri="{FF2B5EF4-FFF2-40B4-BE49-F238E27FC236}">
                <a16:creationId xmlns:a16="http://schemas.microsoft.com/office/drawing/2014/main" id="{D81CC00A-72BC-4E7F-873B-AE0BD70C0691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544" y="1299126"/>
            <a:ext cx="4535170" cy="2348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6FE6-8295-4677-85FB-B3E04C91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 for Default TX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9F78-9986-4653-B017-649FD413A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925"/>
            <a:ext cx="10515600" cy="4351338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</a:t>
            </a:r>
          </a:p>
          <a:p>
            <a:pPr lvl="1"/>
            <a:r>
              <a:rPr lang="en-US" altLang="zh-CN" sz="2000" dirty="0">
                <a:highlight>
                  <a:srgbClr val="00FF00"/>
                </a:highlight>
              </a:rPr>
              <a:t>UE declares which connectors will be active per band under test. TE needs to detect ACK and NACK and any other expected response from UE from all declared TX antenna connectors.</a:t>
            </a:r>
          </a:p>
          <a:p>
            <a:pPr lvl="2"/>
            <a:r>
              <a:rPr lang="en-US" altLang="zh-CN" sz="1600" dirty="0"/>
              <a:t>The word “active” can be replaced by “used for </a:t>
            </a:r>
            <a:r>
              <a:rPr lang="en-US" altLang="zh-CN" sz="1600" dirty="0" err="1"/>
              <a:t>TxD</a:t>
            </a:r>
            <a:r>
              <a:rPr lang="en-US" altLang="zh-CN" sz="1600" dirty="0"/>
              <a:t> during one test procedure”. (Not necessarily to have transmission all the time.)</a:t>
            </a:r>
          </a:p>
          <a:p>
            <a:pPr lvl="2"/>
            <a:r>
              <a:rPr lang="en-US" altLang="zh-CN" sz="1600" dirty="0"/>
              <a:t>UE declaration needs to describe exact two antenna connectors under test.</a:t>
            </a:r>
          </a:p>
          <a:p>
            <a:pPr lvl="2"/>
            <a:endParaRPr lang="en-US" altLang="zh-CN" sz="1600" dirty="0">
              <a:highlight>
                <a:srgbClr val="00FF00"/>
              </a:highlight>
            </a:endParaRPr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836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Behavior under Conformance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altLang="zh-CN" dirty="0"/>
              <a:t>Background:  Motivation is to guide how to test requirements that require power changes such as relative power control.</a:t>
            </a:r>
          </a:p>
          <a:p>
            <a:pPr marL="0" lvl="1" indent="0">
              <a:buNone/>
            </a:pPr>
            <a:r>
              <a:rPr lang="en-GB" altLang="zh-CN" dirty="0"/>
              <a:t>Proposals</a:t>
            </a:r>
            <a:r>
              <a:rPr lang="en-US" altLang="zh-CN" dirty="0"/>
              <a:t>:</a:t>
            </a:r>
            <a:endParaRPr lang="en-GB" dirty="0"/>
          </a:p>
          <a:p>
            <a:pPr lvl="1"/>
            <a:r>
              <a:rPr lang="en-GB" dirty="0"/>
              <a:t>Option 1a: UE will keep the </a:t>
            </a:r>
            <a:r>
              <a:rPr lang="en-GB" dirty="0" err="1"/>
              <a:t>tx</a:t>
            </a:r>
            <a:r>
              <a:rPr lang="en-GB" dirty="0"/>
              <a:t> diversity status unchanged in conformance testing.</a:t>
            </a:r>
            <a:endParaRPr lang="en-US" dirty="0"/>
          </a:p>
          <a:p>
            <a:pPr lvl="1"/>
            <a:r>
              <a:rPr lang="en-GB" dirty="0"/>
              <a:t>Option 1b: Test mode signalling is implemented to instruct UE to keep TX div status unchanged</a:t>
            </a:r>
            <a:endParaRPr lang="en-US" dirty="0"/>
          </a:p>
          <a:p>
            <a:pPr lvl="1"/>
            <a:r>
              <a:rPr lang="en-GB" dirty="0"/>
              <a:t>Option 2: TE will detect and sum for every power step and change in condition from all connector</a:t>
            </a:r>
            <a:endParaRPr lang="en-US" dirty="0"/>
          </a:p>
          <a:p>
            <a:pPr marL="0" indent="0">
              <a:buNone/>
            </a:pPr>
            <a:r>
              <a:rPr lang="en-US" altLang="zh-CN" dirty="0"/>
              <a:t>Agreement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[TBD]</a:t>
            </a:r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Splitting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altLang="zh-CN" dirty="0"/>
              <a:t>Background: Motivation is to guide how to test requirements that require power changes such as relative power control 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dirty="0"/>
              <a:t>Proposals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Option 1: Only allow equal power split between connectors</a:t>
            </a:r>
            <a:endParaRPr lang="en-US" dirty="0"/>
          </a:p>
          <a:p>
            <a:pPr lvl="2" hangingPunct="0"/>
            <a:r>
              <a:rPr lang="en-US" dirty="0"/>
              <a:t>Excludes 17+17+20 </a:t>
            </a:r>
            <a:r>
              <a:rPr lang="en-US" dirty="0" err="1"/>
              <a:t>dBm</a:t>
            </a:r>
            <a:r>
              <a:rPr lang="en-US" dirty="0"/>
              <a:t> implementations</a:t>
            </a:r>
          </a:p>
          <a:p>
            <a:pPr lvl="2" hangingPunct="0"/>
            <a:r>
              <a:rPr lang="en-US" dirty="0"/>
              <a:t>Excludes power control optimizations</a:t>
            </a:r>
          </a:p>
          <a:p>
            <a:pPr lvl="1"/>
            <a:r>
              <a:rPr lang="en-GB" dirty="0"/>
              <a:t>Option 1a: Per instructed as test mode, UE should keep equal power split between connectors in all cases. </a:t>
            </a:r>
            <a:endParaRPr lang="en-US" dirty="0"/>
          </a:p>
          <a:p>
            <a:pPr lvl="1"/>
            <a:r>
              <a:rPr lang="en-GB" dirty="0"/>
              <a:t>Option 2: Allow any power split between connectors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GB" altLang="zh-CN" sz="2800" i="1" dirty="0">
                <a:highlight>
                  <a:srgbClr val="C0C0C0"/>
                </a:highlight>
              </a:rPr>
              <a:t>Two basic Questions: </a:t>
            </a:r>
          </a:p>
          <a:p>
            <a:pPr lvl="1"/>
            <a:r>
              <a:rPr lang="en-US" altLang="zh-CN" sz="2100" i="1" dirty="0">
                <a:highlight>
                  <a:srgbClr val="C0C0C0"/>
                </a:highlight>
              </a:rPr>
              <a:t>Whether or not unequal power splitting would exist in </a:t>
            </a:r>
            <a:r>
              <a:rPr lang="en-US" altLang="zh-CN" sz="2100" i="1" dirty="0" err="1">
                <a:highlight>
                  <a:srgbClr val="C0C0C0"/>
                </a:highlight>
              </a:rPr>
              <a:t>TxD</a:t>
            </a:r>
            <a:r>
              <a:rPr lang="en-US" altLang="zh-CN" sz="2100" i="1" dirty="0">
                <a:highlight>
                  <a:srgbClr val="C0C0C0"/>
                </a:highlight>
              </a:rPr>
              <a:t> implementation?</a:t>
            </a:r>
            <a:endParaRPr lang="zh-CN" altLang="zh-CN" sz="2100" i="1" dirty="0">
              <a:highlight>
                <a:srgbClr val="C0C0C0"/>
              </a:highlight>
            </a:endParaRPr>
          </a:p>
          <a:p>
            <a:pPr lvl="1"/>
            <a:r>
              <a:rPr lang="en-US" altLang="zh-CN" sz="2100" i="1" dirty="0">
                <a:highlight>
                  <a:srgbClr val="C0C0C0"/>
                </a:highlight>
              </a:rPr>
              <a:t>Whether or not equal power splitting is needed for the test?</a:t>
            </a:r>
            <a:endParaRPr lang="en-GB" sz="2100" i="1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en-US" altLang="zh-CN" dirty="0"/>
              <a:t>Agreement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[TBD]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MPR for Transparent and UL MIMO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Whether </a:t>
            </a:r>
            <a:r>
              <a:rPr lang="en-US" dirty="0"/>
              <a:t>2 Tx MPR should be the same MPR requirement for TX Diversity and UL MIMO for the same power class.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Yes</a:t>
            </a:r>
            <a:endParaRPr lang="zh-CN" altLang="zh-CN" dirty="0"/>
          </a:p>
          <a:p>
            <a:pPr lvl="1"/>
            <a:r>
              <a:rPr lang="en-GB" altLang="zh-CN" dirty="0"/>
              <a:t>Option 2: No.</a:t>
            </a:r>
          </a:p>
          <a:p>
            <a:pPr lvl="1"/>
            <a:endParaRPr lang="zh-CN" altLang="zh-CN" dirty="0"/>
          </a:p>
          <a:p>
            <a:r>
              <a:rPr lang="en-US" altLang="zh-CN" dirty="0"/>
              <a:t>Agreement</a:t>
            </a:r>
          </a:p>
          <a:p>
            <a:pPr lvl="1"/>
            <a:r>
              <a:rPr lang="en-GB" altLang="zh-CN" dirty="0">
                <a:highlight>
                  <a:srgbClr val="00FF00"/>
                </a:highlight>
              </a:rPr>
              <a:t>Option 1</a:t>
            </a:r>
            <a:endParaRPr lang="zh-CN" altLang="zh-CN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06806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Signaling for Transparent </a:t>
            </a:r>
            <a:r>
              <a:rPr lang="en-US" dirty="0" err="1"/>
              <a:t>TxD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Whether and how RAN4 introduce signalling for transparent </a:t>
            </a:r>
            <a:r>
              <a:rPr lang="en-GB" dirty="0" err="1"/>
              <a:t>TxD</a:t>
            </a:r>
            <a:r>
              <a:rPr lang="en-GB" dirty="0"/>
              <a:t>: </a:t>
            </a:r>
          </a:p>
          <a:p>
            <a:pPr lvl="1"/>
            <a:r>
              <a:rPr lang="en-GB" altLang="zh-CN" dirty="0"/>
              <a:t>Option 1: Introduce some sort of </a:t>
            </a:r>
            <a:r>
              <a:rPr lang="en-GB" altLang="zh-CN" dirty="0" err="1"/>
              <a:t>signaling</a:t>
            </a:r>
            <a:r>
              <a:rPr lang="en-GB" altLang="zh-CN" dirty="0"/>
              <a:t> by UE</a:t>
            </a:r>
            <a:endParaRPr lang="zh-CN" altLang="zh-CN" dirty="0"/>
          </a:p>
          <a:p>
            <a:pPr lvl="2"/>
            <a:r>
              <a:rPr lang="en-GB" altLang="zh-CN" dirty="0"/>
              <a:t>Option 1a. Use </a:t>
            </a:r>
            <a:r>
              <a:rPr lang="en-GB" altLang="zh-CN" dirty="0" err="1"/>
              <a:t>ModifiedMPRbehavior</a:t>
            </a:r>
            <a:r>
              <a:rPr lang="en-GB" altLang="zh-CN" dirty="0"/>
              <a:t> bits to signal additional relaxations;</a:t>
            </a:r>
            <a:endParaRPr lang="zh-CN" altLang="zh-CN" dirty="0"/>
          </a:p>
          <a:p>
            <a:pPr lvl="2"/>
            <a:r>
              <a:rPr lang="en-GB" altLang="zh-CN" dirty="0"/>
              <a:t>Option 1b: Introducing a new (capability) signalling for </a:t>
            </a:r>
            <a:r>
              <a:rPr lang="en-GB" altLang="zh-CN" dirty="0" err="1"/>
              <a:t>TxD</a:t>
            </a:r>
            <a:endParaRPr lang="zh-CN" altLang="zh-CN" dirty="0"/>
          </a:p>
          <a:p>
            <a:pPr lvl="2"/>
            <a:r>
              <a:rPr lang="en-GB" altLang="zh-CN" dirty="0"/>
              <a:t>Option 1c: Introducing a new power class (e.g. PC2.5) for </a:t>
            </a:r>
            <a:r>
              <a:rPr lang="en-GB" altLang="zh-CN" dirty="0" err="1"/>
              <a:t>TxD</a:t>
            </a:r>
            <a:endParaRPr lang="zh-CN" altLang="zh-CN" dirty="0"/>
          </a:p>
          <a:p>
            <a:pPr lvl="1"/>
            <a:r>
              <a:rPr lang="en-GB" altLang="zh-CN" dirty="0"/>
              <a:t>Option 2: Based on UE vendor declaration.</a:t>
            </a:r>
          </a:p>
          <a:p>
            <a:pPr lvl="1"/>
            <a:r>
              <a:rPr lang="en-GB" altLang="zh-CN" dirty="0"/>
              <a:t>Option 3: Using existing signalling to indicate the 2Tx implementation capability.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GB" altLang="zh-CN" sz="2800" i="1" dirty="0">
                <a:highlight>
                  <a:srgbClr val="C0C0C0"/>
                </a:highlight>
              </a:rPr>
              <a:t>Two basic questions</a:t>
            </a:r>
            <a:r>
              <a:rPr lang="en-US" altLang="zh-CN" sz="2800" i="1" dirty="0">
                <a:highlight>
                  <a:srgbClr val="C0C0C0"/>
                </a:highlight>
              </a:rPr>
              <a:t>:</a:t>
            </a:r>
            <a:endParaRPr lang="en-GB" altLang="zh-CN" sz="2100" i="1" dirty="0">
              <a:highlight>
                <a:srgbClr val="C0C0C0"/>
              </a:highlight>
            </a:endParaRPr>
          </a:p>
          <a:p>
            <a:pPr lvl="1"/>
            <a:r>
              <a:rPr lang="en-US" altLang="zh-CN" sz="2100" i="1" dirty="0">
                <a:highlight>
                  <a:srgbClr val="C0C0C0"/>
                </a:highlight>
              </a:rPr>
              <a:t>For testing purpose, whether UE declaration is sufficient for differentiation of different e.g. MPR, requirements or not?</a:t>
            </a:r>
            <a:endParaRPr lang="zh-CN" altLang="zh-CN" sz="2100" i="1" dirty="0">
              <a:highlight>
                <a:srgbClr val="C0C0C0"/>
              </a:highlight>
            </a:endParaRPr>
          </a:p>
          <a:p>
            <a:pPr lvl="1"/>
            <a:r>
              <a:rPr lang="en-US" altLang="zh-CN" sz="2100" i="1" dirty="0">
                <a:highlight>
                  <a:srgbClr val="C0C0C0"/>
                </a:highlight>
              </a:rPr>
              <a:t>Whether UE </a:t>
            </a:r>
            <a:r>
              <a:rPr lang="en-US" altLang="zh-CN" sz="2100" i="1" dirty="0" err="1">
                <a:highlight>
                  <a:srgbClr val="C0C0C0"/>
                </a:highlight>
              </a:rPr>
              <a:t>TxD</a:t>
            </a:r>
            <a:r>
              <a:rPr lang="en-US" altLang="zh-CN" sz="2100" i="1" dirty="0">
                <a:highlight>
                  <a:srgbClr val="C0C0C0"/>
                </a:highlight>
              </a:rPr>
              <a:t> structure/implementation need to be reported to network or not? And what is the pros and cons to do so?</a:t>
            </a:r>
            <a:endParaRPr lang="zh-CN" altLang="zh-CN" sz="2100" i="1" dirty="0">
              <a:highlight>
                <a:srgbClr val="C0C0C0"/>
              </a:highlight>
            </a:endParaRPr>
          </a:p>
          <a:p>
            <a:r>
              <a:rPr lang="en-US" altLang="zh-CN" dirty="0"/>
              <a:t>Agreement</a:t>
            </a:r>
          </a:p>
          <a:p>
            <a:pPr lvl="1"/>
            <a:r>
              <a:rPr lang="en-GB" altLang="zh-CN" dirty="0"/>
              <a:t>[TBD]</a:t>
            </a:r>
            <a:endParaRPr lang="zh-CN" altLang="zh-CN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Applicability of Transparent </a:t>
            </a:r>
            <a:r>
              <a:rPr lang="en-US" dirty="0" err="1"/>
              <a:t>TxD</a:t>
            </a:r>
            <a:r>
              <a:rPr lang="en-US" dirty="0"/>
              <a:t>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applicability of the newly introduced </a:t>
            </a:r>
            <a:r>
              <a:rPr lang="en-US" dirty="0"/>
              <a:t>test procedure (if any) and specific requirement (if any) for transparent </a:t>
            </a:r>
            <a:r>
              <a:rPr lang="en-US" dirty="0" err="1"/>
              <a:t>TxD</a:t>
            </a:r>
            <a:r>
              <a:rPr lang="en-US" dirty="0"/>
              <a:t> UE 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FFS whether or not applicable to UE implementation without transparent </a:t>
            </a:r>
            <a:r>
              <a:rPr lang="en-GB" dirty="0" err="1"/>
              <a:t>TxD</a:t>
            </a:r>
            <a:endParaRPr lang="en-GB" dirty="0"/>
          </a:p>
          <a:p>
            <a:pPr lvl="1"/>
            <a:r>
              <a:rPr lang="en-US" altLang="zh-CN" i="1" dirty="0"/>
              <a:t>I</a:t>
            </a:r>
            <a:r>
              <a:rPr lang="en-US" i="1" dirty="0"/>
              <a:t>f requirements are embedded in to general requirements or distinguished in to </a:t>
            </a:r>
            <a:r>
              <a:rPr lang="en-US" i="1" dirty="0" err="1"/>
              <a:t>TxD</a:t>
            </a:r>
            <a:r>
              <a:rPr lang="en-US" i="1" dirty="0"/>
              <a:t> dedicated requirements is FFS</a:t>
            </a:r>
            <a:endParaRPr lang="en-GB" dirty="0"/>
          </a:p>
          <a:p>
            <a:pPr marL="914400" lvl="2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528461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CDD-related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transparent </a:t>
            </a:r>
            <a:r>
              <a:rPr lang="en-US" dirty="0" err="1"/>
              <a:t>TxD</a:t>
            </a:r>
            <a:r>
              <a:rPr lang="en-US" dirty="0"/>
              <a:t> UE, necessity of CDD related requirements, e.g. requirement on TAE+CDD, is need to be further studied</a:t>
            </a:r>
            <a:r>
              <a:rPr lang="en-GB" dirty="0"/>
              <a:t>: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Yes</a:t>
            </a:r>
            <a:endParaRPr lang="zh-CN" altLang="zh-CN" dirty="0"/>
          </a:p>
          <a:p>
            <a:pPr lvl="1"/>
            <a:r>
              <a:rPr lang="en-GB" altLang="zh-CN" dirty="0"/>
              <a:t>Option 2: No.</a:t>
            </a:r>
            <a:endParaRPr lang="zh-CN" altLang="zh-CN" dirty="0"/>
          </a:p>
          <a:p>
            <a:pPr lvl="0"/>
            <a:r>
              <a:rPr lang="en-GB" altLang="zh-CN" dirty="0"/>
              <a:t>Agreement</a:t>
            </a:r>
            <a:endParaRPr lang="zh-CN" altLang="zh-CN" dirty="0"/>
          </a:p>
          <a:p>
            <a:pPr lvl="1"/>
            <a:r>
              <a:rPr lang="en-US" altLang="zh-CN" dirty="0"/>
              <a:t>[TBD]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671383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794</Words>
  <Application>Microsoft Office PowerPoint</Application>
  <PresentationFormat>宽屏</PresentationFormat>
  <Paragraphs>89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Way Forward on NR TxD &amp; Power Class</vt:lpstr>
      <vt:lpstr>EVM for Transparent TxD</vt:lpstr>
      <vt:lpstr>Declaration for Default TX Connector</vt:lpstr>
      <vt:lpstr>UE Behavior under Conformance Testing</vt:lpstr>
      <vt:lpstr>Power Splitting Behavior</vt:lpstr>
      <vt:lpstr>MPR for Transparent and UL MIMO </vt:lpstr>
      <vt:lpstr>Signaling for Transparent TxD</vt:lpstr>
      <vt:lpstr>Applicability of Transparent TxD Requirement</vt:lpstr>
      <vt:lpstr>CDD-related Requirement</vt:lpstr>
      <vt:lpstr>Rel-15 NSA power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Sanjun Feng(vivo)</cp:lastModifiedBy>
  <cp:revision>35</cp:revision>
  <dcterms:created xsi:type="dcterms:W3CDTF">2020-05-30T01:52:32Z</dcterms:created>
  <dcterms:modified xsi:type="dcterms:W3CDTF">2020-11-10T03:13:00Z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