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56" r:id="rId2"/>
    <p:sldId id="284" r:id="rId3"/>
    <p:sldId id="287" r:id="rId4"/>
    <p:sldId id="288" r:id="rId5"/>
    <p:sldId id="289" r:id="rId6"/>
    <p:sldId id="290" r:id="rId7"/>
    <p:sldId id="291" r:id="rId8"/>
    <p:sldId id="29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6424" autoAdjust="0"/>
  </p:normalViewPr>
  <p:slideViewPr>
    <p:cSldViewPr snapToGrid="0">
      <p:cViewPr varScale="1">
        <p:scale>
          <a:sx n="114" d="100"/>
          <a:sy n="114" d="100"/>
        </p:scale>
        <p:origin x="1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77CB8-84A1-45D8-829E-D1E8976B938D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131C0-A4DB-454F-9D59-F72C6894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36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131C0-A4DB-454F-9D59-F72C6894810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07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926418"/>
            <a:ext cx="10320528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Rel-16 FR1 intra-band UL CA </a:t>
            </a:r>
            <a:br>
              <a:rPr lang="en-US" dirty="0" smtClean="0"/>
            </a:br>
            <a:r>
              <a:rPr lang="en-US" altLang="zh-CN" dirty="0" smtClean="0"/>
              <a:t>DC location </a:t>
            </a:r>
            <a:r>
              <a:rPr lang="en-US" dirty="0" smtClean="0"/>
              <a:t>GTW status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/>
              <a:t>Moderator (Huawei, HiSilicon)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 smtClean="0"/>
              <a:t>R4-200XXXX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xmlns="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</a:t>
            </a:r>
            <a:r>
              <a:rPr lang="en-US" b="1" dirty="0" smtClean="0"/>
              <a:t>97-e</a:t>
            </a:r>
            <a:endParaRPr lang="en-US" b="1" dirty="0"/>
          </a:p>
          <a:p>
            <a:r>
              <a:rPr lang="en-US" altLang="zh-CN" b="1" dirty="0" smtClean="0"/>
              <a:t>Nov</a:t>
            </a:r>
            <a:r>
              <a:rPr lang="en-US" b="1" dirty="0" smtClean="0"/>
              <a:t> 2</a:t>
            </a:r>
            <a:r>
              <a:rPr lang="en-US" altLang="zh-CN" b="1" baseline="30000" dirty="0"/>
              <a:t>nd</a:t>
            </a:r>
            <a:r>
              <a:rPr lang="en-US" b="1" dirty="0" smtClean="0"/>
              <a:t> – 13</a:t>
            </a:r>
            <a:r>
              <a:rPr lang="en-US" b="1" baseline="30000" dirty="0" smtClean="0"/>
              <a:t>th</a:t>
            </a:r>
            <a:r>
              <a:rPr lang="en-US" b="1" dirty="0"/>
              <a:t>, </a:t>
            </a:r>
            <a:r>
              <a:rPr lang="en-US" b="1" dirty="0" smtClean="0"/>
              <a:t>2020</a:t>
            </a:r>
            <a:endParaRPr lang="en-US" b="1" dirty="0"/>
          </a:p>
          <a:p>
            <a:r>
              <a:rPr lang="en-US" b="1" dirty="0" smtClean="0"/>
              <a:t>Electronic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83" y="-8388"/>
            <a:ext cx="10515600" cy="4719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altLang="zh-CN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  <a:endParaRPr lang="zh-CN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5026" y="1502654"/>
            <a:ext cx="6832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Comments from companies in RAN#89-e on the above solutions:</a:t>
            </a:r>
            <a:endParaRPr lang="zh-CN" altLang="en-US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66499" y="502744"/>
            <a:ext cx="6832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2 solutions provided in approved LS R4-2011906: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>
          <a:xfrm>
            <a:off x="44237" y="881595"/>
            <a:ext cx="1083628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r>
              <a:rPr lang="en-GB" altLang="zh-CN" sz="1400" dirty="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pitchFamily="2" charset="-122"/>
              </a:rPr>
              <a:t>Report TX DC location after every activation of BWP’s including CC activation, BWP switching procedure, etc.</a:t>
            </a:r>
            <a:endParaRPr lang="zh-CN" altLang="zh-CN" sz="14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r>
              <a:rPr lang="en-GB" altLang="zh-CN" sz="1400" dirty="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pitchFamily="2" charset="-122"/>
              </a:rPr>
              <a:t>Report each TX DC location based on permutations of all possible simultaneously activated BWPs within configured BWPs</a:t>
            </a:r>
            <a:endParaRPr lang="zh-CN" altLang="zh-CN" sz="140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3555" y="3376449"/>
            <a:ext cx="6832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Agreement in RAN#89-e for intra-band UL CA DC location:</a:t>
            </a:r>
            <a:endParaRPr lang="zh-CN" altLang="en-US" b="1" dirty="0"/>
          </a:p>
        </p:txBody>
      </p:sp>
      <p:sp>
        <p:nvSpPr>
          <p:cNvPr id="16" name="矩形 15"/>
          <p:cNvSpPr/>
          <p:nvPr/>
        </p:nvSpPr>
        <p:spPr>
          <a:xfrm>
            <a:off x="22887" y="3701056"/>
            <a:ext cx="11565323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54000" hangingPunct="0">
              <a:spcBef>
                <a:spcPts val="500"/>
              </a:spcBef>
              <a:spcAft>
                <a:spcPts val="0"/>
              </a:spcAft>
              <a:tabLst>
                <a:tab pos="755650" algn="l"/>
              </a:tabLst>
            </a:pPr>
            <a:r>
              <a:rPr lang="en-GB" altLang="zh-CN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Proposal: a mechanism of DC location reporting for intra-band UL CA </a:t>
            </a:r>
            <a:r>
              <a:rPr lang="en-GB" altLang="zh-CN" sz="1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should be specified in Rel-16</a:t>
            </a:r>
            <a:endParaRPr lang="zh-CN" altLang="zh-CN" sz="16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254000" hangingPunct="0">
              <a:spcAft>
                <a:spcPts val="0"/>
              </a:spcAft>
              <a:tabLst>
                <a:tab pos="755650" algn="l"/>
              </a:tabLst>
            </a:pPr>
            <a:r>
              <a:rPr lang="en-GB" altLang="zh-CN" sz="2400" i="1" dirty="0">
                <a:latin typeface="Arial" panose="020B0604020202020204" pitchFamily="34" charset="0"/>
              </a:rPr>
              <a:t>	</a:t>
            </a:r>
            <a:r>
              <a:rPr lang="en-GB" altLang="zh-CN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•	RAN2 is tasked to provide at least one RAN2-based signalling solution for </a:t>
            </a:r>
            <a:r>
              <a:rPr lang="en-GB" altLang="zh-CN" sz="1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at least 2 UL CCs </a:t>
            </a:r>
            <a:r>
              <a:rPr lang="en-GB" altLang="zh-CN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of intra-band UL CA in FR1 to RAN#90, considering forward compatibility to other combinations (more than 2 UL CCs and/or FR2) </a:t>
            </a:r>
            <a:endParaRPr lang="zh-CN" altLang="zh-CN" sz="1600" dirty="0">
              <a:latin typeface="Times New Roman" panose="02020603050405020304" pitchFamily="18" charset="0"/>
            </a:endParaRPr>
          </a:p>
          <a:p>
            <a:pPr marL="254000" hangingPunct="0">
              <a:spcAft>
                <a:spcPts val="0"/>
              </a:spcAft>
              <a:tabLst>
                <a:tab pos="755650" algn="l"/>
              </a:tabLst>
            </a:pPr>
            <a:r>
              <a:rPr lang="en-GB" altLang="zh-CN" sz="2400" i="1" dirty="0">
                <a:latin typeface="Arial" panose="020B0604020202020204" pitchFamily="34" charset="0"/>
              </a:rPr>
              <a:t>	</a:t>
            </a:r>
            <a:r>
              <a:rPr lang="en-GB" altLang="zh-CN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•	Other solutions are not precluded and can be discussed in RAN1, RAN2 and RAN4. Selection between solutions can be discussed at RAN#90 or later (if possible).</a:t>
            </a:r>
            <a:endParaRPr lang="zh-CN" altLang="zh-CN" sz="1600" dirty="0">
              <a:latin typeface="Times New Roman" panose="02020603050405020304" pitchFamily="18" charset="0"/>
            </a:endParaRPr>
          </a:p>
          <a:p>
            <a:pPr marL="254000" hangingPunct="0">
              <a:spcAft>
                <a:spcPts val="0"/>
              </a:spcAft>
              <a:tabLst>
                <a:tab pos="755650" algn="l"/>
              </a:tabLst>
            </a:pPr>
            <a:r>
              <a:rPr lang="en-GB" altLang="zh-CN" sz="2400" i="1" dirty="0">
                <a:latin typeface="Arial" panose="020B0604020202020204" pitchFamily="34" charset="0"/>
              </a:rPr>
              <a:t>	</a:t>
            </a:r>
            <a:r>
              <a:rPr lang="en-GB" altLang="zh-CN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conclusion: proposal is endorsed</a:t>
            </a:r>
            <a:endParaRPr lang="zh-CN" altLang="zh-CN" sz="1600" dirty="0">
              <a:latin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5026" y="1871986"/>
            <a:ext cx="1194045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dirty="0" smtClean="0"/>
              <a:t>Almost all companies prefer solution 2 for Rel-16 considering the limited time budget and the potential spec impact to RAN1</a:t>
            </a:r>
          </a:p>
          <a:p>
            <a:pPr>
              <a:spcAft>
                <a:spcPts val="600"/>
              </a:spcAft>
            </a:pPr>
            <a:r>
              <a:rPr lang="en-US" altLang="zh-CN" dirty="0" smtClean="0"/>
              <a:t>It can be referred in RP-202018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55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856" y="113456"/>
            <a:ext cx="10515600" cy="985502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Issue 1: whether </a:t>
            </a:r>
            <a:r>
              <a:rPr lang="en-US" altLang="zh-CN" sz="2800" dirty="0" smtClean="0"/>
              <a:t>only UE indicates with 1PA </a:t>
            </a:r>
            <a:r>
              <a:rPr lang="en-US" altLang="zh-CN" sz="2800" dirty="0" smtClean="0"/>
              <a:t>architecture need </a:t>
            </a:r>
            <a:r>
              <a:rPr lang="en-US" altLang="zh-CN" sz="2800" dirty="0" smtClean="0"/>
              <a:t>to report the </a:t>
            </a:r>
            <a:r>
              <a:rPr lang="en-US" altLang="zh-CN" sz="2800" dirty="0" smtClean="0"/>
              <a:t>combined </a:t>
            </a:r>
            <a:r>
              <a:rPr lang="en-US" altLang="zh-CN" sz="2800" dirty="0" smtClean="0"/>
              <a:t>DC location? 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134224" y="1803634"/>
            <a:ext cx="6988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1: yes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2: No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-1" y="1098958"/>
            <a:ext cx="12407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/>
              <a:t>Note: UE </a:t>
            </a:r>
            <a:r>
              <a:rPr lang="en-US" altLang="zh-CN" i="1" dirty="0"/>
              <a:t>with </a:t>
            </a:r>
            <a:r>
              <a:rPr lang="en-US" altLang="zh-CN" i="1" dirty="0" smtClean="0"/>
              <a:t>2PA </a:t>
            </a:r>
            <a:r>
              <a:rPr lang="en-US" altLang="zh-CN" i="1" dirty="0"/>
              <a:t>architecture </a:t>
            </a:r>
            <a:r>
              <a:rPr lang="en-US" altLang="zh-CN" i="1" dirty="0" smtClean="0"/>
              <a:t>report DC location separately </a:t>
            </a:r>
            <a:r>
              <a:rPr lang="en-US" altLang="zh-CN" i="1" dirty="0"/>
              <a:t>for </a:t>
            </a:r>
            <a:r>
              <a:rPr lang="en-US" altLang="zh-CN" i="1" dirty="0" smtClean="0"/>
              <a:t>each CC by current Rel-15 DC reporting signaling, similar as for inter-band CA.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39457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2856" y="29566"/>
            <a:ext cx="10515600" cy="9855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/>
              <a:t>Issue 2: whether </a:t>
            </a:r>
            <a:r>
              <a:rPr lang="en-US" altLang="zh-CN" sz="2800" dirty="0"/>
              <a:t>UE </a:t>
            </a:r>
            <a:r>
              <a:rPr lang="en-US" altLang="zh-CN" sz="2800" dirty="0" err="1"/>
              <a:t>Tx</a:t>
            </a:r>
            <a:r>
              <a:rPr lang="en-US" altLang="zh-CN" sz="2800" dirty="0"/>
              <a:t> DC </a:t>
            </a:r>
            <a:r>
              <a:rPr lang="en-US" altLang="zh-CN" sz="2800" dirty="0" smtClean="0"/>
              <a:t>location </a:t>
            </a:r>
            <a:r>
              <a:rPr lang="en-US" altLang="zh-CN" sz="2800" dirty="0"/>
              <a:t>is dependent only on </a:t>
            </a:r>
            <a:r>
              <a:rPr lang="en-US" altLang="zh-CN" sz="2800" dirty="0" smtClean="0"/>
              <a:t>the active BWPs in lowest </a:t>
            </a:r>
            <a:r>
              <a:rPr lang="en-US" altLang="zh-CN" sz="2800" dirty="0"/>
              <a:t>and highest </a:t>
            </a:r>
            <a:r>
              <a:rPr lang="en-US" altLang="zh-CN" sz="2800" dirty="0" smtClean="0"/>
              <a:t>CC activated?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134224" y="1266738"/>
            <a:ext cx="6988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1: yes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2: No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65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7689" y="8389"/>
            <a:ext cx="11971790" cy="1963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+mn-lt"/>
              </a:rPr>
              <a:t>Issue 3: whether DC location </a:t>
            </a:r>
            <a:r>
              <a:rPr lang="en-US" altLang="zh-CN" sz="2800" dirty="0" smtClean="0">
                <a:latin typeface="+mn-lt"/>
              </a:rPr>
              <a:t>is decided </a:t>
            </a:r>
            <a:r>
              <a:rPr lang="en-US" altLang="zh-CN" sz="2800" dirty="0" smtClean="0">
                <a:latin typeface="+mn-lt"/>
              </a:rPr>
              <a:t>by </a:t>
            </a:r>
            <a:r>
              <a:rPr lang="en-US" altLang="zh-CN" sz="2800" dirty="0" smtClean="0">
                <a:latin typeface="+mn-lt"/>
              </a:rPr>
              <a:t>CC/BWP configuration </a:t>
            </a:r>
            <a:r>
              <a:rPr lang="en-US" altLang="zh-CN" sz="2800" dirty="0" smtClean="0">
                <a:latin typeface="+mn-lt"/>
              </a:rPr>
              <a:t>only?</a:t>
            </a:r>
          </a:p>
          <a:p>
            <a:pPr>
              <a:spcAft>
                <a:spcPts val="600"/>
              </a:spcAft>
            </a:pPr>
            <a:r>
              <a:rPr lang="en-US" altLang="zh-CN" sz="2400" dirty="0" smtClean="0">
                <a:latin typeface="+mn-lt"/>
              </a:rPr>
              <a:t>1) whether UE </a:t>
            </a:r>
            <a:r>
              <a:rPr lang="en-GB" altLang="zh-CN" sz="2400" dirty="0" smtClean="0">
                <a:latin typeface="+mn-lt"/>
              </a:rPr>
              <a:t>DC </a:t>
            </a:r>
            <a:r>
              <a:rPr lang="en-GB" altLang="zh-CN" sz="2400" dirty="0">
                <a:latin typeface="+mn-lt"/>
              </a:rPr>
              <a:t>location </a:t>
            </a:r>
            <a:r>
              <a:rPr lang="en-GB" altLang="zh-CN" sz="2400" dirty="0" smtClean="0">
                <a:latin typeface="+mn-lt"/>
              </a:rPr>
              <a:t>can be considered by default in </a:t>
            </a:r>
            <a:r>
              <a:rPr lang="en-GB" altLang="zh-CN" sz="2400" dirty="0">
                <a:latin typeface="+mn-lt"/>
              </a:rPr>
              <a:t>the centre </a:t>
            </a:r>
            <a:r>
              <a:rPr lang="en-GB" altLang="zh-CN" sz="2400" dirty="0" smtClean="0">
                <a:latin typeface="+mn-lt"/>
              </a:rPr>
              <a:t>calculated by </a:t>
            </a:r>
            <a:r>
              <a:rPr lang="en-GB" altLang="zh-CN" sz="2400" dirty="0">
                <a:latin typeface="+mn-lt"/>
              </a:rPr>
              <a:t>the lower edge of the </a:t>
            </a:r>
            <a:r>
              <a:rPr lang="en-GB" altLang="zh-CN" sz="2400" dirty="0">
                <a:solidFill>
                  <a:srgbClr val="FF0000"/>
                </a:solidFill>
                <a:latin typeface="+mn-lt"/>
              </a:rPr>
              <a:t>lowest CC </a:t>
            </a:r>
            <a:r>
              <a:rPr lang="en-GB" altLang="zh-CN" sz="2400" dirty="0">
                <a:latin typeface="+mn-lt"/>
              </a:rPr>
              <a:t>and the higher edge of the </a:t>
            </a:r>
            <a:r>
              <a:rPr lang="en-GB" altLang="zh-CN" sz="2400" dirty="0">
                <a:solidFill>
                  <a:srgbClr val="FF0000"/>
                </a:solidFill>
                <a:latin typeface="+mn-lt"/>
              </a:rPr>
              <a:t>highest CC </a:t>
            </a:r>
            <a:r>
              <a:rPr lang="en-GB" altLang="zh-CN" sz="2400" dirty="0">
                <a:latin typeface="+mn-lt"/>
              </a:rPr>
              <a:t>among all the active </a:t>
            </a:r>
            <a:r>
              <a:rPr lang="en-GB" altLang="zh-CN" sz="2400" dirty="0" smtClean="0">
                <a:latin typeface="+mn-lt"/>
              </a:rPr>
              <a:t>CCs</a:t>
            </a:r>
            <a:r>
              <a:rPr lang="en-US" altLang="zh-CN" sz="2400" dirty="0" smtClean="0">
                <a:latin typeface="+mn-lt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GB" altLang="zh-CN" sz="2400" dirty="0" smtClean="0">
                <a:latin typeface="+mn-lt"/>
              </a:rPr>
              <a:t>2) Whether DC </a:t>
            </a:r>
            <a:r>
              <a:rPr lang="en-GB" altLang="zh-CN" sz="2400" dirty="0">
                <a:latin typeface="+mn-lt"/>
              </a:rPr>
              <a:t>location can be considered by </a:t>
            </a:r>
            <a:r>
              <a:rPr lang="en-GB" altLang="zh-CN" sz="2400" dirty="0" smtClean="0">
                <a:latin typeface="+mn-lt"/>
              </a:rPr>
              <a:t>default in </a:t>
            </a:r>
            <a:r>
              <a:rPr lang="en-GB" altLang="zh-CN" sz="2400" dirty="0">
                <a:latin typeface="+mn-lt"/>
              </a:rPr>
              <a:t>the centre of the lower edge of the </a:t>
            </a:r>
            <a:r>
              <a:rPr lang="en-GB" altLang="zh-CN" sz="2400" dirty="0">
                <a:solidFill>
                  <a:srgbClr val="FF0000"/>
                </a:solidFill>
                <a:latin typeface="+mn-lt"/>
              </a:rPr>
              <a:t>lowest active BWP </a:t>
            </a:r>
            <a:r>
              <a:rPr lang="en-GB" altLang="zh-CN" sz="2400" dirty="0">
                <a:latin typeface="+mn-lt"/>
              </a:rPr>
              <a:t>and the higher edge of the </a:t>
            </a:r>
            <a:r>
              <a:rPr lang="en-GB" altLang="zh-CN" sz="2400" dirty="0">
                <a:solidFill>
                  <a:srgbClr val="FF0000"/>
                </a:solidFill>
                <a:latin typeface="+mn-lt"/>
              </a:rPr>
              <a:t>highest active BWP </a:t>
            </a:r>
            <a:r>
              <a:rPr lang="en-GB" altLang="zh-CN" sz="2400" dirty="0">
                <a:latin typeface="+mn-lt"/>
              </a:rPr>
              <a:t>among all the active </a:t>
            </a:r>
            <a:r>
              <a:rPr lang="en-GB" altLang="zh-CN" sz="2400" dirty="0" smtClean="0">
                <a:latin typeface="+mn-lt"/>
              </a:rPr>
              <a:t>CCs</a:t>
            </a:r>
            <a:r>
              <a:rPr lang="en-GB" altLang="zh-CN" sz="2400" dirty="0">
                <a:latin typeface="+mn-lt"/>
              </a:rPr>
              <a:t>?</a:t>
            </a:r>
            <a:endParaRPr lang="zh-CN" altLang="en-US" sz="2400" dirty="0">
              <a:latin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4224" y="2181139"/>
            <a:ext cx="6988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1: yes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2: No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195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7689" y="8389"/>
            <a:ext cx="11971790" cy="7466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+mn-lt"/>
              </a:rPr>
              <a:t>Issue 4: whether DC location can be reported for each 2CC pair with all permutations of BWP pairs?</a:t>
            </a:r>
          </a:p>
        </p:txBody>
      </p:sp>
      <p:sp>
        <p:nvSpPr>
          <p:cNvPr id="6" name="矩形 5"/>
          <p:cNvSpPr/>
          <p:nvPr/>
        </p:nvSpPr>
        <p:spPr>
          <a:xfrm>
            <a:off x="2155972" y="1174457"/>
            <a:ext cx="922789" cy="226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105326" y="1174457"/>
            <a:ext cx="922789" cy="226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054681" y="1175855"/>
            <a:ext cx="922789" cy="226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995647" y="1177253"/>
            <a:ext cx="922789" cy="226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288951" y="1178651"/>
            <a:ext cx="922789" cy="226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880683" y="914398"/>
            <a:ext cx="1070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…</a:t>
            </a:r>
            <a:endParaRPr lang="zh-CN" altLang="en-US" sz="2800" dirty="0"/>
          </a:p>
        </p:txBody>
      </p:sp>
      <p:sp>
        <p:nvSpPr>
          <p:cNvPr id="12" name="右大括号 11"/>
          <p:cNvSpPr/>
          <p:nvPr/>
        </p:nvSpPr>
        <p:spPr>
          <a:xfrm rot="16200000" flipV="1">
            <a:off x="4556937" y="-1498686"/>
            <a:ext cx="233331" cy="5059495"/>
          </a:xfrm>
          <a:prstGeom prst="rightBrac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2627" y="1107561"/>
            <a:ext cx="2011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Step1: we have N UL CCs</a:t>
            </a:r>
            <a:endParaRPr lang="zh-CN" altLang="en-US" sz="1400" b="1" dirty="0"/>
          </a:p>
        </p:txBody>
      </p:sp>
      <p:sp>
        <p:nvSpPr>
          <p:cNvPr id="14" name="文本框 13"/>
          <p:cNvSpPr txBox="1"/>
          <p:nvPr/>
        </p:nvSpPr>
        <p:spPr>
          <a:xfrm>
            <a:off x="54025" y="1536798"/>
            <a:ext cx="2011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Step2: select all 2CC pairs in the N CCs</a:t>
            </a:r>
            <a:endParaRPr lang="zh-CN" altLang="en-US" sz="14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2164361" y="1130950"/>
            <a:ext cx="922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CC1</a:t>
            </a:r>
            <a:endParaRPr lang="zh-CN" altLang="en-US" sz="1600" dirty="0"/>
          </a:p>
        </p:txBody>
      </p:sp>
      <p:sp>
        <p:nvSpPr>
          <p:cNvPr id="16" name="文本框 15"/>
          <p:cNvSpPr txBox="1"/>
          <p:nvPr/>
        </p:nvSpPr>
        <p:spPr>
          <a:xfrm>
            <a:off x="3087150" y="1110448"/>
            <a:ext cx="922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CC2</a:t>
            </a:r>
            <a:endParaRPr lang="zh-CN" altLang="en-US" sz="1600" dirty="0"/>
          </a:p>
        </p:txBody>
      </p:sp>
      <p:sp>
        <p:nvSpPr>
          <p:cNvPr id="17" name="文本框 16"/>
          <p:cNvSpPr txBox="1"/>
          <p:nvPr/>
        </p:nvSpPr>
        <p:spPr>
          <a:xfrm>
            <a:off x="4018328" y="1110448"/>
            <a:ext cx="922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CC3</a:t>
            </a:r>
            <a:endParaRPr lang="zh-CN" altLang="en-US" sz="1600" dirty="0"/>
          </a:p>
        </p:txBody>
      </p:sp>
      <p:sp>
        <p:nvSpPr>
          <p:cNvPr id="18" name="文本框 17"/>
          <p:cNvSpPr txBox="1"/>
          <p:nvPr/>
        </p:nvSpPr>
        <p:spPr>
          <a:xfrm>
            <a:off x="4939717" y="1110448"/>
            <a:ext cx="922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CC4</a:t>
            </a:r>
            <a:endParaRPr lang="zh-CN" altLang="en-US" sz="1600" dirty="0"/>
          </a:p>
        </p:txBody>
      </p:sp>
      <p:sp>
        <p:nvSpPr>
          <p:cNvPr id="19" name="文本框 18"/>
          <p:cNvSpPr txBox="1"/>
          <p:nvPr/>
        </p:nvSpPr>
        <p:spPr>
          <a:xfrm>
            <a:off x="6253298" y="1118431"/>
            <a:ext cx="922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CCN</a:t>
            </a:r>
            <a:endParaRPr lang="zh-CN" altLang="en-US" sz="160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852725"/>
              </p:ext>
            </p:extLst>
          </p:nvPr>
        </p:nvGraphicFramePr>
        <p:xfrm>
          <a:off x="1939470" y="1622276"/>
          <a:ext cx="6502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CC pairs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CC1+CC2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CC1+CC3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CC1+CCN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CC2+CC3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CC2+CC4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4542638" y="1409971"/>
            <a:ext cx="1070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…</a:t>
            </a:r>
            <a:endParaRPr lang="zh-CN" altLang="en-US" sz="2800" dirty="0"/>
          </a:p>
        </p:txBody>
      </p:sp>
      <p:sp>
        <p:nvSpPr>
          <p:cNvPr id="22" name="文本框 21"/>
          <p:cNvSpPr txBox="1"/>
          <p:nvPr/>
        </p:nvSpPr>
        <p:spPr>
          <a:xfrm>
            <a:off x="7765409" y="1409971"/>
            <a:ext cx="1070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…</a:t>
            </a:r>
            <a:endParaRPr lang="zh-CN" altLang="en-US" sz="2800" dirty="0"/>
          </a:p>
        </p:txBody>
      </p:sp>
      <p:sp>
        <p:nvSpPr>
          <p:cNvPr id="23" name="文本框 22"/>
          <p:cNvSpPr txBox="1"/>
          <p:nvPr/>
        </p:nvSpPr>
        <p:spPr>
          <a:xfrm>
            <a:off x="52626" y="2174096"/>
            <a:ext cx="2011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Step3: indicated all BWP permutations for each 2CC pair</a:t>
            </a:r>
            <a:endParaRPr lang="zh-CN" altLang="en-US" sz="1400" b="1" dirty="0"/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760195"/>
              </p:ext>
            </p:extLst>
          </p:nvPr>
        </p:nvGraphicFramePr>
        <p:xfrm>
          <a:off x="2155972" y="2304115"/>
          <a:ext cx="5300345" cy="1531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220"/>
                <a:gridCol w="1233170"/>
                <a:gridCol w="1076325"/>
                <a:gridCol w="1076325"/>
                <a:gridCol w="1170305"/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CC pairs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DC location for BWP pair1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DC location for BWP pair2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…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DC location for BWP pair16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CC1/CC2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Value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Value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Value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CC1/CC3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Value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Value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---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altLang="zh-CN" sz="9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CC1/CCN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Value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Value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Value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altLang="zh-CN" sz="9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CC2/CC3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Value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Value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---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r>
                        <a:rPr lang="en-US" altLang="zh-CN" sz="9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….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….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….</a:t>
                      </a:r>
                      <a:endParaRPr lang="zh-CN" altLang="zh-CN" sz="11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900"/>
                        </a:spcAft>
                      </a:pP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….</a:t>
                      </a:r>
                      <a:endParaRPr lang="zh-CN" altLang="zh-CN" sz="11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134224" y="4253222"/>
            <a:ext cx="6988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1: yes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2: No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71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1245" y="92279"/>
            <a:ext cx="11971790" cy="7466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+mn-lt"/>
              </a:rPr>
              <a:t>Issue 5: whether network could </a:t>
            </a:r>
            <a:r>
              <a:rPr lang="en-GB" altLang="zh-CN" sz="2800" dirty="0">
                <a:latin typeface="+mn-lt"/>
              </a:rPr>
              <a:t>provide a list of likely BWP permutations to UE</a:t>
            </a:r>
            <a:endParaRPr lang="zh-CN" altLang="zh-CN" sz="2800" dirty="0">
              <a:latin typeface="+mn-lt"/>
            </a:endParaRPr>
          </a:p>
          <a:p>
            <a:r>
              <a:rPr lang="en-US" altLang="zh-CN" sz="2800" dirty="0">
                <a:latin typeface="+mn-lt"/>
              </a:rPr>
              <a:t> in advance?</a:t>
            </a:r>
          </a:p>
        </p:txBody>
      </p:sp>
      <p:sp>
        <p:nvSpPr>
          <p:cNvPr id="5" name="文本框 3"/>
          <p:cNvSpPr txBox="1"/>
          <p:nvPr/>
        </p:nvSpPr>
        <p:spPr>
          <a:xfrm>
            <a:off x="185956" y="1192982"/>
            <a:ext cx="6988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1: yes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2: No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87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1245" y="92279"/>
            <a:ext cx="11971790" cy="7466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+mn-lt"/>
              </a:rPr>
              <a:t>Issue 6: if yes to Issue5, how to report the DC location for the list of likely BWP permutations?</a:t>
            </a:r>
            <a:endParaRPr lang="en-US" altLang="zh-CN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0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5116</TotalTime>
  <Words>469</Words>
  <Application>Microsoft Office PowerPoint</Application>
  <PresentationFormat>宽屏</PresentationFormat>
  <Paragraphs>96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宋体</vt:lpstr>
      <vt:lpstr>Arial</vt:lpstr>
      <vt:lpstr>Calibri</vt:lpstr>
      <vt:lpstr>Calibri Light</vt:lpstr>
      <vt:lpstr>Times New Roman</vt:lpstr>
      <vt:lpstr>Office 主题</vt:lpstr>
      <vt:lpstr>Rel-16 FR1 intra-band UL CA  DC location GTW status</vt:lpstr>
      <vt:lpstr>Background</vt:lpstr>
      <vt:lpstr>Issue 1: whether only UE indicates with 1PA architecture need to report the combined DC location?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Zhangqian (Zq)</cp:lastModifiedBy>
  <cp:revision>236</cp:revision>
  <dcterms:created xsi:type="dcterms:W3CDTF">2019-10-15T22:26:30Z</dcterms:created>
  <dcterms:modified xsi:type="dcterms:W3CDTF">2020-11-05T03:31:50Z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(3)Jkinlz5znBolrLBBKifei6nJ21eAu3nvoQ90FdBD2bra+pF32FnbANxnk/H0LiHkP64SnagA
cmK9Ldz07cJhQ4ix0k/6kWEHXhGdMqepUJPdZURFzn8pYZFC1rWPn03QfSCj5CwQ2YhUQQ/t
aRE//jNuOSSvYmRimvRvxDNVJjLa+vkHc8D7JyKgTus0b8npJxi7PN7xN3vS0wplLzqyHRWz
NnE/5RzfD8fS6wfbt/</vt:lpwstr>
  </property>
  <property fmtid="{D5CDD505-2E9C-101B-9397-08002B2CF9AE}" pid="3" name="_2015_ms_pID_7253431">
    <vt:lpwstr>qYEx+H03BFbnMTNz76mnKLX9vH4QQT8Vq4I0gx20yJYOo6UTRurGuY
Ruy99m04mWXmHqyFiwlKYYi+mcWA1TnOQtYcEYiKVlXipSbVZk27evlblZrOacoylI9lKeAr
OYPwVDdTpWLeP/HFqSEiaJtJDJz+NidzWKfd0sxkFC6q074WqWFnS3PSLObJ7531ytemAtu1
RWPqrzWWVTHTOdwVKj+ly0qPSvJTFiogoDOJ</vt:lpwstr>
  </property>
  <property fmtid="{D5CDD505-2E9C-101B-9397-08002B2CF9AE}" pid="4" name="_2015_ms_pID_7253432">
    <vt:lpwstr>zO9Uu2YJj3IVfi9M5LHWZeY=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1604537758</vt:lpwstr>
  </property>
</Properties>
</file>