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9" r:id="rId3"/>
    <p:sldId id="260" r:id="rId4"/>
    <p:sldId id="261" r:id="rId5"/>
    <p:sldId id="262" r:id="rId6"/>
    <p:sldId id="264" r:id="rId7"/>
    <p:sldId id="265" r:id="rId8"/>
    <p:sldId id="266" r:id="rId9"/>
    <p:sldId id="267" r:id="rId10"/>
    <p:sldId id="263" r:id="rId11"/>
    <p:sldId id="270" r:id="rId12"/>
    <p:sldId id="269" r:id="rId13"/>
    <p:sldId id="268" r:id="rId14"/>
    <p:sldId id="271" r:id="rId15"/>
    <p:sldId id="272" r:id="rId16"/>
    <p:sldId id="273" r:id="rId17"/>
    <p:sldId id="274"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1" d="100"/>
          <a:sy n="111" d="100"/>
        </p:scale>
        <p:origin x="59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14400" y="2130426"/>
            <a:ext cx="103632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2020/11/13</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extLst>
      <p:ext uri="{BB962C8B-B14F-4D97-AF65-F5344CB8AC3E}">
        <p14:creationId xmlns:p14="http://schemas.microsoft.com/office/powerpoint/2010/main" val="33242580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2020/11/13</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extLst>
      <p:ext uri="{BB962C8B-B14F-4D97-AF65-F5344CB8AC3E}">
        <p14:creationId xmlns:p14="http://schemas.microsoft.com/office/powerpoint/2010/main" val="28425641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839200" y="274639"/>
            <a:ext cx="27432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609600" y="274639"/>
            <a:ext cx="80264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2020/11/13</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extLst>
      <p:ext uri="{BB962C8B-B14F-4D97-AF65-F5344CB8AC3E}">
        <p14:creationId xmlns:p14="http://schemas.microsoft.com/office/powerpoint/2010/main" val="13259869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2020/11/13</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extLst>
      <p:ext uri="{BB962C8B-B14F-4D97-AF65-F5344CB8AC3E}">
        <p14:creationId xmlns:p14="http://schemas.microsoft.com/office/powerpoint/2010/main" val="29701168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963084" y="4406901"/>
            <a:ext cx="103632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2020/11/13</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extLst>
      <p:ext uri="{BB962C8B-B14F-4D97-AF65-F5344CB8AC3E}">
        <p14:creationId xmlns:p14="http://schemas.microsoft.com/office/powerpoint/2010/main" val="2477042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2020/11/13</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extLst>
      <p:ext uri="{BB962C8B-B14F-4D97-AF65-F5344CB8AC3E}">
        <p14:creationId xmlns:p14="http://schemas.microsoft.com/office/powerpoint/2010/main" val="30098225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pPr/>
              <a:t>2020/11/13</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extLst>
      <p:ext uri="{BB962C8B-B14F-4D97-AF65-F5344CB8AC3E}">
        <p14:creationId xmlns:p14="http://schemas.microsoft.com/office/powerpoint/2010/main" val="40369960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pPr/>
              <a:t>2020/11/13</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extLst>
      <p:ext uri="{BB962C8B-B14F-4D97-AF65-F5344CB8AC3E}">
        <p14:creationId xmlns:p14="http://schemas.microsoft.com/office/powerpoint/2010/main" val="9903046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pPr/>
              <a:t>2020/11/13</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extLst>
      <p:ext uri="{BB962C8B-B14F-4D97-AF65-F5344CB8AC3E}">
        <p14:creationId xmlns:p14="http://schemas.microsoft.com/office/powerpoint/2010/main" val="8218524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1" y="273050"/>
            <a:ext cx="4011084"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2020/11/13</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extLst>
      <p:ext uri="{BB962C8B-B14F-4D97-AF65-F5344CB8AC3E}">
        <p14:creationId xmlns:p14="http://schemas.microsoft.com/office/powerpoint/2010/main" val="38355745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2389717" y="4800600"/>
            <a:ext cx="73152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2020/11/13</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extLst>
      <p:ext uri="{BB962C8B-B14F-4D97-AF65-F5344CB8AC3E}">
        <p14:creationId xmlns:p14="http://schemas.microsoft.com/office/powerpoint/2010/main" val="21018489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pPr/>
              <a:t>2020/11/13</a:t>
            </a:fld>
            <a:endParaRPr kumimoji="1" lang="ja-JP" altLang="en-US"/>
          </a:p>
        </p:txBody>
      </p:sp>
      <p:sp>
        <p:nvSpPr>
          <p:cNvPr id="5" name="フッター プレースホルダ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pPr/>
              <a:t>‹#›</a:t>
            </a:fld>
            <a:endParaRPr kumimoji="1" lang="ja-JP" altLang="en-US"/>
          </a:p>
        </p:txBody>
      </p:sp>
    </p:spTree>
    <p:extLst>
      <p:ext uri="{BB962C8B-B14F-4D97-AF65-F5344CB8AC3E}">
        <p14:creationId xmlns:p14="http://schemas.microsoft.com/office/powerpoint/2010/main" val="32875138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lang="en-GB" sz="4000" b="1" dirty="0"/>
              <a:t>WF on MR-DC RRM requirements for Idle mode CA measurements</a:t>
            </a:r>
            <a:endParaRPr lang="ja-JP" altLang="en-US" sz="4000" dirty="0"/>
          </a:p>
        </p:txBody>
      </p:sp>
      <p:sp>
        <p:nvSpPr>
          <p:cNvPr id="3" name="サブタイトル 2"/>
          <p:cNvSpPr>
            <a:spLocks noGrp="1"/>
          </p:cNvSpPr>
          <p:nvPr>
            <p:ph type="subTitle" idx="1"/>
          </p:nvPr>
        </p:nvSpPr>
        <p:spPr/>
        <p:txBody>
          <a:bodyPr/>
          <a:lstStyle/>
          <a:p>
            <a:r>
              <a:rPr lang="en-US" altLang="ja-JP" dirty="0">
                <a:solidFill>
                  <a:schemeClr val="tx1"/>
                </a:solidFill>
              </a:rPr>
              <a:t>Nokia, Nokia Shanghai Bell</a:t>
            </a:r>
          </a:p>
        </p:txBody>
      </p:sp>
      <p:sp>
        <p:nvSpPr>
          <p:cNvPr id="4" name="テキスト ボックス 3"/>
          <p:cNvSpPr txBox="1"/>
          <p:nvPr/>
        </p:nvSpPr>
        <p:spPr>
          <a:xfrm>
            <a:off x="1631505" y="188640"/>
            <a:ext cx="4030847"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GB" sz="1800" b="1" i="0" u="none" strike="noStrike" kern="1200" cap="none" spc="0" normalizeH="0" baseline="0" noProof="0" dirty="0">
                <a:ln>
                  <a:noFill/>
                </a:ln>
                <a:solidFill>
                  <a:prstClr val="black"/>
                </a:solidFill>
                <a:effectLst/>
                <a:uLnTx/>
                <a:uFillTx/>
                <a:latin typeface="Calibri"/>
                <a:ea typeface="+mn-ea"/>
                <a:cs typeface="+mn-cs"/>
              </a:rPr>
              <a:t>3GPP TSG-RAN4 Meeting #97e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800" b="1" i="0" u="none" strike="noStrike" kern="1200" cap="none" spc="0" normalizeH="0" baseline="0" noProof="0" dirty="0">
                <a:ln>
                  <a:noFill/>
                </a:ln>
                <a:solidFill>
                  <a:prstClr val="black"/>
                </a:solidFill>
                <a:effectLst/>
                <a:uLnTx/>
                <a:uFillTx/>
                <a:latin typeface="Calibri"/>
                <a:ea typeface="+mn-ea"/>
                <a:cs typeface="+mn-cs"/>
              </a:rPr>
              <a:t>E-meeting, November 2</a:t>
            </a:r>
            <a:r>
              <a:rPr kumimoji="1" lang="en-US" sz="1800" b="1" i="0" u="none" strike="noStrike" kern="1200" cap="none" spc="0" normalizeH="0" baseline="30000" noProof="0" dirty="0">
                <a:ln>
                  <a:noFill/>
                </a:ln>
                <a:solidFill>
                  <a:prstClr val="black"/>
                </a:solidFill>
                <a:effectLst/>
                <a:uLnTx/>
                <a:uFillTx/>
                <a:latin typeface="Calibri"/>
                <a:ea typeface="+mn-ea"/>
                <a:cs typeface="+mn-cs"/>
              </a:rPr>
              <a:t>nd</a:t>
            </a:r>
            <a:r>
              <a:rPr kumimoji="1" lang="en-US" sz="1800" b="1" i="0" u="none" strike="noStrike" kern="1200" cap="none" spc="0" normalizeH="0" baseline="0" noProof="0" dirty="0">
                <a:ln>
                  <a:noFill/>
                </a:ln>
                <a:solidFill>
                  <a:prstClr val="black"/>
                </a:solidFill>
                <a:effectLst/>
                <a:uLnTx/>
                <a:uFillTx/>
                <a:latin typeface="Calibri"/>
                <a:ea typeface="+mn-ea"/>
                <a:cs typeface="+mn-cs"/>
              </a:rPr>
              <a:t> – 13</a:t>
            </a:r>
            <a:r>
              <a:rPr kumimoji="1" lang="en-US" sz="1800" b="1" i="0" u="none" strike="noStrike" kern="1200" cap="none" spc="0" normalizeH="0" baseline="30000" noProof="0" dirty="0">
                <a:ln>
                  <a:noFill/>
                </a:ln>
                <a:solidFill>
                  <a:prstClr val="black"/>
                </a:solidFill>
                <a:effectLst/>
                <a:uLnTx/>
                <a:uFillTx/>
                <a:latin typeface="Calibri"/>
                <a:ea typeface="+mn-ea"/>
                <a:cs typeface="+mn-cs"/>
              </a:rPr>
              <a:t>th</a:t>
            </a:r>
            <a:r>
              <a:rPr kumimoji="1" lang="en-US" sz="1800" b="1" i="0" u="none" strike="noStrike" kern="1200" cap="none" spc="0" normalizeH="0" baseline="0" noProof="0" dirty="0">
                <a:ln>
                  <a:noFill/>
                </a:ln>
                <a:solidFill>
                  <a:prstClr val="black"/>
                </a:solidFill>
                <a:effectLst/>
                <a:uLnTx/>
                <a:uFillTx/>
                <a:latin typeface="Calibri"/>
                <a:ea typeface="+mn-ea"/>
                <a:cs typeface="+mn-cs"/>
              </a:rPr>
              <a:t>, 2020</a:t>
            </a:r>
          </a:p>
        </p:txBody>
      </p:sp>
      <p:sp>
        <p:nvSpPr>
          <p:cNvPr id="5" name="正方形/長方形 4"/>
          <p:cNvSpPr/>
          <p:nvPr/>
        </p:nvSpPr>
        <p:spPr>
          <a:xfrm>
            <a:off x="7392144" y="188640"/>
            <a:ext cx="3067372" cy="646331"/>
          </a:xfrm>
          <a:prstGeom prst="rect">
            <a:avLst/>
          </a:prstGeom>
        </p:spPr>
        <p:txBody>
          <a:bodyPr wrap="square">
            <a:spAutoFit/>
          </a:bodyPr>
          <a:lstStyle/>
          <a:p>
            <a:pPr lvl="0" algn="r">
              <a:defRPr/>
            </a:pPr>
            <a:r>
              <a:rPr kumimoji="1" lang="en-US" altLang="ja-JP" b="1" dirty="0">
                <a:solidFill>
                  <a:prstClr val="black"/>
                </a:solidFill>
              </a:rPr>
              <a:t>R4-2017357</a:t>
            </a:r>
            <a:endParaRPr kumimoji="1" lang="en-US" altLang="ja-JP" sz="1800" b="1" i="0" u="none" strike="noStrike" kern="1200" cap="none" spc="0" normalizeH="0" baseline="0" noProof="0" dirty="0">
              <a:ln>
                <a:noFill/>
              </a:ln>
              <a:solidFill>
                <a:prstClr val="black"/>
              </a:solidFill>
              <a:effectLst/>
              <a:uLnTx/>
              <a:uFillTx/>
              <a:latin typeface="Calibri"/>
              <a:ea typeface="ＭＳ Ｐゴシック" panose="020B0600070205080204" pitchFamily="34" charset="-128"/>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prstClr val="black"/>
                </a:solidFill>
                <a:effectLst/>
                <a:uLnTx/>
                <a:uFillTx/>
                <a:latin typeface="Calibri"/>
                <a:ea typeface="ＭＳ Ｐゴシック" panose="020B0600070205080204" pitchFamily="34" charset="-128"/>
                <a:cs typeface="+mn-cs"/>
              </a:rPr>
              <a:t>Document for:</a:t>
            </a:r>
            <a:r>
              <a:rPr kumimoji="1" lang="en-US" altLang="ja-JP" sz="1800" b="0" i="0" u="none" strike="noStrike" kern="1200" cap="none" spc="0" normalizeH="0" baseline="0" noProof="0" dirty="0">
                <a:ln>
                  <a:noFill/>
                </a:ln>
                <a:solidFill>
                  <a:prstClr val="black"/>
                </a:solidFill>
                <a:effectLst/>
                <a:uLnTx/>
                <a:uFillTx/>
                <a:latin typeface="Calibri"/>
                <a:ea typeface="ＭＳ Ｐゴシック" panose="020B0600070205080204" pitchFamily="34" charset="-128"/>
                <a:cs typeface="+mn-cs"/>
              </a:rPr>
              <a:t>	Approval</a:t>
            </a:r>
            <a:endPar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28854102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15037-2773-4D24-97D2-C358EE85A59E}"/>
              </a:ext>
            </a:extLst>
          </p:cNvPr>
          <p:cNvSpPr>
            <a:spLocks noGrp="1"/>
          </p:cNvSpPr>
          <p:nvPr>
            <p:ph type="title"/>
          </p:nvPr>
        </p:nvSpPr>
        <p:spPr>
          <a:xfrm>
            <a:off x="609600" y="274638"/>
            <a:ext cx="10972800" cy="1047266"/>
          </a:xfrm>
        </p:spPr>
        <p:txBody>
          <a:bodyPr>
            <a:noAutofit/>
          </a:bodyPr>
          <a:lstStyle/>
          <a:p>
            <a:r>
              <a:rPr lang="en-GB" sz="4000" dirty="0"/>
              <a:t>Topic #2: </a:t>
            </a:r>
            <a:r>
              <a:rPr lang="en-US" sz="4000" dirty="0"/>
              <a:t>Overlapping and non-overlapping carriers</a:t>
            </a:r>
            <a:endParaRPr lang="en-GB" sz="2800" dirty="0"/>
          </a:p>
        </p:txBody>
      </p:sp>
      <p:sp>
        <p:nvSpPr>
          <p:cNvPr id="3" name="Content Placeholder 2">
            <a:extLst>
              <a:ext uri="{FF2B5EF4-FFF2-40B4-BE49-F238E27FC236}">
                <a16:creationId xmlns:a16="http://schemas.microsoft.com/office/drawing/2014/main" id="{F0B529BB-846D-4335-8728-9F2D4EDF7014}"/>
              </a:ext>
            </a:extLst>
          </p:cNvPr>
          <p:cNvSpPr>
            <a:spLocks noGrp="1"/>
          </p:cNvSpPr>
          <p:nvPr>
            <p:ph idx="1"/>
          </p:nvPr>
        </p:nvSpPr>
        <p:spPr>
          <a:xfrm>
            <a:off x="609600" y="1431235"/>
            <a:ext cx="10972800" cy="4694930"/>
          </a:xfrm>
        </p:spPr>
        <p:txBody>
          <a:bodyPr>
            <a:normAutofit/>
          </a:bodyPr>
          <a:lstStyle/>
          <a:p>
            <a:r>
              <a:rPr lang="en-GB" dirty="0"/>
              <a:t>Sub-topic 2-11: </a:t>
            </a:r>
            <a:r>
              <a:rPr lang="en-US" dirty="0"/>
              <a:t>Overlapping and non-overlapping carriers</a:t>
            </a:r>
          </a:p>
          <a:p>
            <a:pPr lvl="1"/>
            <a:r>
              <a:rPr lang="en-GB" b="1" dirty="0"/>
              <a:t>Issue 2-11-2: </a:t>
            </a:r>
            <a:r>
              <a:rPr lang="en-GB" dirty="0"/>
              <a:t> need for RAN4 to define different UE idle mode CA measurement requirements depending on whether the EMR carrier is measured for mobility or not (was: Sub-topic 2-1)</a:t>
            </a:r>
          </a:p>
          <a:p>
            <a:pPr lvl="2"/>
            <a:r>
              <a:rPr lang="en-GB" dirty="0">
                <a:highlight>
                  <a:srgbClr val="00FF00"/>
                </a:highlight>
              </a:rPr>
              <a:t>Agreement:</a:t>
            </a:r>
          </a:p>
          <a:p>
            <a:pPr lvl="3"/>
            <a:r>
              <a:rPr lang="en-GB" dirty="0">
                <a:highlight>
                  <a:srgbClr val="00FF00"/>
                </a:highlight>
              </a:rPr>
              <a:t>UE idle mode CA measurement requirements do not depend on whether the carrier configured for idle mode CA measurements is configured for mobility or not</a:t>
            </a:r>
          </a:p>
        </p:txBody>
      </p:sp>
    </p:spTree>
    <p:extLst>
      <p:ext uri="{BB962C8B-B14F-4D97-AF65-F5344CB8AC3E}">
        <p14:creationId xmlns:p14="http://schemas.microsoft.com/office/powerpoint/2010/main" val="11216482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15037-2773-4D24-97D2-C358EE85A59E}"/>
              </a:ext>
            </a:extLst>
          </p:cNvPr>
          <p:cNvSpPr>
            <a:spLocks noGrp="1"/>
          </p:cNvSpPr>
          <p:nvPr>
            <p:ph type="title"/>
          </p:nvPr>
        </p:nvSpPr>
        <p:spPr>
          <a:xfrm>
            <a:off x="609600" y="274638"/>
            <a:ext cx="10972800" cy="1047266"/>
          </a:xfrm>
        </p:spPr>
        <p:txBody>
          <a:bodyPr>
            <a:noAutofit/>
          </a:bodyPr>
          <a:lstStyle/>
          <a:p>
            <a:r>
              <a:rPr lang="en-GB" sz="4000" dirty="0"/>
              <a:t>Topic #2: </a:t>
            </a:r>
            <a:r>
              <a:rPr lang="en-US" sz="4000" dirty="0"/>
              <a:t>Overlapping and non-overlapping carriers</a:t>
            </a:r>
            <a:endParaRPr lang="en-GB" sz="2800" dirty="0"/>
          </a:p>
        </p:txBody>
      </p:sp>
      <p:graphicFrame>
        <p:nvGraphicFramePr>
          <p:cNvPr id="12" name="Content Placeholder 11">
            <a:extLst>
              <a:ext uri="{FF2B5EF4-FFF2-40B4-BE49-F238E27FC236}">
                <a16:creationId xmlns:a16="http://schemas.microsoft.com/office/drawing/2014/main" id="{E9EC61DC-0958-4DDD-B4F7-8C1F01009B01}"/>
              </a:ext>
            </a:extLst>
          </p:cNvPr>
          <p:cNvGraphicFramePr>
            <a:graphicFrameLocks noGrp="1"/>
          </p:cNvGraphicFramePr>
          <p:nvPr>
            <p:ph idx="1"/>
            <p:extLst>
              <p:ext uri="{D42A27DB-BD31-4B8C-83A1-F6EECF244321}">
                <p14:modId xmlns:p14="http://schemas.microsoft.com/office/powerpoint/2010/main" val="512536646"/>
              </p:ext>
            </p:extLst>
          </p:nvPr>
        </p:nvGraphicFramePr>
        <p:xfrm>
          <a:off x="1219200" y="1905000"/>
          <a:ext cx="9375913" cy="4376530"/>
        </p:xfrm>
        <a:graphic>
          <a:graphicData uri="http://schemas.openxmlformats.org/drawingml/2006/table">
            <a:tbl>
              <a:tblPr firstRow="1" firstCol="1" bandRow="1"/>
              <a:tblGrid>
                <a:gridCol w="1806868">
                  <a:extLst>
                    <a:ext uri="{9D8B030D-6E8A-4147-A177-3AD203B41FA5}">
                      <a16:colId xmlns:a16="http://schemas.microsoft.com/office/drawing/2014/main" val="655438647"/>
                    </a:ext>
                  </a:extLst>
                </a:gridCol>
                <a:gridCol w="1806868">
                  <a:extLst>
                    <a:ext uri="{9D8B030D-6E8A-4147-A177-3AD203B41FA5}">
                      <a16:colId xmlns:a16="http://schemas.microsoft.com/office/drawing/2014/main" val="2044789425"/>
                    </a:ext>
                  </a:extLst>
                </a:gridCol>
                <a:gridCol w="1826281">
                  <a:extLst>
                    <a:ext uri="{9D8B030D-6E8A-4147-A177-3AD203B41FA5}">
                      <a16:colId xmlns:a16="http://schemas.microsoft.com/office/drawing/2014/main" val="2378325372"/>
                    </a:ext>
                  </a:extLst>
                </a:gridCol>
                <a:gridCol w="2129028">
                  <a:extLst>
                    <a:ext uri="{9D8B030D-6E8A-4147-A177-3AD203B41FA5}">
                      <a16:colId xmlns:a16="http://schemas.microsoft.com/office/drawing/2014/main" val="121311329"/>
                    </a:ext>
                  </a:extLst>
                </a:gridCol>
                <a:gridCol w="1806868">
                  <a:extLst>
                    <a:ext uri="{9D8B030D-6E8A-4147-A177-3AD203B41FA5}">
                      <a16:colId xmlns:a16="http://schemas.microsoft.com/office/drawing/2014/main" val="296671490"/>
                    </a:ext>
                  </a:extLst>
                </a:gridCol>
              </a:tblGrid>
              <a:tr h="396840">
                <a:tc gridSpan="4">
                  <a:txBody>
                    <a:bodyPr/>
                    <a:lstStyle/>
                    <a:p>
                      <a:pPr>
                        <a:lnSpc>
                          <a:spcPct val="107000"/>
                        </a:lnSpc>
                        <a:spcAft>
                          <a:spcPts val="800"/>
                        </a:spcAft>
                      </a:pPr>
                      <a:r>
                        <a:rPr lang="fi-FI" sz="1100">
                          <a:effectLst/>
                          <a:latin typeface="Calibri" panose="020F0502020204030204" pitchFamily="34" charset="0"/>
                          <a:ea typeface="Calibri" panose="020F0502020204030204" pitchFamily="34" charset="0"/>
                          <a:cs typeface="Times New Roman" panose="02020603050405020304" pitchFamily="18" charset="0"/>
                        </a:rPr>
                        <a:t>S</a:t>
                      </a:r>
                      <a:r>
                        <a:rPr lang="fi-FI" sz="1100" baseline="-25000">
                          <a:effectLst/>
                          <a:latin typeface="Calibri" panose="020F0502020204030204" pitchFamily="34" charset="0"/>
                          <a:ea typeface="Calibri" panose="020F0502020204030204" pitchFamily="34" charset="0"/>
                          <a:cs typeface="Times New Roman" panose="02020603050405020304" pitchFamily="18" charset="0"/>
                        </a:rPr>
                        <a:t>nonIntraSearchP/Q</a:t>
                      </a:r>
                      <a:r>
                        <a:rPr lang="fi-FI" sz="1100">
                          <a:effectLst/>
                          <a:latin typeface="Calibri" panose="020F0502020204030204" pitchFamily="34" charset="0"/>
                          <a:ea typeface="Calibri" panose="020F0502020204030204" pitchFamily="34" charset="0"/>
                          <a:cs typeface="Times New Roman" panose="02020603050405020304" pitchFamily="18" charset="0"/>
                        </a:rPr>
                        <a:t> configured</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pPr>
                        <a:lnSpc>
                          <a:spcPct val="107000"/>
                        </a:lnSpc>
                        <a:spcAft>
                          <a:spcPts val="800"/>
                        </a:spcAft>
                      </a:pPr>
                      <a:r>
                        <a:rPr lang="fi-FI" sz="1100">
                          <a:effectLst/>
                          <a:latin typeface="Calibri" panose="020F0502020204030204" pitchFamily="34" charset="0"/>
                          <a:ea typeface="Calibri" panose="020F0502020204030204" pitchFamily="34" charset="0"/>
                          <a:cs typeface="Times New Roman" panose="02020603050405020304" pitchFamily="18" charset="0"/>
                        </a:rPr>
                        <a:t>S</a:t>
                      </a:r>
                      <a:r>
                        <a:rPr lang="fi-FI" sz="1100" baseline="-25000">
                          <a:effectLst/>
                          <a:latin typeface="Calibri" panose="020F0502020204030204" pitchFamily="34" charset="0"/>
                          <a:ea typeface="Calibri" panose="020F0502020204030204" pitchFamily="34" charset="0"/>
                          <a:cs typeface="Times New Roman" panose="02020603050405020304" pitchFamily="18" charset="0"/>
                        </a:rPr>
                        <a:t>nonIntraSearchP/Q</a:t>
                      </a:r>
                      <a:r>
                        <a:rPr lang="fi-FI" sz="1100">
                          <a:effectLst/>
                          <a:latin typeface="Calibri" panose="020F0502020204030204" pitchFamily="34" charset="0"/>
                          <a:ea typeface="Calibri" panose="020F0502020204030204" pitchFamily="34" charset="0"/>
                          <a:cs typeface="Times New Roman" panose="02020603050405020304" pitchFamily="18" charset="0"/>
                        </a:rPr>
                        <a:t> not configured</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15000654"/>
                  </a:ext>
                </a:extLst>
              </a:tr>
              <a:tr h="693786">
                <a:tc gridSpan="2">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Srxlev ≤ S</a:t>
                      </a:r>
                      <a:r>
                        <a:rPr lang="en-GB" sz="1100" baseline="-25000">
                          <a:effectLst/>
                          <a:latin typeface="Calibri" panose="020F0502020204030204" pitchFamily="34" charset="0"/>
                          <a:ea typeface="Calibri" panose="020F0502020204030204" pitchFamily="34" charset="0"/>
                          <a:cs typeface="Times New Roman" panose="02020603050405020304" pitchFamily="18" charset="0"/>
                        </a:rPr>
                        <a:t>nonIntraSearchP</a:t>
                      </a:r>
                      <a:r>
                        <a:rPr lang="en-GB" sz="1100">
                          <a:effectLst/>
                          <a:latin typeface="Calibri" panose="020F0502020204030204" pitchFamily="34" charset="0"/>
                          <a:ea typeface="Calibri" panose="020F0502020204030204" pitchFamily="34" charset="0"/>
                          <a:cs typeface="Times New Roman" panose="02020603050405020304" pitchFamily="18" charset="0"/>
                        </a:rPr>
                        <a:t> or Squal ≤ S</a:t>
                      </a:r>
                      <a:r>
                        <a:rPr lang="en-GB" sz="1100" baseline="-25000">
                          <a:effectLst/>
                          <a:latin typeface="Calibri" panose="020F0502020204030204" pitchFamily="34" charset="0"/>
                          <a:ea typeface="Calibri" panose="020F0502020204030204" pitchFamily="34" charset="0"/>
                          <a:cs typeface="Times New Roman" panose="02020603050405020304" pitchFamily="18" charset="0"/>
                        </a:rPr>
                        <a:t>nonIntraSearchQ</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Srxlev &gt; S</a:t>
                      </a:r>
                      <a:r>
                        <a:rPr lang="en-GB" sz="1100" baseline="-25000">
                          <a:effectLst/>
                          <a:latin typeface="Calibri" panose="020F0502020204030204" pitchFamily="34" charset="0"/>
                          <a:ea typeface="Calibri" panose="020F0502020204030204" pitchFamily="34" charset="0"/>
                          <a:cs typeface="Times New Roman" panose="02020603050405020304" pitchFamily="18" charset="0"/>
                        </a:rPr>
                        <a:t>nonIntraSearchP</a:t>
                      </a:r>
                      <a:r>
                        <a:rPr lang="en-GB" sz="1100">
                          <a:effectLst/>
                          <a:latin typeface="Calibri" panose="020F0502020204030204" pitchFamily="34" charset="0"/>
                          <a:ea typeface="Calibri" panose="020F0502020204030204" pitchFamily="34" charset="0"/>
                          <a:cs typeface="Times New Roman" panose="02020603050405020304" pitchFamily="18" charset="0"/>
                        </a:rPr>
                        <a:t> and Squal &gt; S</a:t>
                      </a:r>
                      <a:r>
                        <a:rPr lang="en-GB" sz="1100" baseline="-25000">
                          <a:effectLst/>
                          <a:latin typeface="Calibri" panose="020F0502020204030204" pitchFamily="34" charset="0"/>
                          <a:ea typeface="Calibri" panose="020F0502020204030204" pitchFamily="34" charset="0"/>
                          <a:cs typeface="Times New Roman" panose="02020603050405020304" pitchFamily="18" charset="0"/>
                        </a:rPr>
                        <a:t>nonIntraSearchQ</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a:txBody>
                    <a:bodyPr/>
                    <a:lstStyle/>
                    <a:p>
                      <a:pPr>
                        <a:lnSpc>
                          <a:spcPct val="107000"/>
                        </a:lnSpc>
                        <a:spcAft>
                          <a:spcPts val="800"/>
                        </a:spcAft>
                      </a:pPr>
                      <a:r>
                        <a:rPr lang="fi-FI" sz="1100">
                          <a:effectLst/>
                          <a:latin typeface="Calibri" panose="020F0502020204030204" pitchFamily="34" charset="0"/>
                          <a:ea typeface="Calibri" panose="020F0502020204030204" pitchFamily="34" charset="0"/>
                          <a:cs typeface="Times New Roman" panose="02020603050405020304" pitchFamily="18" charset="0"/>
                        </a:rPr>
                        <a:t>N/A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54179821"/>
                  </a:ext>
                </a:extLst>
              </a:tr>
              <a:tr h="764601">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EMR measurement requirements when high Priority carrier not configured</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EMR measurement requirements when high Priority carrier configured</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EMR measurement requirements when high Priority carrier not configured</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EMR measurement requirements when high Priority carrier configured</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r>
                        <a:rPr lang="fi-FI" sz="1100">
                          <a:effectLst/>
                          <a:latin typeface="Calibri" panose="020F0502020204030204" pitchFamily="34" charset="0"/>
                          <a:ea typeface="Calibri" panose="020F0502020204030204" pitchFamily="34" charset="0"/>
                          <a:cs typeface="Times New Roman" panose="02020603050405020304" pitchFamily="18" charset="0"/>
                        </a:rPr>
                        <a:t>N/A</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68164339"/>
                  </a:ext>
                </a:extLst>
              </a:tr>
              <a:tr h="957890">
                <a:tc>
                  <a:txBody>
                    <a:bodyPr/>
                    <a:lstStyle/>
                    <a:p>
                      <a:pPr>
                        <a:lnSpc>
                          <a:spcPct val="107000"/>
                        </a:lnSpc>
                        <a:spcAft>
                          <a:spcPts val="800"/>
                        </a:spcAft>
                      </a:pPr>
                      <a:r>
                        <a:rPr lang="en-GB" sz="110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4.2.2.4</a:t>
                      </a:r>
                      <a:r>
                        <a:rPr lang="en-GB" sz="1100">
                          <a:effectLst/>
                          <a:latin typeface="Calibri" panose="020F0502020204030204" pitchFamily="34" charset="0"/>
                          <a:ea typeface="Calibri" panose="020F0502020204030204" pitchFamily="34" charset="0"/>
                          <a:cs typeface="Times New Roman" panose="02020603050405020304" pitchFamily="18" charset="0"/>
                        </a:rPr>
                        <a:t> (Kcarrier * Tdetect,NR_Inter, Kcarrier * Tmeasure,NR_Inter)</a:t>
                      </a:r>
                      <a:r>
                        <a:rPr lang="en-GB" sz="1100" baseline="30000">
                          <a:effectLst/>
                          <a:latin typeface="Calibri" panose="020F0502020204030204" pitchFamily="34" charset="0"/>
                          <a:ea typeface="Calibri" panose="020F0502020204030204" pitchFamily="34" charset="0"/>
                          <a:cs typeface="Times New Roman" panose="02020603050405020304" pitchFamily="18" charset="0"/>
                        </a:rPr>
                        <a:t>Note 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4.2.2.4</a:t>
                      </a:r>
                      <a:r>
                        <a:rPr lang="en-GB" sz="1100">
                          <a:effectLst/>
                          <a:latin typeface="Calibri" panose="020F0502020204030204" pitchFamily="34" charset="0"/>
                          <a:ea typeface="Calibri" panose="020F0502020204030204" pitchFamily="34" charset="0"/>
                          <a:cs typeface="Times New Roman" panose="02020603050405020304" pitchFamily="18" charset="0"/>
                        </a:rPr>
                        <a:t> (Kcarrier * Tdetect,NR_Inter, Kcarrier * Tmeasure,NR_Inter)</a:t>
                      </a:r>
                      <a:r>
                        <a:rPr lang="en-GB" sz="1100" baseline="30000">
                          <a:effectLst/>
                          <a:latin typeface="Calibri" panose="020F0502020204030204" pitchFamily="34" charset="0"/>
                          <a:ea typeface="Calibri" panose="020F0502020204030204" pitchFamily="34" charset="0"/>
                          <a:cs typeface="Times New Roman" panose="02020603050405020304" pitchFamily="18" charset="0"/>
                        </a:rPr>
                        <a:t> Note 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4.2.2.7</a:t>
                      </a:r>
                      <a:r>
                        <a:rPr lang="en-GB" sz="1100" dirty="0">
                          <a:effectLst/>
                          <a:latin typeface="Calibri" panose="020F0502020204030204" pitchFamily="34" charset="0"/>
                          <a:ea typeface="Calibri" panose="020F0502020204030204" pitchFamily="34" charset="0"/>
                          <a:cs typeface="Times New Roman" panose="02020603050405020304" pitchFamily="18" charset="0"/>
                        </a:rPr>
                        <a:t> (</a:t>
                      </a:r>
                      <a:r>
                        <a:rPr lang="en-GB" sz="1100" dirty="0" err="1">
                          <a:effectLst/>
                          <a:latin typeface="Calibri" panose="020F0502020204030204" pitchFamily="34" charset="0"/>
                          <a:ea typeface="Calibri" panose="020F0502020204030204" pitchFamily="34" charset="0"/>
                          <a:cs typeface="Times New Roman" panose="02020603050405020304" pitchFamily="18" charset="0"/>
                        </a:rPr>
                        <a:t>Thigher_priority_search</a:t>
                      </a:r>
                      <a:r>
                        <a:rPr lang="en-GB" sz="1100" dirty="0">
                          <a:effectLst/>
                          <a:latin typeface="Calibri" panose="020F0502020204030204" pitchFamily="34" charset="0"/>
                          <a:ea typeface="Calibri" panose="020F0502020204030204" pitchFamily="34" charset="0"/>
                          <a:cs typeface="Times New Roman" panose="02020603050405020304" pitchFamily="18" charset="0"/>
                        </a:rPr>
                        <a:t> = (60 * </a:t>
                      </a:r>
                      <a:r>
                        <a:rPr lang="en-GB" sz="1100" dirty="0" err="1">
                          <a:effectLst/>
                          <a:latin typeface="Calibri" panose="020F0502020204030204" pitchFamily="34" charset="0"/>
                          <a:ea typeface="Calibri" panose="020F0502020204030204" pitchFamily="34" charset="0"/>
                          <a:cs typeface="Times New Roman" panose="02020603050405020304" pitchFamily="18" charset="0"/>
                        </a:rPr>
                        <a:t>Klayers</a:t>
                      </a:r>
                      <a:r>
                        <a:rPr lang="en-GB" sz="1100" dirty="0">
                          <a:effectLst/>
                          <a:latin typeface="Calibri" panose="020F0502020204030204" pitchFamily="34" charset="0"/>
                          <a:ea typeface="Calibri" panose="020F0502020204030204" pitchFamily="34" charset="0"/>
                          <a:cs typeface="Times New Roman" panose="02020603050405020304" pitchFamily="18" charset="0"/>
                        </a:rPr>
                        <a:t>), </a:t>
                      </a:r>
                      <a:r>
                        <a:rPr lang="en-GB" sz="1100" dirty="0" err="1">
                          <a:effectLst/>
                          <a:latin typeface="Calibri" panose="020F0502020204030204" pitchFamily="34" charset="0"/>
                          <a:ea typeface="Calibri" panose="020F0502020204030204" pitchFamily="34" charset="0"/>
                          <a:cs typeface="Times New Roman" panose="02020603050405020304" pitchFamily="18" charset="0"/>
                        </a:rPr>
                        <a:t>Klayers</a:t>
                      </a:r>
                      <a:r>
                        <a:rPr lang="en-GB" sz="1100" dirty="0">
                          <a:effectLst/>
                          <a:latin typeface="Calibri" panose="020F0502020204030204" pitchFamily="34" charset="0"/>
                          <a:ea typeface="Calibri" panose="020F0502020204030204" pitchFamily="34" charset="0"/>
                          <a:cs typeface="Times New Roman" panose="02020603050405020304" pitchFamily="18" charset="0"/>
                        </a:rPr>
                        <a:t> * </a:t>
                      </a:r>
                      <a:r>
                        <a:rPr lang="en-GB" sz="1100" dirty="0" err="1">
                          <a:effectLst/>
                          <a:latin typeface="Calibri" panose="020F0502020204030204" pitchFamily="34" charset="0"/>
                          <a:ea typeface="Calibri" panose="020F0502020204030204" pitchFamily="34" charset="0"/>
                          <a:cs typeface="Times New Roman" panose="02020603050405020304" pitchFamily="18" charset="0"/>
                        </a:rPr>
                        <a:t>Tmeasure,NR_Inter</a:t>
                      </a:r>
                      <a:r>
                        <a:rPr lang="en-GB" sz="1100" dirty="0">
                          <a:effectLst/>
                          <a:latin typeface="Calibri" panose="020F0502020204030204" pitchFamily="34" charset="0"/>
                          <a:ea typeface="Calibri" panose="020F0502020204030204" pitchFamily="34" charset="0"/>
                          <a:cs typeface="Times New Roman" panose="02020603050405020304" pitchFamily="18" charset="0"/>
                        </a:rPr>
                        <a:t>)</a:t>
                      </a:r>
                      <a:r>
                        <a:rPr lang="en-GB" sz="1100" baseline="30000" dirty="0">
                          <a:effectLst/>
                          <a:latin typeface="Calibri" panose="020F0502020204030204" pitchFamily="34" charset="0"/>
                          <a:ea typeface="Calibri" panose="020F0502020204030204" pitchFamily="34" charset="0"/>
                          <a:cs typeface="Times New Roman" panose="02020603050405020304" pitchFamily="18" charset="0"/>
                        </a:rPr>
                        <a:t> Note 1</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4.2.2.7</a:t>
                      </a:r>
                      <a:r>
                        <a:rPr lang="en-GB" sz="1100" dirty="0">
                          <a:effectLst/>
                          <a:latin typeface="Calibri" panose="020F0502020204030204" pitchFamily="34" charset="0"/>
                          <a:ea typeface="Calibri" panose="020F0502020204030204" pitchFamily="34" charset="0"/>
                          <a:cs typeface="Times New Roman" panose="02020603050405020304" pitchFamily="18" charset="0"/>
                        </a:rPr>
                        <a:t> (</a:t>
                      </a:r>
                      <a:r>
                        <a:rPr lang="en-GB" sz="1100" dirty="0" err="1">
                          <a:effectLst/>
                          <a:latin typeface="Calibri" panose="020F0502020204030204" pitchFamily="34" charset="0"/>
                          <a:ea typeface="Calibri" panose="020F0502020204030204" pitchFamily="34" charset="0"/>
                          <a:cs typeface="Times New Roman" panose="02020603050405020304" pitchFamily="18" charset="0"/>
                        </a:rPr>
                        <a:t>Thigher_priority_search</a:t>
                      </a:r>
                      <a:r>
                        <a:rPr lang="en-GB" sz="1100" dirty="0">
                          <a:effectLst/>
                          <a:latin typeface="Calibri" panose="020F0502020204030204" pitchFamily="34" charset="0"/>
                          <a:ea typeface="Calibri" panose="020F0502020204030204" pitchFamily="34" charset="0"/>
                          <a:cs typeface="Times New Roman" panose="02020603050405020304" pitchFamily="18" charset="0"/>
                        </a:rPr>
                        <a:t> = (60 * </a:t>
                      </a:r>
                      <a:r>
                        <a:rPr lang="en-GB" sz="1100" dirty="0" err="1">
                          <a:effectLst/>
                          <a:latin typeface="Calibri" panose="020F0502020204030204" pitchFamily="34" charset="0"/>
                          <a:ea typeface="Calibri" panose="020F0502020204030204" pitchFamily="34" charset="0"/>
                          <a:cs typeface="Times New Roman" panose="02020603050405020304" pitchFamily="18" charset="0"/>
                        </a:rPr>
                        <a:t>Klayers</a:t>
                      </a:r>
                      <a:r>
                        <a:rPr lang="en-GB" sz="1100" dirty="0">
                          <a:effectLst/>
                          <a:latin typeface="Calibri" panose="020F0502020204030204" pitchFamily="34" charset="0"/>
                          <a:ea typeface="Calibri" panose="020F0502020204030204" pitchFamily="34" charset="0"/>
                          <a:cs typeface="Times New Roman" panose="02020603050405020304" pitchFamily="18" charset="0"/>
                        </a:rPr>
                        <a:t>), </a:t>
                      </a:r>
                      <a:r>
                        <a:rPr lang="en-GB" sz="1100" dirty="0" err="1">
                          <a:effectLst/>
                          <a:latin typeface="Calibri" panose="020F0502020204030204" pitchFamily="34" charset="0"/>
                          <a:ea typeface="Calibri" panose="020F0502020204030204" pitchFamily="34" charset="0"/>
                          <a:cs typeface="Times New Roman" panose="02020603050405020304" pitchFamily="18" charset="0"/>
                        </a:rPr>
                        <a:t>Klayers</a:t>
                      </a:r>
                      <a:r>
                        <a:rPr lang="en-GB" sz="1100" dirty="0">
                          <a:effectLst/>
                          <a:latin typeface="Calibri" panose="020F0502020204030204" pitchFamily="34" charset="0"/>
                          <a:ea typeface="Calibri" panose="020F0502020204030204" pitchFamily="34" charset="0"/>
                          <a:cs typeface="Times New Roman" panose="02020603050405020304" pitchFamily="18" charset="0"/>
                        </a:rPr>
                        <a:t> * </a:t>
                      </a:r>
                      <a:r>
                        <a:rPr lang="en-GB" sz="1100" dirty="0" err="1">
                          <a:effectLst/>
                          <a:latin typeface="Calibri" panose="020F0502020204030204" pitchFamily="34" charset="0"/>
                          <a:ea typeface="Calibri" panose="020F0502020204030204" pitchFamily="34" charset="0"/>
                          <a:cs typeface="Times New Roman" panose="02020603050405020304" pitchFamily="18" charset="0"/>
                        </a:rPr>
                        <a:t>Tmeasure,NR_Inter</a:t>
                      </a:r>
                      <a:r>
                        <a:rPr lang="en-GB" sz="1100" dirty="0">
                          <a:effectLst/>
                          <a:latin typeface="Calibri" panose="020F0502020204030204" pitchFamily="34" charset="0"/>
                          <a:ea typeface="Calibri" panose="020F0502020204030204" pitchFamily="34" charset="0"/>
                          <a:cs typeface="Times New Roman" panose="02020603050405020304" pitchFamily="18" charset="0"/>
                        </a:rPr>
                        <a:t>)</a:t>
                      </a:r>
                      <a:r>
                        <a:rPr lang="en-GB" sz="1100" baseline="30000" dirty="0">
                          <a:effectLst/>
                          <a:latin typeface="Calibri" panose="020F0502020204030204" pitchFamily="34" charset="0"/>
                          <a:ea typeface="Calibri" panose="020F0502020204030204" pitchFamily="34" charset="0"/>
                          <a:cs typeface="Times New Roman" panose="02020603050405020304" pitchFamily="18" charset="0"/>
                        </a:rPr>
                        <a:t> Note 1</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4.2.2.4</a:t>
                      </a:r>
                      <a:r>
                        <a:rPr lang="en-GB" sz="1100">
                          <a:effectLst/>
                          <a:latin typeface="Calibri" panose="020F0502020204030204" pitchFamily="34" charset="0"/>
                          <a:ea typeface="Calibri" panose="020F0502020204030204" pitchFamily="34" charset="0"/>
                          <a:cs typeface="Times New Roman" panose="02020603050405020304" pitchFamily="18" charset="0"/>
                        </a:rPr>
                        <a:t> (Kcarrier * Tdetect,NR_Inter, Kcarrier * Tmeasure,NR_Inter)</a:t>
                      </a:r>
                      <a:r>
                        <a:rPr lang="en-GB" sz="1100" baseline="30000">
                          <a:effectLst/>
                          <a:latin typeface="Calibri" panose="020F0502020204030204" pitchFamily="34" charset="0"/>
                          <a:ea typeface="Calibri" panose="020F0502020204030204" pitchFamily="34" charset="0"/>
                          <a:cs typeface="Times New Roman" panose="02020603050405020304" pitchFamily="18" charset="0"/>
                        </a:rPr>
                        <a:t> Note 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05132421"/>
                  </a:ext>
                </a:extLst>
              </a:tr>
              <a:tr h="1563413">
                <a:tc gridSpan="5">
                  <a:txBody>
                    <a:bodyPr/>
                    <a:lstStyle/>
                    <a:p>
                      <a:pPr>
                        <a:lnSpc>
                          <a:spcPct val="107000"/>
                        </a:lnSpc>
                        <a:spcAft>
                          <a:spcPts val="80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Note 1: </a:t>
                      </a:r>
                      <a:r>
                        <a:rPr lang="en-US" sz="1100" dirty="0">
                          <a:effectLst/>
                          <a:latin typeface="Calibri" panose="020F0502020204030204" pitchFamily="34" charset="0"/>
                          <a:ea typeface="Calibri" panose="020F0502020204030204" pitchFamily="34" charset="0"/>
                          <a:cs typeface="Times New Roman" panose="02020603050405020304" pitchFamily="18" charset="0"/>
                        </a:rPr>
                        <a:t>UE idle mode CA measurement requirements apply for the carrier configured for idle mode CA measurement when the carrier is configured for mobility and when the carrier is not configured for mobility.</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Note 2: </a:t>
                      </a:r>
                      <a:r>
                        <a:rPr lang="en-GB" sz="1100" dirty="0" err="1">
                          <a:effectLst/>
                          <a:latin typeface="Calibri" panose="020F0502020204030204" pitchFamily="34" charset="0"/>
                          <a:ea typeface="Calibri" panose="020F0502020204030204" pitchFamily="34" charset="0"/>
                          <a:cs typeface="Times New Roman" panose="02020603050405020304" pitchFamily="18" charset="0"/>
                        </a:rPr>
                        <a:t>K</a:t>
                      </a:r>
                      <a:r>
                        <a:rPr lang="en-GB" sz="1100" baseline="-25000" dirty="0" err="1">
                          <a:effectLst/>
                          <a:latin typeface="Calibri" panose="020F0502020204030204" pitchFamily="34" charset="0"/>
                          <a:ea typeface="Calibri" panose="020F0502020204030204" pitchFamily="34" charset="0"/>
                          <a:cs typeface="Times New Roman" panose="02020603050405020304" pitchFamily="18" charset="0"/>
                        </a:rPr>
                        <a:t>carrier</a:t>
                      </a:r>
                      <a:r>
                        <a:rPr lang="en-GB" sz="1100" dirty="0">
                          <a:effectLst/>
                          <a:latin typeface="Calibri" panose="020F0502020204030204" pitchFamily="34" charset="0"/>
                          <a:ea typeface="Calibri" panose="020F0502020204030204" pitchFamily="34" charset="0"/>
                          <a:cs typeface="Times New Roman" panose="02020603050405020304" pitchFamily="18" charset="0"/>
                        </a:rPr>
                        <a:t> is the total number of NR inter-frequency carriers indicated by the serving cell for mobility and idle mode CA measurements. If a carrier is configured for both idle mode CA measurements and mobility, the carrier is only counted once.</a:t>
                      </a:r>
                    </a:p>
                    <a:p>
                      <a:pPr>
                        <a:lnSpc>
                          <a:spcPct val="107000"/>
                        </a:lnSpc>
                        <a:spcAft>
                          <a:spcPts val="80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Note 3: </a:t>
                      </a:r>
                      <a:r>
                        <a:rPr lang="en-GB" sz="1100" dirty="0" err="1">
                          <a:effectLst/>
                          <a:latin typeface="Calibri" panose="020F0502020204030204" pitchFamily="34" charset="0"/>
                          <a:ea typeface="Calibri" panose="020F0502020204030204" pitchFamily="34" charset="0"/>
                          <a:cs typeface="Times New Roman" panose="02020603050405020304" pitchFamily="18" charset="0"/>
                        </a:rPr>
                        <a:t>N</a:t>
                      </a:r>
                      <a:r>
                        <a:rPr lang="en-GB" sz="1100" baseline="-25000" dirty="0" err="1">
                          <a:effectLst/>
                          <a:latin typeface="Calibri" panose="020F0502020204030204" pitchFamily="34" charset="0"/>
                          <a:ea typeface="Calibri" panose="020F0502020204030204" pitchFamily="34" charset="0"/>
                          <a:cs typeface="Times New Roman" panose="02020603050405020304" pitchFamily="18" charset="0"/>
                        </a:rPr>
                        <a:t>layers</a:t>
                      </a:r>
                      <a:r>
                        <a:rPr lang="en-GB" sz="1100" dirty="0">
                          <a:effectLst/>
                          <a:latin typeface="Calibri" panose="020F0502020204030204" pitchFamily="34" charset="0"/>
                          <a:ea typeface="Calibri" panose="020F0502020204030204" pitchFamily="34" charset="0"/>
                          <a:cs typeface="Times New Roman" panose="02020603050405020304" pitchFamily="18" charset="0"/>
                        </a:rPr>
                        <a:t> is the total number of higher priority NR and E-UTRA carrier frequencies broadcasted in system information, and </a:t>
                      </a:r>
                      <a:r>
                        <a:rPr lang="en-US" sz="1100" dirty="0">
                          <a:effectLst/>
                          <a:latin typeface="Calibri" panose="020F0502020204030204" pitchFamily="34" charset="0"/>
                          <a:ea typeface="Calibri" panose="020F0502020204030204" pitchFamily="34" charset="0"/>
                          <a:cs typeface="Times New Roman" panose="02020603050405020304" pitchFamily="18" charset="0"/>
                        </a:rPr>
                        <a:t>carriers configured for idle mode CA measurement</a:t>
                      </a:r>
                      <a:r>
                        <a:rPr lang="en-GB" sz="1100" dirty="0">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668001339"/>
                  </a:ext>
                </a:extLst>
              </a:tr>
            </a:tbl>
          </a:graphicData>
        </a:graphic>
      </p:graphicFrame>
      <p:sp>
        <p:nvSpPr>
          <p:cNvPr id="3" name="Rectangle 2">
            <a:extLst>
              <a:ext uri="{FF2B5EF4-FFF2-40B4-BE49-F238E27FC236}">
                <a16:creationId xmlns:a16="http://schemas.microsoft.com/office/drawing/2014/main" id="{5D4A88C3-B3C9-4ED2-B610-575B634B9F90}"/>
              </a:ext>
            </a:extLst>
          </p:cNvPr>
          <p:cNvSpPr/>
          <p:nvPr/>
        </p:nvSpPr>
        <p:spPr>
          <a:xfrm>
            <a:off x="710505" y="1321904"/>
            <a:ext cx="7125395" cy="400110"/>
          </a:xfrm>
          <a:prstGeom prst="rect">
            <a:avLst/>
          </a:prstGeom>
        </p:spPr>
        <p:txBody>
          <a:bodyPr wrap="square">
            <a:spAutoFit/>
          </a:bodyPr>
          <a:lstStyle/>
          <a:p>
            <a:r>
              <a:rPr lang="en-US" sz="2000" dirty="0"/>
              <a:t>Overview of proposed agreements for sub-topics 2-1 and 2-2:</a:t>
            </a:r>
            <a:endParaRPr lang="en-GB" sz="2000" dirty="0"/>
          </a:p>
        </p:txBody>
      </p:sp>
    </p:spTree>
    <p:extLst>
      <p:ext uri="{BB962C8B-B14F-4D97-AF65-F5344CB8AC3E}">
        <p14:creationId xmlns:p14="http://schemas.microsoft.com/office/powerpoint/2010/main" val="23363779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15037-2773-4D24-97D2-C358EE85A59E}"/>
              </a:ext>
            </a:extLst>
          </p:cNvPr>
          <p:cNvSpPr>
            <a:spLocks noGrp="1"/>
          </p:cNvSpPr>
          <p:nvPr>
            <p:ph type="title"/>
          </p:nvPr>
        </p:nvSpPr>
        <p:spPr>
          <a:xfrm>
            <a:off x="609600" y="274638"/>
            <a:ext cx="10972800" cy="1047266"/>
          </a:xfrm>
        </p:spPr>
        <p:txBody>
          <a:bodyPr>
            <a:noAutofit/>
          </a:bodyPr>
          <a:lstStyle/>
          <a:p>
            <a:r>
              <a:rPr lang="en-GB" sz="4000" dirty="0"/>
              <a:t>Topic #2: </a:t>
            </a:r>
            <a:r>
              <a:rPr lang="en-US" sz="4000" dirty="0"/>
              <a:t>Overlapping and non-overlapping carriers</a:t>
            </a:r>
            <a:endParaRPr lang="en-GB" sz="2800" dirty="0"/>
          </a:p>
        </p:txBody>
      </p:sp>
      <p:sp>
        <p:nvSpPr>
          <p:cNvPr id="3" name="Content Placeholder 2">
            <a:extLst>
              <a:ext uri="{FF2B5EF4-FFF2-40B4-BE49-F238E27FC236}">
                <a16:creationId xmlns:a16="http://schemas.microsoft.com/office/drawing/2014/main" id="{F0B529BB-846D-4335-8728-9F2D4EDF7014}"/>
              </a:ext>
            </a:extLst>
          </p:cNvPr>
          <p:cNvSpPr>
            <a:spLocks noGrp="1"/>
          </p:cNvSpPr>
          <p:nvPr>
            <p:ph idx="1"/>
          </p:nvPr>
        </p:nvSpPr>
        <p:spPr>
          <a:xfrm>
            <a:off x="609600" y="1431235"/>
            <a:ext cx="10972800" cy="4694930"/>
          </a:xfrm>
        </p:spPr>
        <p:txBody>
          <a:bodyPr>
            <a:normAutofit/>
          </a:bodyPr>
          <a:lstStyle/>
          <a:p>
            <a:pPr lvl="0"/>
            <a:r>
              <a:rPr lang="en-GB" dirty="0"/>
              <a:t>Sub-topic 2-4: </a:t>
            </a:r>
            <a:r>
              <a:rPr lang="en-US" dirty="0"/>
              <a:t>Is there a need for the definition of overlapping and non-overlapping carriers</a:t>
            </a:r>
          </a:p>
          <a:p>
            <a:pPr lvl="1"/>
            <a:r>
              <a:rPr lang="en-GB" dirty="0">
                <a:highlight>
                  <a:srgbClr val="00FF00"/>
                </a:highlight>
              </a:rPr>
              <a:t>Agreement:</a:t>
            </a:r>
          </a:p>
          <a:p>
            <a:pPr lvl="2" hangingPunct="0"/>
            <a:r>
              <a:rPr lang="en-GB" dirty="0">
                <a:highlight>
                  <a:srgbClr val="00FF00"/>
                </a:highlight>
              </a:rPr>
              <a:t>There is no technical reasons for RAN4 to define overlapping and non-overlapping carriers.</a:t>
            </a:r>
          </a:p>
          <a:p>
            <a:pPr lvl="2"/>
            <a:r>
              <a:rPr lang="en-GB" dirty="0">
                <a:highlight>
                  <a:srgbClr val="FFFF00"/>
                </a:highlight>
              </a:rPr>
              <a:t>FFS: RAN4 need to further discuss how to capture the requirements in the specification and how to capture the UE measurement capability.</a:t>
            </a:r>
          </a:p>
        </p:txBody>
      </p:sp>
    </p:spTree>
    <p:extLst>
      <p:ext uri="{BB962C8B-B14F-4D97-AF65-F5344CB8AC3E}">
        <p14:creationId xmlns:p14="http://schemas.microsoft.com/office/powerpoint/2010/main" val="3137896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15037-2773-4D24-97D2-C358EE85A59E}"/>
              </a:ext>
            </a:extLst>
          </p:cNvPr>
          <p:cNvSpPr>
            <a:spLocks noGrp="1"/>
          </p:cNvSpPr>
          <p:nvPr>
            <p:ph type="title"/>
          </p:nvPr>
        </p:nvSpPr>
        <p:spPr>
          <a:xfrm>
            <a:off x="609600" y="274638"/>
            <a:ext cx="10972800" cy="1047266"/>
          </a:xfrm>
        </p:spPr>
        <p:txBody>
          <a:bodyPr>
            <a:noAutofit/>
          </a:bodyPr>
          <a:lstStyle/>
          <a:p>
            <a:r>
              <a:rPr lang="en-GB" sz="4000" dirty="0"/>
              <a:t>Topic #2: </a:t>
            </a:r>
            <a:r>
              <a:rPr lang="en-US" sz="4000" dirty="0"/>
              <a:t>Overlapping and non-overlapping carriers</a:t>
            </a:r>
            <a:endParaRPr lang="en-GB" sz="2800" dirty="0"/>
          </a:p>
        </p:txBody>
      </p:sp>
      <p:sp>
        <p:nvSpPr>
          <p:cNvPr id="3" name="Content Placeholder 2">
            <a:extLst>
              <a:ext uri="{FF2B5EF4-FFF2-40B4-BE49-F238E27FC236}">
                <a16:creationId xmlns:a16="http://schemas.microsoft.com/office/drawing/2014/main" id="{F0B529BB-846D-4335-8728-9F2D4EDF7014}"/>
              </a:ext>
            </a:extLst>
          </p:cNvPr>
          <p:cNvSpPr>
            <a:spLocks noGrp="1"/>
          </p:cNvSpPr>
          <p:nvPr>
            <p:ph idx="1"/>
          </p:nvPr>
        </p:nvSpPr>
        <p:spPr>
          <a:xfrm>
            <a:off x="609600" y="1431235"/>
            <a:ext cx="10972800" cy="4694930"/>
          </a:xfrm>
        </p:spPr>
        <p:txBody>
          <a:bodyPr>
            <a:normAutofit/>
          </a:bodyPr>
          <a:lstStyle/>
          <a:p>
            <a:pPr lvl="0"/>
            <a:r>
              <a:rPr lang="en-GB" dirty="0"/>
              <a:t>Sub-topic 2-3: Can the EMR carrier dynamically change between overlapping and non-overlapping based on the UE conditions and the s-</a:t>
            </a:r>
            <a:r>
              <a:rPr lang="en-GB" dirty="0" err="1"/>
              <a:t>NonIntraSearch</a:t>
            </a:r>
            <a:r>
              <a:rPr lang="en-GB" dirty="0"/>
              <a:t> thresholds</a:t>
            </a:r>
          </a:p>
          <a:p>
            <a:pPr lvl="1"/>
            <a:r>
              <a:rPr lang="en-GB" dirty="0"/>
              <a:t>Based on the agreement for sub-topic 2-4 following is proposed as agreement:</a:t>
            </a:r>
          </a:p>
          <a:p>
            <a:pPr lvl="2"/>
            <a:r>
              <a:rPr lang="en-GB" dirty="0">
                <a:highlight>
                  <a:srgbClr val="00FF00"/>
                </a:highlight>
              </a:rPr>
              <a:t>Agreement:</a:t>
            </a:r>
          </a:p>
          <a:p>
            <a:pPr lvl="3"/>
            <a:r>
              <a:rPr lang="en-GB" dirty="0">
                <a:highlight>
                  <a:srgbClr val="00FF00"/>
                </a:highlight>
              </a:rPr>
              <a:t>RAN4 will not define overlapping and non-overlapping carriers. Hence, this sub-topic is closed.</a:t>
            </a:r>
          </a:p>
        </p:txBody>
      </p:sp>
    </p:spTree>
    <p:extLst>
      <p:ext uri="{BB962C8B-B14F-4D97-AF65-F5344CB8AC3E}">
        <p14:creationId xmlns:p14="http://schemas.microsoft.com/office/powerpoint/2010/main" val="18499525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15037-2773-4D24-97D2-C358EE85A59E}"/>
              </a:ext>
            </a:extLst>
          </p:cNvPr>
          <p:cNvSpPr>
            <a:spLocks noGrp="1"/>
          </p:cNvSpPr>
          <p:nvPr>
            <p:ph type="title"/>
          </p:nvPr>
        </p:nvSpPr>
        <p:spPr>
          <a:xfrm>
            <a:off x="609600" y="274638"/>
            <a:ext cx="10972800" cy="1047266"/>
          </a:xfrm>
        </p:spPr>
        <p:txBody>
          <a:bodyPr>
            <a:noAutofit/>
          </a:bodyPr>
          <a:lstStyle/>
          <a:p>
            <a:r>
              <a:rPr lang="en-GB" sz="4000" dirty="0"/>
              <a:t>Topic #2: </a:t>
            </a:r>
            <a:r>
              <a:rPr lang="en-US" sz="4000" dirty="0"/>
              <a:t>Overlapping and non-overlapping carriers</a:t>
            </a:r>
            <a:endParaRPr lang="en-GB" sz="2800" dirty="0"/>
          </a:p>
        </p:txBody>
      </p:sp>
      <p:sp>
        <p:nvSpPr>
          <p:cNvPr id="3" name="Content Placeholder 2">
            <a:extLst>
              <a:ext uri="{FF2B5EF4-FFF2-40B4-BE49-F238E27FC236}">
                <a16:creationId xmlns:a16="http://schemas.microsoft.com/office/drawing/2014/main" id="{F0B529BB-846D-4335-8728-9F2D4EDF7014}"/>
              </a:ext>
            </a:extLst>
          </p:cNvPr>
          <p:cNvSpPr>
            <a:spLocks noGrp="1"/>
          </p:cNvSpPr>
          <p:nvPr>
            <p:ph idx="1"/>
          </p:nvPr>
        </p:nvSpPr>
        <p:spPr>
          <a:xfrm>
            <a:off x="609600" y="1431235"/>
            <a:ext cx="10972800" cy="4694930"/>
          </a:xfrm>
        </p:spPr>
        <p:txBody>
          <a:bodyPr>
            <a:normAutofit lnSpcReduction="10000"/>
          </a:bodyPr>
          <a:lstStyle/>
          <a:p>
            <a:pPr lvl="0"/>
            <a:r>
              <a:rPr lang="en-GB" dirty="0"/>
              <a:t>Sub-topic 2-12: </a:t>
            </a:r>
            <a:r>
              <a:rPr lang="en-US" dirty="0"/>
              <a:t>Measurement requirement for UE who supports the beam level EMR reporting </a:t>
            </a:r>
          </a:p>
          <a:p>
            <a:pPr lvl="1"/>
            <a:r>
              <a:rPr lang="en-GB" b="1" u="sng" dirty="0"/>
              <a:t>Issue 2-12-1:</a:t>
            </a:r>
            <a:r>
              <a:rPr lang="en-GB" dirty="0"/>
              <a:t> Value of X?</a:t>
            </a:r>
          </a:p>
          <a:p>
            <a:pPr lvl="2"/>
            <a:r>
              <a:rPr lang="en-GB" dirty="0">
                <a:highlight>
                  <a:srgbClr val="00FF00"/>
                </a:highlight>
              </a:rPr>
              <a:t>Agreement:</a:t>
            </a:r>
          </a:p>
          <a:p>
            <a:pPr lvl="3" hangingPunct="0"/>
            <a:r>
              <a:rPr lang="en-GB" dirty="0">
                <a:highlight>
                  <a:srgbClr val="00FF00"/>
                </a:highlight>
              </a:rPr>
              <a:t>X=3 for NR FR1</a:t>
            </a:r>
          </a:p>
          <a:p>
            <a:pPr lvl="3" hangingPunct="0"/>
            <a:r>
              <a:rPr lang="en-GB" dirty="0">
                <a:highlight>
                  <a:srgbClr val="FFFF00"/>
                </a:highlight>
              </a:rPr>
              <a:t>FFS: X=[3, 5] for NR FR2</a:t>
            </a:r>
          </a:p>
          <a:p>
            <a:pPr lvl="1"/>
            <a:r>
              <a:rPr lang="en-GB" b="1" u="sng" dirty="0"/>
              <a:t>Issue 2-12-2:</a:t>
            </a:r>
            <a:r>
              <a:rPr lang="en-GB" dirty="0"/>
              <a:t> Can the same value of X apply for NR inter-RAT beam measurements</a:t>
            </a:r>
          </a:p>
          <a:p>
            <a:pPr lvl="2"/>
            <a:r>
              <a:rPr lang="en-GB" dirty="0">
                <a:highlight>
                  <a:srgbClr val="00FF00"/>
                </a:highlight>
              </a:rPr>
              <a:t>Agreement:</a:t>
            </a:r>
          </a:p>
          <a:p>
            <a:pPr lvl="3" hangingPunct="0"/>
            <a:r>
              <a:rPr lang="en-GB" dirty="0">
                <a:highlight>
                  <a:srgbClr val="00FF00"/>
                </a:highlight>
              </a:rPr>
              <a:t>Same value of X which apply for NR inter-frequency beam measurements can apply also for NR inter-RAT beam measurements.</a:t>
            </a:r>
          </a:p>
        </p:txBody>
      </p:sp>
    </p:spTree>
    <p:extLst>
      <p:ext uri="{BB962C8B-B14F-4D97-AF65-F5344CB8AC3E}">
        <p14:creationId xmlns:p14="http://schemas.microsoft.com/office/powerpoint/2010/main" val="24879995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15037-2773-4D24-97D2-C358EE85A59E}"/>
              </a:ext>
            </a:extLst>
          </p:cNvPr>
          <p:cNvSpPr>
            <a:spLocks noGrp="1"/>
          </p:cNvSpPr>
          <p:nvPr>
            <p:ph type="title"/>
          </p:nvPr>
        </p:nvSpPr>
        <p:spPr>
          <a:xfrm>
            <a:off x="609600" y="274638"/>
            <a:ext cx="10972800" cy="1047266"/>
          </a:xfrm>
        </p:spPr>
        <p:txBody>
          <a:bodyPr>
            <a:noAutofit/>
          </a:bodyPr>
          <a:lstStyle/>
          <a:p>
            <a:r>
              <a:rPr lang="en-GB" sz="4000" dirty="0"/>
              <a:t>Topic #2: </a:t>
            </a:r>
            <a:r>
              <a:rPr lang="en-US" sz="4000" dirty="0"/>
              <a:t>Overlapping and non-overlapping carriers</a:t>
            </a:r>
            <a:endParaRPr lang="en-GB" sz="2800" dirty="0"/>
          </a:p>
        </p:txBody>
      </p:sp>
      <p:sp>
        <p:nvSpPr>
          <p:cNvPr id="3" name="Content Placeholder 2">
            <a:extLst>
              <a:ext uri="{FF2B5EF4-FFF2-40B4-BE49-F238E27FC236}">
                <a16:creationId xmlns:a16="http://schemas.microsoft.com/office/drawing/2014/main" id="{F0B529BB-846D-4335-8728-9F2D4EDF7014}"/>
              </a:ext>
            </a:extLst>
          </p:cNvPr>
          <p:cNvSpPr>
            <a:spLocks noGrp="1"/>
          </p:cNvSpPr>
          <p:nvPr>
            <p:ph idx="1"/>
          </p:nvPr>
        </p:nvSpPr>
        <p:spPr>
          <a:xfrm>
            <a:off x="609600" y="1431235"/>
            <a:ext cx="10972800" cy="4694930"/>
          </a:xfrm>
        </p:spPr>
        <p:txBody>
          <a:bodyPr>
            <a:normAutofit/>
          </a:bodyPr>
          <a:lstStyle/>
          <a:p>
            <a:pPr lvl="0"/>
            <a:r>
              <a:rPr lang="en-GB" dirty="0"/>
              <a:t>Sub-topic 2-13: Timer T331 length </a:t>
            </a:r>
          </a:p>
          <a:p>
            <a:pPr lvl="1"/>
            <a:r>
              <a:rPr lang="en-GB" b="1" u="sng" dirty="0"/>
              <a:t>Issue 2-13-1: </a:t>
            </a:r>
            <a:r>
              <a:rPr lang="en-GB" dirty="0"/>
              <a:t>Whether to include in LS any RAN4 recommendations, e.g. increase the value range for timer T331?</a:t>
            </a:r>
          </a:p>
          <a:p>
            <a:pPr lvl="2"/>
            <a:r>
              <a:rPr lang="en-GB" dirty="0">
                <a:highlight>
                  <a:srgbClr val="00FF00"/>
                </a:highlight>
              </a:rPr>
              <a:t>LS drafting is ongoing. This Issue 2-13-1 is closed.</a:t>
            </a:r>
          </a:p>
          <a:p>
            <a:pPr lvl="1"/>
            <a:r>
              <a:rPr lang="en-GB" b="1" u="sng" dirty="0"/>
              <a:t>Issue 2-13-2: </a:t>
            </a:r>
            <a:r>
              <a:rPr lang="en-GB" dirty="0"/>
              <a:t>Candidate values for timer T331 (if to be recommended to be increased in Issue 2-13-1)</a:t>
            </a:r>
          </a:p>
          <a:p>
            <a:pPr lvl="2"/>
            <a:r>
              <a:rPr lang="en-GB" dirty="0">
                <a:highlight>
                  <a:srgbClr val="00FF00"/>
                </a:highlight>
              </a:rPr>
              <a:t>LS drafting is ongoing. This Issue 2-13-2 is closed.</a:t>
            </a:r>
          </a:p>
        </p:txBody>
      </p:sp>
    </p:spTree>
    <p:extLst>
      <p:ext uri="{BB962C8B-B14F-4D97-AF65-F5344CB8AC3E}">
        <p14:creationId xmlns:p14="http://schemas.microsoft.com/office/powerpoint/2010/main" val="35586814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15037-2773-4D24-97D2-C358EE85A59E}"/>
              </a:ext>
            </a:extLst>
          </p:cNvPr>
          <p:cNvSpPr>
            <a:spLocks noGrp="1"/>
          </p:cNvSpPr>
          <p:nvPr>
            <p:ph type="title"/>
          </p:nvPr>
        </p:nvSpPr>
        <p:spPr>
          <a:xfrm>
            <a:off x="609600" y="274638"/>
            <a:ext cx="10972800" cy="1047266"/>
          </a:xfrm>
        </p:spPr>
        <p:txBody>
          <a:bodyPr>
            <a:noAutofit/>
          </a:bodyPr>
          <a:lstStyle/>
          <a:p>
            <a:r>
              <a:rPr lang="en-GB" sz="4000" dirty="0"/>
              <a:t>Topic #2: </a:t>
            </a:r>
            <a:r>
              <a:rPr lang="en-US" sz="4000" dirty="0"/>
              <a:t>Overlapping and non-overlapping carriers</a:t>
            </a:r>
            <a:endParaRPr lang="en-GB" sz="2800" dirty="0"/>
          </a:p>
        </p:txBody>
      </p:sp>
      <p:sp>
        <p:nvSpPr>
          <p:cNvPr id="3" name="Content Placeholder 2">
            <a:extLst>
              <a:ext uri="{FF2B5EF4-FFF2-40B4-BE49-F238E27FC236}">
                <a16:creationId xmlns:a16="http://schemas.microsoft.com/office/drawing/2014/main" id="{F0B529BB-846D-4335-8728-9F2D4EDF7014}"/>
              </a:ext>
            </a:extLst>
          </p:cNvPr>
          <p:cNvSpPr>
            <a:spLocks noGrp="1"/>
          </p:cNvSpPr>
          <p:nvPr>
            <p:ph idx="1"/>
          </p:nvPr>
        </p:nvSpPr>
        <p:spPr>
          <a:xfrm>
            <a:off x="609600" y="1431235"/>
            <a:ext cx="10972800" cy="4694930"/>
          </a:xfrm>
        </p:spPr>
        <p:txBody>
          <a:bodyPr>
            <a:normAutofit/>
          </a:bodyPr>
          <a:lstStyle/>
          <a:p>
            <a:pPr lvl="0"/>
            <a:r>
              <a:rPr lang="en-GB" dirty="0"/>
              <a:t>Sub-topic 2-14: </a:t>
            </a:r>
            <a:r>
              <a:rPr lang="en-US" dirty="0"/>
              <a:t>UE Idle mode CA measurement requirements and UE conditions </a:t>
            </a:r>
          </a:p>
          <a:p>
            <a:pPr lvl="1"/>
            <a:r>
              <a:rPr lang="en-GB" b="1" u="sng" dirty="0"/>
              <a:t>Issue 2-14-1:</a:t>
            </a:r>
            <a:r>
              <a:rPr lang="en-GB" dirty="0"/>
              <a:t> Company view regarding whether having idle mode CA measurement requirements based on UE conditions (</a:t>
            </a:r>
            <a:r>
              <a:rPr lang="en-GB" dirty="0" err="1"/>
              <a:t>Srxlev</a:t>
            </a:r>
            <a:r>
              <a:rPr lang="en-GB" dirty="0"/>
              <a:t> and s-</a:t>
            </a:r>
            <a:r>
              <a:rPr lang="en-GB" dirty="0" err="1"/>
              <a:t>NonIntraSearch</a:t>
            </a:r>
            <a:r>
              <a:rPr lang="en-GB" dirty="0"/>
              <a:t>) could lead to uncertainty on network side concerning the reported results</a:t>
            </a:r>
          </a:p>
          <a:p>
            <a:pPr lvl="2"/>
            <a:r>
              <a:rPr lang="en-GB" dirty="0">
                <a:highlight>
                  <a:srgbClr val="FFFF00"/>
                </a:highlight>
              </a:rPr>
              <a:t>More discussion needed</a:t>
            </a:r>
          </a:p>
        </p:txBody>
      </p:sp>
    </p:spTree>
    <p:extLst>
      <p:ext uri="{BB962C8B-B14F-4D97-AF65-F5344CB8AC3E}">
        <p14:creationId xmlns:p14="http://schemas.microsoft.com/office/powerpoint/2010/main" val="32684378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15037-2773-4D24-97D2-C358EE85A59E}"/>
              </a:ext>
            </a:extLst>
          </p:cNvPr>
          <p:cNvSpPr>
            <a:spLocks noGrp="1"/>
          </p:cNvSpPr>
          <p:nvPr>
            <p:ph type="title"/>
          </p:nvPr>
        </p:nvSpPr>
        <p:spPr>
          <a:xfrm>
            <a:off x="609600" y="274638"/>
            <a:ext cx="10972800" cy="1047266"/>
          </a:xfrm>
        </p:spPr>
        <p:txBody>
          <a:bodyPr>
            <a:noAutofit/>
          </a:bodyPr>
          <a:lstStyle/>
          <a:p>
            <a:r>
              <a:rPr lang="en-GB" sz="4000" dirty="0"/>
              <a:t>Topic #2: </a:t>
            </a:r>
            <a:r>
              <a:rPr lang="en-US" sz="4000" dirty="0"/>
              <a:t>Overlapping and non-overlapping carriers</a:t>
            </a:r>
            <a:endParaRPr lang="en-GB" sz="2800" dirty="0"/>
          </a:p>
        </p:txBody>
      </p:sp>
      <p:sp>
        <p:nvSpPr>
          <p:cNvPr id="3" name="Content Placeholder 2">
            <a:extLst>
              <a:ext uri="{FF2B5EF4-FFF2-40B4-BE49-F238E27FC236}">
                <a16:creationId xmlns:a16="http://schemas.microsoft.com/office/drawing/2014/main" id="{F0B529BB-846D-4335-8728-9F2D4EDF7014}"/>
              </a:ext>
            </a:extLst>
          </p:cNvPr>
          <p:cNvSpPr>
            <a:spLocks noGrp="1"/>
          </p:cNvSpPr>
          <p:nvPr>
            <p:ph idx="1"/>
          </p:nvPr>
        </p:nvSpPr>
        <p:spPr>
          <a:xfrm>
            <a:off x="609600" y="1431235"/>
            <a:ext cx="10972800" cy="4694930"/>
          </a:xfrm>
        </p:spPr>
        <p:txBody>
          <a:bodyPr>
            <a:normAutofit/>
          </a:bodyPr>
          <a:lstStyle/>
          <a:p>
            <a:pPr lvl="0"/>
            <a:r>
              <a:rPr lang="en-GB" dirty="0"/>
              <a:t>Sub-topic 2-15: </a:t>
            </a:r>
            <a:r>
              <a:rPr lang="en-US" dirty="0"/>
              <a:t>Cell detected status </a:t>
            </a:r>
          </a:p>
          <a:p>
            <a:pPr lvl="1"/>
            <a:r>
              <a:rPr lang="en-GB" b="1" u="sng" dirty="0"/>
              <a:t>Issue 2-15-1: </a:t>
            </a:r>
            <a:r>
              <a:rPr lang="en-GB" dirty="0"/>
              <a:t>RAN4 to discuss and agree if the cell detected status condition needs to be updated or clarified to reflect the cell detected state condition of the cell at the time of and during the actual connection release</a:t>
            </a:r>
          </a:p>
          <a:p>
            <a:pPr lvl="2"/>
            <a:r>
              <a:rPr lang="en-GB" dirty="0">
                <a:highlight>
                  <a:srgbClr val="FFFF00"/>
                </a:highlight>
              </a:rPr>
              <a:t>More discussion needed</a:t>
            </a:r>
          </a:p>
        </p:txBody>
      </p:sp>
    </p:spTree>
    <p:extLst>
      <p:ext uri="{BB962C8B-B14F-4D97-AF65-F5344CB8AC3E}">
        <p14:creationId xmlns:p14="http://schemas.microsoft.com/office/powerpoint/2010/main" val="42624174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15037-2773-4D24-97D2-C358EE85A59E}"/>
              </a:ext>
            </a:extLst>
          </p:cNvPr>
          <p:cNvSpPr>
            <a:spLocks noGrp="1"/>
          </p:cNvSpPr>
          <p:nvPr>
            <p:ph type="title"/>
          </p:nvPr>
        </p:nvSpPr>
        <p:spPr>
          <a:xfrm>
            <a:off x="609600" y="274638"/>
            <a:ext cx="10972800" cy="639762"/>
          </a:xfrm>
        </p:spPr>
        <p:txBody>
          <a:bodyPr>
            <a:normAutofit fontScale="90000"/>
          </a:bodyPr>
          <a:lstStyle/>
          <a:p>
            <a:r>
              <a:rPr lang="fi-FI" dirty="0" err="1"/>
              <a:t>Background</a:t>
            </a:r>
            <a:endParaRPr lang="en-GB" dirty="0"/>
          </a:p>
        </p:txBody>
      </p:sp>
      <p:sp>
        <p:nvSpPr>
          <p:cNvPr id="3" name="Content Placeholder 2">
            <a:extLst>
              <a:ext uri="{FF2B5EF4-FFF2-40B4-BE49-F238E27FC236}">
                <a16:creationId xmlns:a16="http://schemas.microsoft.com/office/drawing/2014/main" id="{F0B529BB-846D-4335-8728-9F2D4EDF7014}"/>
              </a:ext>
            </a:extLst>
          </p:cNvPr>
          <p:cNvSpPr>
            <a:spLocks noGrp="1"/>
          </p:cNvSpPr>
          <p:nvPr>
            <p:ph idx="1"/>
          </p:nvPr>
        </p:nvSpPr>
        <p:spPr>
          <a:xfrm>
            <a:off x="609600" y="914401"/>
            <a:ext cx="10972800" cy="5211764"/>
          </a:xfrm>
        </p:spPr>
        <p:txBody>
          <a:bodyPr>
            <a:normAutofit lnSpcReduction="10000"/>
          </a:bodyPr>
          <a:lstStyle/>
          <a:p>
            <a:r>
              <a:rPr lang="fi-FI" dirty="0" err="1"/>
              <a:t>During</a:t>
            </a:r>
            <a:r>
              <a:rPr lang="fi-FI" dirty="0"/>
              <a:t> </a:t>
            </a:r>
            <a:r>
              <a:rPr lang="fi-FI" dirty="0" err="1"/>
              <a:t>the</a:t>
            </a:r>
            <a:r>
              <a:rPr lang="fi-FI" dirty="0"/>
              <a:t> RAN4#97e E-</a:t>
            </a:r>
            <a:r>
              <a:rPr lang="fi-FI" dirty="0" err="1"/>
              <a:t>meeting</a:t>
            </a:r>
            <a:r>
              <a:rPr lang="fi-FI" dirty="0"/>
              <a:t> </a:t>
            </a:r>
            <a:r>
              <a:rPr lang="fi-FI" dirty="0" err="1"/>
              <a:t>the</a:t>
            </a:r>
            <a:r>
              <a:rPr lang="fi-FI" dirty="0"/>
              <a:t> </a:t>
            </a:r>
            <a:r>
              <a:rPr lang="fi-FI" dirty="0" err="1"/>
              <a:t>dicussion</a:t>
            </a:r>
            <a:r>
              <a:rPr lang="fi-FI" dirty="0"/>
              <a:t> </a:t>
            </a:r>
            <a:r>
              <a:rPr lang="fi-FI" dirty="0" err="1"/>
              <a:t>related</a:t>
            </a:r>
            <a:r>
              <a:rPr lang="fi-FI" dirty="0"/>
              <a:t> to </a:t>
            </a:r>
            <a:r>
              <a:rPr lang="en-GB" dirty="0"/>
              <a:t>Multi-RAT Dual-Connectivity and Carrier Aggregation enhancements [</a:t>
            </a:r>
            <a:r>
              <a:rPr lang="en-GB" dirty="0" err="1"/>
              <a:t>LTE_NR_DC_CA_enh</a:t>
            </a:r>
            <a:r>
              <a:rPr lang="en-GB" dirty="0"/>
              <a:t>] continued.</a:t>
            </a:r>
          </a:p>
          <a:p>
            <a:r>
              <a:rPr lang="en-GB" dirty="0"/>
              <a:t>This WF addresses Idle mode CA measurement RRM requirements. </a:t>
            </a:r>
          </a:p>
          <a:p>
            <a:r>
              <a:rPr lang="fi-FI" dirty="0" err="1"/>
              <a:t>Summary</a:t>
            </a:r>
            <a:r>
              <a:rPr lang="fi-FI" dirty="0"/>
              <a:t> of </a:t>
            </a:r>
            <a:r>
              <a:rPr lang="fi-FI" dirty="0" err="1"/>
              <a:t>the</a:t>
            </a:r>
            <a:r>
              <a:rPr lang="fi-FI" dirty="0"/>
              <a:t> 1st </a:t>
            </a:r>
            <a:r>
              <a:rPr lang="fi-FI" dirty="0" err="1"/>
              <a:t>round</a:t>
            </a:r>
            <a:r>
              <a:rPr lang="fi-FI" dirty="0"/>
              <a:t> </a:t>
            </a:r>
            <a:r>
              <a:rPr lang="fi-FI" dirty="0" err="1"/>
              <a:t>discussion</a:t>
            </a:r>
            <a:r>
              <a:rPr lang="fi-FI" dirty="0"/>
              <a:t> </a:t>
            </a:r>
            <a:r>
              <a:rPr lang="fi-FI" dirty="0" err="1"/>
              <a:t>during</a:t>
            </a:r>
            <a:r>
              <a:rPr lang="fi-FI" dirty="0"/>
              <a:t> RAN4#97e </a:t>
            </a:r>
            <a:r>
              <a:rPr lang="fi-FI" dirty="0" err="1"/>
              <a:t>meeting</a:t>
            </a:r>
            <a:r>
              <a:rPr lang="fi-FI" dirty="0"/>
              <a:t> is </a:t>
            </a:r>
            <a:r>
              <a:rPr lang="fi-FI" dirty="0" err="1"/>
              <a:t>captured</a:t>
            </a:r>
            <a:r>
              <a:rPr lang="fi-FI" dirty="0"/>
              <a:t> in R4-2017009.</a:t>
            </a:r>
          </a:p>
          <a:p>
            <a:r>
              <a:rPr lang="fi-FI" dirty="0" err="1"/>
              <a:t>Summary</a:t>
            </a:r>
            <a:r>
              <a:rPr lang="fi-FI" dirty="0"/>
              <a:t> of </a:t>
            </a:r>
            <a:r>
              <a:rPr lang="fi-FI" dirty="0" err="1"/>
              <a:t>the</a:t>
            </a:r>
            <a:r>
              <a:rPr lang="fi-FI" dirty="0"/>
              <a:t> 2nd </a:t>
            </a:r>
            <a:r>
              <a:rPr lang="fi-FI" dirty="0" err="1"/>
              <a:t>round</a:t>
            </a:r>
            <a:r>
              <a:rPr lang="fi-FI" dirty="0"/>
              <a:t> </a:t>
            </a:r>
            <a:r>
              <a:rPr lang="fi-FI" dirty="0" err="1"/>
              <a:t>discussion</a:t>
            </a:r>
            <a:r>
              <a:rPr lang="fi-FI" dirty="0"/>
              <a:t> </a:t>
            </a:r>
            <a:r>
              <a:rPr lang="fi-FI" dirty="0" err="1"/>
              <a:t>during</a:t>
            </a:r>
            <a:r>
              <a:rPr lang="fi-FI" dirty="0"/>
              <a:t> RAN4#97e </a:t>
            </a:r>
            <a:r>
              <a:rPr lang="fi-FI" dirty="0" err="1"/>
              <a:t>meeting</a:t>
            </a:r>
            <a:r>
              <a:rPr lang="fi-FI" dirty="0"/>
              <a:t> is </a:t>
            </a:r>
            <a:r>
              <a:rPr lang="fi-FI" dirty="0" err="1"/>
              <a:t>captured</a:t>
            </a:r>
            <a:r>
              <a:rPr lang="fi-FI" dirty="0"/>
              <a:t> in R4-2017280.</a:t>
            </a:r>
          </a:p>
          <a:p>
            <a:pPr lvl="1"/>
            <a:r>
              <a:rPr lang="fi-FI" dirty="0" err="1"/>
              <a:t>Summary</a:t>
            </a:r>
            <a:r>
              <a:rPr lang="fi-FI" dirty="0"/>
              <a:t> </a:t>
            </a:r>
            <a:r>
              <a:rPr lang="fi-FI" dirty="0" err="1"/>
              <a:t>document</a:t>
            </a:r>
            <a:r>
              <a:rPr lang="fi-FI" dirty="0"/>
              <a:t> </a:t>
            </a:r>
            <a:r>
              <a:rPr lang="fi-FI" dirty="0" err="1"/>
              <a:t>additionally</a:t>
            </a:r>
            <a:r>
              <a:rPr lang="fi-FI" dirty="0"/>
              <a:t> </a:t>
            </a:r>
            <a:r>
              <a:rPr lang="fi-FI" dirty="0" err="1"/>
              <a:t>includes</a:t>
            </a:r>
            <a:r>
              <a:rPr lang="fi-FI" dirty="0"/>
              <a:t> </a:t>
            </a:r>
            <a:r>
              <a:rPr lang="fi-FI" dirty="0" err="1"/>
              <a:t>background</a:t>
            </a:r>
            <a:r>
              <a:rPr lang="fi-FI" dirty="0"/>
              <a:t> for </a:t>
            </a:r>
            <a:r>
              <a:rPr lang="fi-FI" dirty="0" err="1"/>
              <a:t>topics</a:t>
            </a:r>
            <a:r>
              <a:rPr lang="fi-FI" dirty="0"/>
              <a:t> #1 and #2, </a:t>
            </a:r>
            <a:r>
              <a:rPr lang="fi-FI" dirty="0" err="1"/>
              <a:t>based</a:t>
            </a:r>
            <a:r>
              <a:rPr lang="fi-FI" dirty="0"/>
              <a:t> on </a:t>
            </a:r>
            <a:r>
              <a:rPr lang="fi-FI" dirty="0" err="1"/>
              <a:t>the</a:t>
            </a:r>
            <a:r>
              <a:rPr lang="fi-FI" dirty="0"/>
              <a:t> input </a:t>
            </a:r>
            <a:r>
              <a:rPr lang="fi-FI" dirty="0" err="1"/>
              <a:t>from</a:t>
            </a:r>
            <a:r>
              <a:rPr lang="fi-FI" dirty="0"/>
              <a:t> </a:t>
            </a:r>
            <a:r>
              <a:rPr lang="fi-FI" dirty="0" err="1"/>
              <a:t>the</a:t>
            </a:r>
            <a:r>
              <a:rPr lang="fi-FI" dirty="0"/>
              <a:t> </a:t>
            </a:r>
            <a:r>
              <a:rPr lang="fi-FI" dirty="0" err="1"/>
              <a:t>companies</a:t>
            </a:r>
            <a:r>
              <a:rPr lang="fi-FI" dirty="0"/>
              <a:t>.</a:t>
            </a:r>
          </a:p>
        </p:txBody>
      </p:sp>
    </p:spTree>
    <p:extLst>
      <p:ext uri="{BB962C8B-B14F-4D97-AF65-F5344CB8AC3E}">
        <p14:creationId xmlns:p14="http://schemas.microsoft.com/office/powerpoint/2010/main" val="5030133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15037-2773-4D24-97D2-C358EE85A59E}"/>
              </a:ext>
            </a:extLst>
          </p:cNvPr>
          <p:cNvSpPr>
            <a:spLocks noGrp="1"/>
          </p:cNvSpPr>
          <p:nvPr>
            <p:ph type="title"/>
          </p:nvPr>
        </p:nvSpPr>
        <p:spPr>
          <a:xfrm>
            <a:off x="609600" y="274638"/>
            <a:ext cx="10972800" cy="1047266"/>
          </a:xfrm>
        </p:spPr>
        <p:txBody>
          <a:bodyPr>
            <a:noAutofit/>
          </a:bodyPr>
          <a:lstStyle/>
          <a:p>
            <a:r>
              <a:rPr lang="en-GB" sz="3200" dirty="0"/>
              <a:t>Topic #1: </a:t>
            </a:r>
            <a:r>
              <a:rPr lang="en-US" sz="3200" dirty="0"/>
              <a:t>UE idle mode CA measurement requirements and s-</a:t>
            </a:r>
            <a:r>
              <a:rPr lang="en-US" sz="3200" dirty="0" err="1"/>
              <a:t>NonIntraSearch</a:t>
            </a:r>
            <a:endParaRPr lang="en-GB" sz="3200" dirty="0"/>
          </a:p>
        </p:txBody>
      </p:sp>
      <p:sp>
        <p:nvSpPr>
          <p:cNvPr id="3" name="Content Placeholder 2">
            <a:extLst>
              <a:ext uri="{FF2B5EF4-FFF2-40B4-BE49-F238E27FC236}">
                <a16:creationId xmlns:a16="http://schemas.microsoft.com/office/drawing/2014/main" id="{F0B529BB-846D-4335-8728-9F2D4EDF7014}"/>
              </a:ext>
            </a:extLst>
          </p:cNvPr>
          <p:cNvSpPr>
            <a:spLocks noGrp="1"/>
          </p:cNvSpPr>
          <p:nvPr>
            <p:ph idx="1"/>
          </p:nvPr>
        </p:nvSpPr>
        <p:spPr>
          <a:xfrm>
            <a:off x="609600" y="1431235"/>
            <a:ext cx="10972800" cy="4694930"/>
          </a:xfrm>
        </p:spPr>
        <p:txBody>
          <a:bodyPr>
            <a:normAutofit/>
          </a:bodyPr>
          <a:lstStyle/>
          <a:p>
            <a:pPr lvl="0"/>
            <a:r>
              <a:rPr lang="en-US" dirty="0"/>
              <a:t>Sub-topic #1-1: UE measurement requirements for idle mode CA measurements, when </a:t>
            </a:r>
            <a:r>
              <a:rPr lang="en-US" dirty="0" err="1"/>
              <a:t>SnonIntraSearchP</a:t>
            </a:r>
            <a:r>
              <a:rPr lang="en-US" dirty="0"/>
              <a:t>/Q are not configured:</a:t>
            </a:r>
          </a:p>
          <a:p>
            <a:pPr lvl="1"/>
            <a:r>
              <a:rPr lang="en-GB" dirty="0"/>
              <a:t>Issue 1-1-1: UE measurement requirements for idle mode CA measurements, when </a:t>
            </a:r>
            <a:r>
              <a:rPr lang="en-GB" dirty="0" err="1"/>
              <a:t>SnonIntraSearchP</a:t>
            </a:r>
            <a:r>
              <a:rPr lang="en-GB" dirty="0"/>
              <a:t>/Q are not configured</a:t>
            </a:r>
            <a:endParaRPr lang="en-US" dirty="0"/>
          </a:p>
          <a:p>
            <a:pPr lvl="2"/>
            <a:r>
              <a:rPr lang="en-GB" dirty="0">
                <a:highlight>
                  <a:srgbClr val="00FF00"/>
                </a:highlight>
                <a:latin typeface="Times New Roman" panose="02020603050405020304" pitchFamily="18" charset="0"/>
                <a:ea typeface="SimSun" panose="02010600030101010101" pitchFamily="2" charset="-122"/>
              </a:rPr>
              <a:t>Agreement: UE measurement requirements for idle mode CA measurements, when </a:t>
            </a:r>
            <a:r>
              <a:rPr lang="en-GB" dirty="0" err="1">
                <a:highlight>
                  <a:srgbClr val="00FF00"/>
                </a:highlight>
                <a:latin typeface="Times New Roman" panose="02020603050405020304" pitchFamily="18" charset="0"/>
                <a:ea typeface="SimSun" panose="02010600030101010101" pitchFamily="2" charset="-122"/>
              </a:rPr>
              <a:t>S</a:t>
            </a:r>
            <a:r>
              <a:rPr lang="en-GB" baseline="-25000" dirty="0" err="1">
                <a:highlight>
                  <a:srgbClr val="00FF00"/>
                </a:highlight>
                <a:latin typeface="Times New Roman" panose="02020603050405020304" pitchFamily="18" charset="0"/>
                <a:ea typeface="SimSun" panose="02010600030101010101" pitchFamily="2" charset="-122"/>
              </a:rPr>
              <a:t>nonIntraSearchP</a:t>
            </a:r>
            <a:r>
              <a:rPr lang="en-GB" baseline="-25000" dirty="0">
                <a:highlight>
                  <a:srgbClr val="00FF00"/>
                </a:highlight>
                <a:latin typeface="Times New Roman" panose="02020603050405020304" pitchFamily="18" charset="0"/>
                <a:ea typeface="SimSun" panose="02010600030101010101" pitchFamily="2" charset="-122"/>
              </a:rPr>
              <a:t>/Q</a:t>
            </a:r>
            <a:r>
              <a:rPr lang="en-GB" dirty="0">
                <a:highlight>
                  <a:srgbClr val="00FF00"/>
                </a:highlight>
                <a:latin typeface="Times New Roman" panose="02020603050405020304" pitchFamily="18" charset="0"/>
                <a:ea typeface="SimSun" panose="02010600030101010101" pitchFamily="2" charset="-122"/>
              </a:rPr>
              <a:t> are not configured, follow requirements in section 4.2.2.4 table 4.2.2.4-1</a:t>
            </a:r>
            <a:endParaRPr lang="en-GB" dirty="0"/>
          </a:p>
        </p:txBody>
      </p:sp>
    </p:spTree>
    <p:extLst>
      <p:ext uri="{BB962C8B-B14F-4D97-AF65-F5344CB8AC3E}">
        <p14:creationId xmlns:p14="http://schemas.microsoft.com/office/powerpoint/2010/main" val="27943915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15037-2773-4D24-97D2-C358EE85A59E}"/>
              </a:ext>
            </a:extLst>
          </p:cNvPr>
          <p:cNvSpPr>
            <a:spLocks noGrp="1"/>
          </p:cNvSpPr>
          <p:nvPr>
            <p:ph type="title"/>
          </p:nvPr>
        </p:nvSpPr>
        <p:spPr>
          <a:xfrm>
            <a:off x="609600" y="274638"/>
            <a:ext cx="10972800" cy="1047266"/>
          </a:xfrm>
        </p:spPr>
        <p:txBody>
          <a:bodyPr>
            <a:noAutofit/>
          </a:bodyPr>
          <a:lstStyle/>
          <a:p>
            <a:r>
              <a:rPr lang="en-GB" sz="3200" dirty="0"/>
              <a:t>Topic #1: </a:t>
            </a:r>
            <a:r>
              <a:rPr lang="en-US" sz="3200" dirty="0"/>
              <a:t>UE idle mode CA measurement requirements and s-</a:t>
            </a:r>
            <a:r>
              <a:rPr lang="en-US" sz="3200" dirty="0" err="1"/>
              <a:t>NonIntraSearch</a:t>
            </a:r>
            <a:endParaRPr lang="en-GB" sz="3200" dirty="0"/>
          </a:p>
        </p:txBody>
      </p:sp>
      <p:sp>
        <p:nvSpPr>
          <p:cNvPr id="3" name="Content Placeholder 2">
            <a:extLst>
              <a:ext uri="{FF2B5EF4-FFF2-40B4-BE49-F238E27FC236}">
                <a16:creationId xmlns:a16="http://schemas.microsoft.com/office/drawing/2014/main" id="{F0B529BB-846D-4335-8728-9F2D4EDF7014}"/>
              </a:ext>
            </a:extLst>
          </p:cNvPr>
          <p:cNvSpPr>
            <a:spLocks noGrp="1"/>
          </p:cNvSpPr>
          <p:nvPr>
            <p:ph idx="1"/>
          </p:nvPr>
        </p:nvSpPr>
        <p:spPr>
          <a:xfrm>
            <a:off x="609600" y="1431235"/>
            <a:ext cx="10972800" cy="4694930"/>
          </a:xfrm>
        </p:spPr>
        <p:txBody>
          <a:bodyPr>
            <a:normAutofit fontScale="70000" lnSpcReduction="20000"/>
          </a:bodyPr>
          <a:lstStyle/>
          <a:p>
            <a:pPr lvl="0"/>
            <a:r>
              <a:rPr lang="en-US" dirty="0"/>
              <a:t>Sub-topic #1-2: UE measurement requirements for idle mode CA measurements, when </a:t>
            </a:r>
            <a:r>
              <a:rPr lang="en-US" dirty="0" err="1"/>
              <a:t>SnonIntraSearchP</a:t>
            </a:r>
            <a:r>
              <a:rPr lang="en-US" dirty="0"/>
              <a:t>/Q are configured</a:t>
            </a:r>
            <a:endParaRPr lang="en-GB" dirty="0"/>
          </a:p>
          <a:p>
            <a:pPr lvl="1"/>
            <a:r>
              <a:rPr lang="en-US" dirty="0"/>
              <a:t>Issue 1-2-1: </a:t>
            </a:r>
            <a:r>
              <a:rPr lang="en-US" dirty="0" err="1"/>
              <a:t>Srxlev</a:t>
            </a:r>
            <a:r>
              <a:rPr lang="en-US" dirty="0"/>
              <a:t> ≤ </a:t>
            </a:r>
            <a:r>
              <a:rPr lang="en-US" dirty="0" err="1"/>
              <a:t>SnonIntraSearchP</a:t>
            </a:r>
            <a:r>
              <a:rPr lang="en-US" dirty="0"/>
              <a:t> or </a:t>
            </a:r>
            <a:r>
              <a:rPr lang="en-US" dirty="0" err="1"/>
              <a:t>Squal</a:t>
            </a:r>
            <a:r>
              <a:rPr lang="en-US" dirty="0"/>
              <a:t> ≤ </a:t>
            </a:r>
            <a:r>
              <a:rPr lang="en-US" dirty="0" err="1"/>
              <a:t>SnonIntraSearchQ</a:t>
            </a:r>
            <a:r>
              <a:rPr lang="en-US" dirty="0"/>
              <a:t> (high priority carrier not configured):</a:t>
            </a:r>
          </a:p>
          <a:p>
            <a:pPr marL="1082040" hangingPunct="0">
              <a:spcAft>
                <a:spcPts val="900"/>
              </a:spcAft>
            </a:pPr>
            <a:r>
              <a:rPr lang="en-GB" dirty="0">
                <a:highlight>
                  <a:srgbClr val="00FF00"/>
                </a:highlight>
                <a:latin typeface="Times New Roman" panose="02020603050405020304" pitchFamily="18" charset="0"/>
                <a:ea typeface="Times New Roman" panose="02020603050405020304" pitchFamily="18" charset="0"/>
              </a:rPr>
              <a:t>Agreement: </a:t>
            </a:r>
            <a:endParaRPr lang="en-GB" dirty="0">
              <a:latin typeface="Times New Roman" panose="02020603050405020304" pitchFamily="18" charset="0"/>
              <a:ea typeface="Times New Roman" panose="02020603050405020304" pitchFamily="18" charset="0"/>
            </a:endParaRPr>
          </a:p>
          <a:p>
            <a:pPr marL="1262380" hangingPunct="0">
              <a:spcAft>
                <a:spcPts val="900"/>
              </a:spcAft>
            </a:pPr>
            <a:r>
              <a:rPr lang="en-GB" dirty="0">
                <a:highlight>
                  <a:srgbClr val="00FF00"/>
                </a:highlight>
                <a:latin typeface="Times New Roman" panose="02020603050405020304" pitchFamily="18" charset="0"/>
                <a:ea typeface="SimSun" panose="02010600030101010101" pitchFamily="2" charset="-122"/>
              </a:rPr>
              <a:t>UE measurement requirements for idle mode CA measurements, when </a:t>
            </a:r>
            <a:r>
              <a:rPr lang="en-GB" dirty="0" err="1">
                <a:highlight>
                  <a:srgbClr val="00FF00"/>
                </a:highlight>
                <a:latin typeface="Times New Roman" panose="02020603050405020304" pitchFamily="18" charset="0"/>
                <a:ea typeface="SimSun" panose="02010600030101010101" pitchFamily="2" charset="-122"/>
              </a:rPr>
              <a:t>S</a:t>
            </a:r>
            <a:r>
              <a:rPr lang="en-GB" baseline="-25000" dirty="0" err="1">
                <a:highlight>
                  <a:srgbClr val="00FF00"/>
                </a:highlight>
                <a:latin typeface="Times New Roman" panose="02020603050405020304" pitchFamily="18" charset="0"/>
                <a:ea typeface="SimSun" panose="02010600030101010101" pitchFamily="2" charset="-122"/>
              </a:rPr>
              <a:t>nonIntraSearchP</a:t>
            </a:r>
            <a:r>
              <a:rPr lang="en-GB" baseline="-25000" dirty="0">
                <a:highlight>
                  <a:srgbClr val="00FF00"/>
                </a:highlight>
                <a:latin typeface="Times New Roman" panose="02020603050405020304" pitchFamily="18" charset="0"/>
                <a:ea typeface="SimSun" panose="02010600030101010101" pitchFamily="2" charset="-122"/>
              </a:rPr>
              <a:t>/Q</a:t>
            </a:r>
            <a:r>
              <a:rPr lang="en-GB" dirty="0">
                <a:highlight>
                  <a:srgbClr val="00FF00"/>
                </a:highlight>
                <a:latin typeface="Times New Roman" panose="02020603050405020304" pitchFamily="18" charset="0"/>
                <a:ea typeface="SimSun" panose="02010600030101010101" pitchFamily="2" charset="-122"/>
              </a:rPr>
              <a:t> are configured, and when </a:t>
            </a:r>
            <a:r>
              <a:rPr lang="en-GB" dirty="0" err="1">
                <a:highlight>
                  <a:srgbClr val="00FF00"/>
                </a:highlight>
                <a:latin typeface="Times New Roman" panose="02020603050405020304" pitchFamily="18" charset="0"/>
                <a:ea typeface="SimSun" panose="02010600030101010101" pitchFamily="2" charset="-122"/>
              </a:rPr>
              <a:t>Srxlev</a:t>
            </a:r>
            <a:r>
              <a:rPr lang="en-GB" dirty="0">
                <a:highlight>
                  <a:srgbClr val="00FF00"/>
                </a:highlight>
                <a:latin typeface="Times New Roman" panose="02020603050405020304" pitchFamily="18" charset="0"/>
                <a:ea typeface="SimSun" panose="02010600030101010101" pitchFamily="2" charset="-122"/>
              </a:rPr>
              <a:t> ≤ </a:t>
            </a:r>
            <a:r>
              <a:rPr lang="en-GB" dirty="0" err="1">
                <a:highlight>
                  <a:srgbClr val="00FF00"/>
                </a:highlight>
                <a:latin typeface="Times New Roman" panose="02020603050405020304" pitchFamily="18" charset="0"/>
                <a:ea typeface="SimSun" panose="02010600030101010101" pitchFamily="2" charset="-122"/>
              </a:rPr>
              <a:t>S</a:t>
            </a:r>
            <a:r>
              <a:rPr lang="en-GB" baseline="-25000" dirty="0" err="1">
                <a:highlight>
                  <a:srgbClr val="00FF00"/>
                </a:highlight>
                <a:latin typeface="Times New Roman" panose="02020603050405020304" pitchFamily="18" charset="0"/>
                <a:ea typeface="SimSun" panose="02010600030101010101" pitchFamily="2" charset="-122"/>
              </a:rPr>
              <a:t>nonIntraSearchP</a:t>
            </a:r>
            <a:r>
              <a:rPr lang="en-GB" dirty="0">
                <a:highlight>
                  <a:srgbClr val="00FF00"/>
                </a:highlight>
                <a:latin typeface="Times New Roman" panose="02020603050405020304" pitchFamily="18" charset="0"/>
                <a:ea typeface="SimSun" panose="02010600030101010101" pitchFamily="2" charset="-122"/>
              </a:rPr>
              <a:t> or </a:t>
            </a:r>
            <a:r>
              <a:rPr lang="en-GB" dirty="0" err="1">
                <a:highlight>
                  <a:srgbClr val="00FF00"/>
                </a:highlight>
                <a:latin typeface="Times New Roman" panose="02020603050405020304" pitchFamily="18" charset="0"/>
                <a:ea typeface="SimSun" panose="02010600030101010101" pitchFamily="2" charset="-122"/>
              </a:rPr>
              <a:t>Squal</a:t>
            </a:r>
            <a:r>
              <a:rPr lang="en-GB" dirty="0">
                <a:highlight>
                  <a:srgbClr val="00FF00"/>
                </a:highlight>
                <a:latin typeface="Times New Roman" panose="02020603050405020304" pitchFamily="18" charset="0"/>
                <a:ea typeface="SimSun" panose="02010600030101010101" pitchFamily="2" charset="-122"/>
              </a:rPr>
              <a:t> ≤ </a:t>
            </a:r>
            <a:r>
              <a:rPr lang="en-GB" dirty="0" err="1">
                <a:highlight>
                  <a:srgbClr val="00FF00"/>
                </a:highlight>
                <a:latin typeface="Times New Roman" panose="02020603050405020304" pitchFamily="18" charset="0"/>
                <a:ea typeface="SimSun" panose="02010600030101010101" pitchFamily="2" charset="-122"/>
              </a:rPr>
              <a:t>S</a:t>
            </a:r>
            <a:r>
              <a:rPr lang="en-GB" baseline="-25000" dirty="0" err="1">
                <a:highlight>
                  <a:srgbClr val="00FF00"/>
                </a:highlight>
                <a:latin typeface="Times New Roman" panose="02020603050405020304" pitchFamily="18" charset="0"/>
                <a:ea typeface="SimSun" panose="02010600030101010101" pitchFamily="2" charset="-122"/>
              </a:rPr>
              <a:t>nonIntraSearchQ</a:t>
            </a:r>
            <a:r>
              <a:rPr lang="en-GB" dirty="0">
                <a:highlight>
                  <a:srgbClr val="00FF00"/>
                </a:highlight>
                <a:latin typeface="Times New Roman" panose="02020603050405020304" pitchFamily="18" charset="0"/>
                <a:ea typeface="SimSun" panose="02010600030101010101" pitchFamily="2" charset="-122"/>
              </a:rPr>
              <a:t> follow requirements in section 4.2.2.4 table 4.2.2.4-1. </a:t>
            </a:r>
            <a:endParaRPr lang="en-GB" dirty="0">
              <a:latin typeface="Times New Roman" panose="02020603050405020304" pitchFamily="18" charset="0"/>
              <a:ea typeface="Times New Roman" panose="02020603050405020304" pitchFamily="18" charset="0"/>
            </a:endParaRPr>
          </a:p>
          <a:p>
            <a:pPr marL="1262380" indent="180340" hangingPunct="0">
              <a:spcAft>
                <a:spcPts val="900"/>
              </a:spcAft>
            </a:pPr>
            <a:r>
              <a:rPr lang="en-GB" dirty="0">
                <a:highlight>
                  <a:srgbClr val="00FF00"/>
                </a:highlight>
                <a:latin typeface="Times New Roman" panose="02020603050405020304" pitchFamily="18" charset="0"/>
                <a:ea typeface="SimSun" panose="02010600030101010101" pitchFamily="2" charset="-122"/>
              </a:rPr>
              <a:t>Same principles will apply for inter-RAT measurements</a:t>
            </a:r>
            <a:endParaRPr lang="en-GB" dirty="0">
              <a:latin typeface="Times New Roman" panose="02020603050405020304" pitchFamily="18" charset="0"/>
              <a:ea typeface="Times New Roman" panose="02020603050405020304" pitchFamily="18" charset="0"/>
            </a:endParaRPr>
          </a:p>
          <a:p>
            <a:pPr marL="1442720" indent="180340" hangingPunct="0">
              <a:spcAft>
                <a:spcPts val="900"/>
              </a:spcAft>
            </a:pPr>
            <a:r>
              <a:rPr lang="en-GB" dirty="0">
                <a:highlight>
                  <a:srgbClr val="00FF00"/>
                </a:highlight>
                <a:latin typeface="Times New Roman" panose="02020603050405020304" pitchFamily="18" charset="0"/>
                <a:ea typeface="SimSun" panose="02010600030101010101" pitchFamily="2" charset="-122"/>
              </a:rPr>
              <a:t>E-UTRAN measurements when UE is in NR IDLE or INACTIVE mode</a:t>
            </a:r>
            <a:endParaRPr lang="en-GB" dirty="0">
              <a:latin typeface="Times New Roman" panose="02020603050405020304" pitchFamily="18" charset="0"/>
              <a:ea typeface="Times New Roman" panose="02020603050405020304" pitchFamily="18" charset="0"/>
            </a:endParaRPr>
          </a:p>
          <a:p>
            <a:pPr marL="1442720" indent="180340" hangingPunct="0">
              <a:spcAft>
                <a:spcPts val="900"/>
              </a:spcAft>
            </a:pPr>
            <a:r>
              <a:rPr lang="en-GB" dirty="0">
                <a:highlight>
                  <a:srgbClr val="00FF00"/>
                </a:highlight>
                <a:latin typeface="Times New Roman" panose="02020603050405020304" pitchFamily="18" charset="0"/>
                <a:ea typeface="SimSun" panose="02010600030101010101" pitchFamily="2" charset="-122"/>
              </a:rPr>
              <a:t>NR measurements when UE is in LTE IDLE mode</a:t>
            </a:r>
            <a:endParaRPr lang="en-GB" dirty="0">
              <a:latin typeface="Times New Roman" panose="02020603050405020304" pitchFamily="18" charset="0"/>
              <a:ea typeface="Times New Roman" panose="02020603050405020304" pitchFamily="18" charset="0"/>
            </a:endParaRPr>
          </a:p>
          <a:p>
            <a:pPr lvl="2"/>
            <a:endParaRPr lang="en-GB" dirty="0"/>
          </a:p>
        </p:txBody>
      </p:sp>
    </p:spTree>
    <p:extLst>
      <p:ext uri="{BB962C8B-B14F-4D97-AF65-F5344CB8AC3E}">
        <p14:creationId xmlns:p14="http://schemas.microsoft.com/office/powerpoint/2010/main" val="5972996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15037-2773-4D24-97D2-C358EE85A59E}"/>
              </a:ext>
            </a:extLst>
          </p:cNvPr>
          <p:cNvSpPr>
            <a:spLocks noGrp="1"/>
          </p:cNvSpPr>
          <p:nvPr>
            <p:ph type="title"/>
          </p:nvPr>
        </p:nvSpPr>
        <p:spPr>
          <a:xfrm>
            <a:off x="609600" y="274638"/>
            <a:ext cx="10972800" cy="1047266"/>
          </a:xfrm>
        </p:spPr>
        <p:txBody>
          <a:bodyPr>
            <a:noAutofit/>
          </a:bodyPr>
          <a:lstStyle/>
          <a:p>
            <a:r>
              <a:rPr lang="en-GB" sz="3200" dirty="0"/>
              <a:t>Topic #1: </a:t>
            </a:r>
            <a:r>
              <a:rPr lang="en-US" sz="3200" dirty="0"/>
              <a:t>UE idle mode CA measurement requirements and s-</a:t>
            </a:r>
            <a:r>
              <a:rPr lang="en-US" sz="3200" dirty="0" err="1"/>
              <a:t>NonIntraSearch</a:t>
            </a:r>
            <a:endParaRPr lang="en-GB" sz="3200" dirty="0"/>
          </a:p>
        </p:txBody>
      </p:sp>
      <p:sp>
        <p:nvSpPr>
          <p:cNvPr id="3" name="Content Placeholder 2">
            <a:extLst>
              <a:ext uri="{FF2B5EF4-FFF2-40B4-BE49-F238E27FC236}">
                <a16:creationId xmlns:a16="http://schemas.microsoft.com/office/drawing/2014/main" id="{F0B529BB-846D-4335-8728-9F2D4EDF7014}"/>
              </a:ext>
            </a:extLst>
          </p:cNvPr>
          <p:cNvSpPr>
            <a:spLocks noGrp="1"/>
          </p:cNvSpPr>
          <p:nvPr>
            <p:ph idx="1"/>
          </p:nvPr>
        </p:nvSpPr>
        <p:spPr>
          <a:xfrm>
            <a:off x="609600" y="1431235"/>
            <a:ext cx="10972800" cy="4694930"/>
          </a:xfrm>
        </p:spPr>
        <p:txBody>
          <a:bodyPr>
            <a:normAutofit fontScale="70000" lnSpcReduction="20000"/>
          </a:bodyPr>
          <a:lstStyle/>
          <a:p>
            <a:pPr lvl="0"/>
            <a:r>
              <a:rPr lang="en-US" dirty="0"/>
              <a:t>Sub-topic #1-2: UE measurement requirements for idle mode CA measurements, when </a:t>
            </a:r>
            <a:r>
              <a:rPr lang="en-US" dirty="0" err="1"/>
              <a:t>SnonIntraSearchP</a:t>
            </a:r>
            <a:r>
              <a:rPr lang="en-US" dirty="0"/>
              <a:t>/Q are configured</a:t>
            </a:r>
            <a:endParaRPr lang="en-GB" dirty="0"/>
          </a:p>
          <a:p>
            <a:pPr lvl="1"/>
            <a:r>
              <a:rPr lang="en-US" dirty="0"/>
              <a:t>Issue 1-2-2: </a:t>
            </a:r>
            <a:r>
              <a:rPr lang="en-US" dirty="0" err="1"/>
              <a:t>Srxlev</a:t>
            </a:r>
            <a:r>
              <a:rPr lang="en-US" dirty="0"/>
              <a:t> ≤ </a:t>
            </a:r>
            <a:r>
              <a:rPr lang="en-US" dirty="0" err="1"/>
              <a:t>SnonIntraSearchP</a:t>
            </a:r>
            <a:r>
              <a:rPr lang="en-US" dirty="0"/>
              <a:t> or </a:t>
            </a:r>
            <a:r>
              <a:rPr lang="en-US" dirty="0" err="1"/>
              <a:t>Squal</a:t>
            </a:r>
            <a:r>
              <a:rPr lang="en-US" dirty="0"/>
              <a:t> ≤ </a:t>
            </a:r>
            <a:r>
              <a:rPr lang="en-US" dirty="0" err="1"/>
              <a:t>SnonIntraSearchQ</a:t>
            </a:r>
            <a:r>
              <a:rPr lang="en-US" dirty="0"/>
              <a:t> (high priority carrier configured):</a:t>
            </a:r>
          </a:p>
          <a:p>
            <a:pPr marL="1082040" hangingPunct="0">
              <a:spcAft>
                <a:spcPts val="900"/>
              </a:spcAft>
            </a:pPr>
            <a:r>
              <a:rPr lang="en-GB" dirty="0">
                <a:highlight>
                  <a:srgbClr val="00FF00"/>
                </a:highlight>
                <a:latin typeface="Times New Roman" panose="02020603050405020304" pitchFamily="18" charset="0"/>
                <a:ea typeface="Times New Roman" panose="02020603050405020304" pitchFamily="18" charset="0"/>
              </a:rPr>
              <a:t>Agreement: </a:t>
            </a:r>
            <a:endParaRPr lang="en-GB" dirty="0">
              <a:latin typeface="Times New Roman" panose="02020603050405020304" pitchFamily="18" charset="0"/>
              <a:ea typeface="Times New Roman" panose="02020603050405020304" pitchFamily="18" charset="0"/>
            </a:endParaRPr>
          </a:p>
          <a:p>
            <a:pPr marL="1262380" hangingPunct="0">
              <a:spcAft>
                <a:spcPts val="900"/>
              </a:spcAft>
            </a:pPr>
            <a:r>
              <a:rPr lang="en-GB" dirty="0">
                <a:highlight>
                  <a:srgbClr val="00FF00"/>
                </a:highlight>
                <a:latin typeface="Times New Roman" panose="02020603050405020304" pitchFamily="18" charset="0"/>
                <a:ea typeface="SimSun" panose="02010600030101010101" pitchFamily="2" charset="-122"/>
              </a:rPr>
              <a:t>UE measurement requirements for idle mode CA measurements, when </a:t>
            </a:r>
            <a:r>
              <a:rPr lang="en-GB" dirty="0" err="1">
                <a:highlight>
                  <a:srgbClr val="00FF00"/>
                </a:highlight>
                <a:latin typeface="Times New Roman" panose="02020603050405020304" pitchFamily="18" charset="0"/>
                <a:ea typeface="SimSun" panose="02010600030101010101" pitchFamily="2" charset="-122"/>
              </a:rPr>
              <a:t>S</a:t>
            </a:r>
            <a:r>
              <a:rPr lang="en-GB" baseline="-25000" dirty="0" err="1">
                <a:highlight>
                  <a:srgbClr val="00FF00"/>
                </a:highlight>
                <a:latin typeface="Times New Roman" panose="02020603050405020304" pitchFamily="18" charset="0"/>
                <a:ea typeface="SimSun" panose="02010600030101010101" pitchFamily="2" charset="-122"/>
              </a:rPr>
              <a:t>nonIntraSearchP</a:t>
            </a:r>
            <a:r>
              <a:rPr lang="en-GB" baseline="-25000" dirty="0">
                <a:highlight>
                  <a:srgbClr val="00FF00"/>
                </a:highlight>
                <a:latin typeface="Times New Roman" panose="02020603050405020304" pitchFamily="18" charset="0"/>
                <a:ea typeface="SimSun" panose="02010600030101010101" pitchFamily="2" charset="-122"/>
              </a:rPr>
              <a:t>/Q</a:t>
            </a:r>
            <a:r>
              <a:rPr lang="en-GB" dirty="0">
                <a:highlight>
                  <a:srgbClr val="00FF00"/>
                </a:highlight>
                <a:latin typeface="Times New Roman" panose="02020603050405020304" pitchFamily="18" charset="0"/>
                <a:ea typeface="SimSun" panose="02010600030101010101" pitchFamily="2" charset="-122"/>
              </a:rPr>
              <a:t> are configured, and when </a:t>
            </a:r>
            <a:r>
              <a:rPr lang="en-GB" dirty="0" err="1">
                <a:highlight>
                  <a:srgbClr val="00FF00"/>
                </a:highlight>
                <a:latin typeface="Times New Roman" panose="02020603050405020304" pitchFamily="18" charset="0"/>
                <a:ea typeface="SimSun" panose="02010600030101010101" pitchFamily="2" charset="-122"/>
              </a:rPr>
              <a:t>Srxlev</a:t>
            </a:r>
            <a:r>
              <a:rPr lang="en-GB" dirty="0">
                <a:highlight>
                  <a:srgbClr val="00FF00"/>
                </a:highlight>
                <a:latin typeface="Times New Roman" panose="02020603050405020304" pitchFamily="18" charset="0"/>
                <a:ea typeface="SimSun" panose="02010600030101010101" pitchFamily="2" charset="-122"/>
              </a:rPr>
              <a:t> ≤ </a:t>
            </a:r>
            <a:r>
              <a:rPr lang="en-GB" dirty="0" err="1">
                <a:highlight>
                  <a:srgbClr val="00FF00"/>
                </a:highlight>
                <a:latin typeface="Times New Roman" panose="02020603050405020304" pitchFamily="18" charset="0"/>
                <a:ea typeface="SimSun" panose="02010600030101010101" pitchFamily="2" charset="-122"/>
              </a:rPr>
              <a:t>S</a:t>
            </a:r>
            <a:r>
              <a:rPr lang="en-GB" baseline="-25000" dirty="0" err="1">
                <a:highlight>
                  <a:srgbClr val="00FF00"/>
                </a:highlight>
                <a:latin typeface="Times New Roman" panose="02020603050405020304" pitchFamily="18" charset="0"/>
                <a:ea typeface="SimSun" panose="02010600030101010101" pitchFamily="2" charset="-122"/>
              </a:rPr>
              <a:t>nonIntraSearchP</a:t>
            </a:r>
            <a:r>
              <a:rPr lang="en-GB" dirty="0">
                <a:highlight>
                  <a:srgbClr val="00FF00"/>
                </a:highlight>
                <a:latin typeface="Times New Roman" panose="02020603050405020304" pitchFamily="18" charset="0"/>
                <a:ea typeface="SimSun" panose="02010600030101010101" pitchFamily="2" charset="-122"/>
              </a:rPr>
              <a:t> or </a:t>
            </a:r>
            <a:r>
              <a:rPr lang="en-GB" dirty="0" err="1">
                <a:highlight>
                  <a:srgbClr val="00FF00"/>
                </a:highlight>
                <a:latin typeface="Times New Roman" panose="02020603050405020304" pitchFamily="18" charset="0"/>
                <a:ea typeface="SimSun" panose="02010600030101010101" pitchFamily="2" charset="-122"/>
              </a:rPr>
              <a:t>Squal</a:t>
            </a:r>
            <a:r>
              <a:rPr lang="en-GB" dirty="0">
                <a:highlight>
                  <a:srgbClr val="00FF00"/>
                </a:highlight>
                <a:latin typeface="Times New Roman" panose="02020603050405020304" pitchFamily="18" charset="0"/>
                <a:ea typeface="SimSun" panose="02010600030101010101" pitchFamily="2" charset="-122"/>
              </a:rPr>
              <a:t> ≤ </a:t>
            </a:r>
            <a:r>
              <a:rPr lang="en-GB" dirty="0" err="1">
                <a:highlight>
                  <a:srgbClr val="00FF00"/>
                </a:highlight>
                <a:latin typeface="Times New Roman" panose="02020603050405020304" pitchFamily="18" charset="0"/>
                <a:ea typeface="SimSun" panose="02010600030101010101" pitchFamily="2" charset="-122"/>
              </a:rPr>
              <a:t>S</a:t>
            </a:r>
            <a:r>
              <a:rPr lang="en-GB" baseline="-25000" dirty="0" err="1">
                <a:highlight>
                  <a:srgbClr val="00FF00"/>
                </a:highlight>
                <a:latin typeface="Times New Roman" panose="02020603050405020304" pitchFamily="18" charset="0"/>
                <a:ea typeface="SimSun" panose="02010600030101010101" pitchFamily="2" charset="-122"/>
              </a:rPr>
              <a:t>nonIntraSearchQ</a:t>
            </a:r>
            <a:r>
              <a:rPr lang="en-GB" dirty="0">
                <a:highlight>
                  <a:srgbClr val="00FF00"/>
                </a:highlight>
                <a:latin typeface="Times New Roman" panose="02020603050405020304" pitchFamily="18" charset="0"/>
                <a:ea typeface="SimSun" panose="02010600030101010101" pitchFamily="2" charset="-122"/>
              </a:rPr>
              <a:t> follow requirements in section 4.2.2.4 table 4.2.2.4-1. </a:t>
            </a:r>
            <a:endParaRPr lang="en-GB" dirty="0">
              <a:latin typeface="Times New Roman" panose="02020603050405020304" pitchFamily="18" charset="0"/>
              <a:ea typeface="Times New Roman" panose="02020603050405020304" pitchFamily="18" charset="0"/>
            </a:endParaRPr>
          </a:p>
          <a:p>
            <a:pPr marL="1262380" indent="180340" hangingPunct="0">
              <a:spcAft>
                <a:spcPts val="900"/>
              </a:spcAft>
            </a:pPr>
            <a:r>
              <a:rPr lang="en-GB" dirty="0">
                <a:highlight>
                  <a:srgbClr val="00FF00"/>
                </a:highlight>
                <a:latin typeface="Times New Roman" panose="02020603050405020304" pitchFamily="18" charset="0"/>
                <a:ea typeface="SimSun" panose="02010600030101010101" pitchFamily="2" charset="-122"/>
              </a:rPr>
              <a:t>Same principles will apply for inter-RAT measurements</a:t>
            </a:r>
            <a:endParaRPr lang="en-GB" dirty="0">
              <a:latin typeface="Times New Roman" panose="02020603050405020304" pitchFamily="18" charset="0"/>
              <a:ea typeface="Times New Roman" panose="02020603050405020304" pitchFamily="18" charset="0"/>
            </a:endParaRPr>
          </a:p>
          <a:p>
            <a:pPr marL="1442720" indent="180340" hangingPunct="0">
              <a:spcAft>
                <a:spcPts val="900"/>
              </a:spcAft>
            </a:pPr>
            <a:r>
              <a:rPr lang="en-GB" dirty="0">
                <a:highlight>
                  <a:srgbClr val="00FF00"/>
                </a:highlight>
                <a:latin typeface="Times New Roman" panose="02020603050405020304" pitchFamily="18" charset="0"/>
                <a:ea typeface="SimSun" panose="02010600030101010101" pitchFamily="2" charset="-122"/>
              </a:rPr>
              <a:t>E-UTRAN measurements when UE is in NR IDLE or INACTIVE mode</a:t>
            </a:r>
            <a:endParaRPr lang="en-GB" dirty="0">
              <a:latin typeface="Times New Roman" panose="02020603050405020304" pitchFamily="18" charset="0"/>
              <a:ea typeface="Times New Roman" panose="02020603050405020304" pitchFamily="18" charset="0"/>
            </a:endParaRPr>
          </a:p>
          <a:p>
            <a:pPr marL="1442720" indent="180340" hangingPunct="0">
              <a:spcAft>
                <a:spcPts val="900"/>
              </a:spcAft>
            </a:pPr>
            <a:r>
              <a:rPr lang="en-GB" dirty="0">
                <a:highlight>
                  <a:srgbClr val="00FF00"/>
                </a:highlight>
                <a:latin typeface="Times New Roman" panose="02020603050405020304" pitchFamily="18" charset="0"/>
                <a:ea typeface="SimSun" panose="02010600030101010101" pitchFamily="2" charset="-122"/>
              </a:rPr>
              <a:t>NR measurements when UE is in LTE IDLE mode</a:t>
            </a:r>
            <a:endParaRPr lang="en-GB" dirty="0">
              <a:latin typeface="Times New Roman" panose="02020603050405020304" pitchFamily="18" charset="0"/>
              <a:ea typeface="Times New Roman" panose="02020603050405020304" pitchFamily="18" charset="0"/>
            </a:endParaRPr>
          </a:p>
          <a:p>
            <a:pPr lvl="2"/>
            <a:endParaRPr lang="en-GB" dirty="0"/>
          </a:p>
        </p:txBody>
      </p:sp>
    </p:spTree>
    <p:extLst>
      <p:ext uri="{BB962C8B-B14F-4D97-AF65-F5344CB8AC3E}">
        <p14:creationId xmlns:p14="http://schemas.microsoft.com/office/powerpoint/2010/main" val="23934006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15037-2773-4D24-97D2-C358EE85A59E}"/>
              </a:ext>
            </a:extLst>
          </p:cNvPr>
          <p:cNvSpPr>
            <a:spLocks noGrp="1"/>
          </p:cNvSpPr>
          <p:nvPr>
            <p:ph type="title"/>
          </p:nvPr>
        </p:nvSpPr>
        <p:spPr>
          <a:xfrm>
            <a:off x="609600" y="274638"/>
            <a:ext cx="10972800" cy="1047266"/>
          </a:xfrm>
        </p:spPr>
        <p:txBody>
          <a:bodyPr>
            <a:noAutofit/>
          </a:bodyPr>
          <a:lstStyle/>
          <a:p>
            <a:r>
              <a:rPr lang="en-GB" sz="3200" dirty="0"/>
              <a:t>Topic #1: </a:t>
            </a:r>
            <a:r>
              <a:rPr lang="en-US" sz="3200" dirty="0"/>
              <a:t>UE idle mode CA measurement requirements and s-</a:t>
            </a:r>
            <a:r>
              <a:rPr lang="en-US" sz="3200" dirty="0" err="1"/>
              <a:t>NonIntraSearch</a:t>
            </a:r>
            <a:endParaRPr lang="en-GB" sz="3200" dirty="0"/>
          </a:p>
        </p:txBody>
      </p:sp>
      <p:sp>
        <p:nvSpPr>
          <p:cNvPr id="3" name="Content Placeholder 2">
            <a:extLst>
              <a:ext uri="{FF2B5EF4-FFF2-40B4-BE49-F238E27FC236}">
                <a16:creationId xmlns:a16="http://schemas.microsoft.com/office/drawing/2014/main" id="{F0B529BB-846D-4335-8728-9F2D4EDF7014}"/>
              </a:ext>
            </a:extLst>
          </p:cNvPr>
          <p:cNvSpPr>
            <a:spLocks noGrp="1"/>
          </p:cNvSpPr>
          <p:nvPr>
            <p:ph idx="1"/>
          </p:nvPr>
        </p:nvSpPr>
        <p:spPr>
          <a:xfrm>
            <a:off x="609600" y="1431235"/>
            <a:ext cx="10972800" cy="4694930"/>
          </a:xfrm>
        </p:spPr>
        <p:txBody>
          <a:bodyPr>
            <a:normAutofit fontScale="92500" lnSpcReduction="10000"/>
          </a:bodyPr>
          <a:lstStyle/>
          <a:p>
            <a:pPr marL="514350" indent="-457200"/>
            <a:r>
              <a:rPr lang="en-US" dirty="0"/>
              <a:t>Sub-topic #1-2: UE measurement requirements for idle mode CA measurements, when </a:t>
            </a:r>
            <a:r>
              <a:rPr lang="en-US" dirty="0" err="1"/>
              <a:t>SnonIntraSearchP</a:t>
            </a:r>
            <a:r>
              <a:rPr lang="en-US" dirty="0"/>
              <a:t>/Q are configured</a:t>
            </a:r>
            <a:endParaRPr lang="en-GB" dirty="0"/>
          </a:p>
          <a:p>
            <a:pPr lvl="1"/>
            <a:r>
              <a:rPr lang="en-GB" b="1" u="sng" dirty="0"/>
              <a:t>Issue 1-2-3: </a:t>
            </a:r>
            <a:r>
              <a:rPr lang="en-GB" dirty="0" err="1"/>
              <a:t>Srxlev</a:t>
            </a:r>
            <a:r>
              <a:rPr lang="en-GB" dirty="0"/>
              <a:t> &gt; </a:t>
            </a:r>
            <a:r>
              <a:rPr lang="en-GB" dirty="0" err="1"/>
              <a:t>S</a:t>
            </a:r>
            <a:r>
              <a:rPr lang="en-GB" baseline="-25000" dirty="0" err="1"/>
              <a:t>nonIntraSearchP</a:t>
            </a:r>
            <a:r>
              <a:rPr lang="en-GB" dirty="0"/>
              <a:t> and </a:t>
            </a:r>
            <a:r>
              <a:rPr lang="en-GB" dirty="0" err="1"/>
              <a:t>Squal</a:t>
            </a:r>
            <a:r>
              <a:rPr lang="en-GB" dirty="0"/>
              <a:t> &gt; </a:t>
            </a:r>
            <a:r>
              <a:rPr lang="en-GB" dirty="0" err="1"/>
              <a:t>S</a:t>
            </a:r>
            <a:r>
              <a:rPr lang="en-GB" baseline="-25000" dirty="0" err="1"/>
              <a:t>nonIntraSearchQ</a:t>
            </a:r>
            <a:r>
              <a:rPr lang="en-GB" dirty="0"/>
              <a:t> (high priority carrier configured):</a:t>
            </a:r>
          </a:p>
          <a:p>
            <a:pPr lvl="2"/>
            <a:r>
              <a:rPr lang="en-GB" dirty="0">
                <a:highlight>
                  <a:srgbClr val="00FF00"/>
                </a:highlight>
              </a:rPr>
              <a:t>Agreement:</a:t>
            </a:r>
          </a:p>
          <a:p>
            <a:pPr lvl="3"/>
            <a:r>
              <a:rPr lang="en-GB" dirty="0">
                <a:highlight>
                  <a:srgbClr val="00FF00"/>
                </a:highlight>
              </a:rPr>
              <a:t>UE measurement requirements for idle mode CA measurements, when </a:t>
            </a:r>
            <a:r>
              <a:rPr lang="en-GB" dirty="0" err="1">
                <a:highlight>
                  <a:srgbClr val="00FF00"/>
                </a:highlight>
              </a:rPr>
              <a:t>S</a:t>
            </a:r>
            <a:r>
              <a:rPr lang="en-GB" baseline="-25000" dirty="0" err="1">
                <a:highlight>
                  <a:srgbClr val="00FF00"/>
                </a:highlight>
              </a:rPr>
              <a:t>nonIntraSearchP</a:t>
            </a:r>
            <a:r>
              <a:rPr lang="en-GB" baseline="-25000" dirty="0">
                <a:highlight>
                  <a:srgbClr val="00FF00"/>
                </a:highlight>
              </a:rPr>
              <a:t>/Q</a:t>
            </a:r>
            <a:r>
              <a:rPr lang="en-GB" dirty="0">
                <a:highlight>
                  <a:srgbClr val="00FF00"/>
                </a:highlight>
              </a:rPr>
              <a:t> are configured, when </a:t>
            </a:r>
            <a:r>
              <a:rPr lang="en-GB" dirty="0" err="1">
                <a:highlight>
                  <a:srgbClr val="00FF00"/>
                </a:highlight>
              </a:rPr>
              <a:t>Srxlev</a:t>
            </a:r>
            <a:r>
              <a:rPr lang="en-GB" dirty="0">
                <a:highlight>
                  <a:srgbClr val="00FF00"/>
                </a:highlight>
              </a:rPr>
              <a:t> &gt; </a:t>
            </a:r>
            <a:r>
              <a:rPr lang="en-GB" dirty="0" err="1">
                <a:highlight>
                  <a:srgbClr val="00FF00"/>
                </a:highlight>
              </a:rPr>
              <a:t>S</a:t>
            </a:r>
            <a:r>
              <a:rPr lang="en-GB" baseline="-25000" dirty="0" err="1">
                <a:highlight>
                  <a:srgbClr val="00FF00"/>
                </a:highlight>
              </a:rPr>
              <a:t>nonIntraSearchP</a:t>
            </a:r>
            <a:r>
              <a:rPr lang="en-GB" dirty="0">
                <a:highlight>
                  <a:srgbClr val="00FF00"/>
                </a:highlight>
              </a:rPr>
              <a:t> and </a:t>
            </a:r>
            <a:r>
              <a:rPr lang="en-GB" dirty="0" err="1">
                <a:highlight>
                  <a:srgbClr val="00FF00"/>
                </a:highlight>
              </a:rPr>
              <a:t>Squal</a:t>
            </a:r>
            <a:r>
              <a:rPr lang="en-GB" dirty="0">
                <a:highlight>
                  <a:srgbClr val="00FF00"/>
                </a:highlight>
              </a:rPr>
              <a:t> &gt; </a:t>
            </a:r>
            <a:r>
              <a:rPr lang="en-GB" dirty="0" err="1">
                <a:highlight>
                  <a:srgbClr val="00FF00"/>
                </a:highlight>
              </a:rPr>
              <a:t>S</a:t>
            </a:r>
            <a:r>
              <a:rPr lang="en-GB" baseline="-25000" dirty="0" err="1">
                <a:highlight>
                  <a:srgbClr val="00FF00"/>
                </a:highlight>
              </a:rPr>
              <a:t>nonIntraSearchQ</a:t>
            </a:r>
            <a:r>
              <a:rPr lang="en-GB" dirty="0">
                <a:highlight>
                  <a:srgbClr val="00FF00"/>
                </a:highlight>
              </a:rPr>
              <a:t>, and the UE is configured with one or more higher priority carrier, at least follow requirements in section 4.2.2.7.</a:t>
            </a:r>
          </a:p>
          <a:p>
            <a:pPr lvl="4">
              <a:buFont typeface="Arial" panose="020B0604020202020204" pitchFamily="34" charset="0"/>
              <a:buChar char="•"/>
            </a:pPr>
            <a:r>
              <a:rPr lang="en-GB" dirty="0">
                <a:highlight>
                  <a:srgbClr val="00FF00"/>
                </a:highlight>
              </a:rPr>
              <a:t>Same principles will apply for inter-RAT measurements</a:t>
            </a:r>
          </a:p>
          <a:p>
            <a:pPr lvl="5"/>
            <a:r>
              <a:rPr lang="en-GB" dirty="0">
                <a:highlight>
                  <a:srgbClr val="00FF00"/>
                </a:highlight>
              </a:rPr>
              <a:t>E-UTRAN measurements when UE is in NR IDLE or INACTIVE mode</a:t>
            </a:r>
          </a:p>
          <a:p>
            <a:pPr lvl="5"/>
            <a:r>
              <a:rPr lang="en-GB" dirty="0">
                <a:highlight>
                  <a:srgbClr val="00FF00"/>
                </a:highlight>
              </a:rPr>
              <a:t>NR measurements when UE is in LTE IDLE mode</a:t>
            </a:r>
          </a:p>
          <a:p>
            <a:pPr lvl="3"/>
            <a:r>
              <a:rPr lang="en-GB" dirty="0">
                <a:highlight>
                  <a:srgbClr val="00FF00"/>
                </a:highlight>
              </a:rPr>
              <a:t>Send LS to RAN2 to inform on the agreement and RAN4 the observation that the UE measurement duration can exceed the current maximum configurable duration of T331 timer.</a:t>
            </a:r>
          </a:p>
          <a:p>
            <a:pPr lvl="1"/>
            <a:endParaRPr lang="en-GB" dirty="0">
              <a:latin typeface="Times New Roman" panose="02020603050405020304" pitchFamily="18" charset="0"/>
              <a:ea typeface="Times New Roman" panose="02020603050405020304" pitchFamily="18" charset="0"/>
            </a:endParaRPr>
          </a:p>
          <a:p>
            <a:pPr lvl="2"/>
            <a:endParaRPr lang="en-GB" dirty="0"/>
          </a:p>
        </p:txBody>
      </p:sp>
    </p:spTree>
    <p:extLst>
      <p:ext uri="{BB962C8B-B14F-4D97-AF65-F5344CB8AC3E}">
        <p14:creationId xmlns:p14="http://schemas.microsoft.com/office/powerpoint/2010/main" val="4837885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15037-2773-4D24-97D2-C358EE85A59E}"/>
              </a:ext>
            </a:extLst>
          </p:cNvPr>
          <p:cNvSpPr>
            <a:spLocks noGrp="1"/>
          </p:cNvSpPr>
          <p:nvPr>
            <p:ph type="title"/>
          </p:nvPr>
        </p:nvSpPr>
        <p:spPr>
          <a:xfrm>
            <a:off x="609600" y="274638"/>
            <a:ext cx="10972800" cy="1047266"/>
          </a:xfrm>
        </p:spPr>
        <p:txBody>
          <a:bodyPr>
            <a:noAutofit/>
          </a:bodyPr>
          <a:lstStyle/>
          <a:p>
            <a:r>
              <a:rPr lang="en-GB" sz="3200" dirty="0"/>
              <a:t>Topic #1: </a:t>
            </a:r>
            <a:r>
              <a:rPr lang="en-US" sz="3200" dirty="0"/>
              <a:t>UE idle mode CA measurement requirements and s-</a:t>
            </a:r>
            <a:r>
              <a:rPr lang="en-US" sz="3200" dirty="0" err="1"/>
              <a:t>NonIntraSearch</a:t>
            </a:r>
            <a:endParaRPr lang="en-GB" sz="3200" dirty="0"/>
          </a:p>
        </p:txBody>
      </p:sp>
      <p:sp>
        <p:nvSpPr>
          <p:cNvPr id="3" name="Content Placeholder 2">
            <a:extLst>
              <a:ext uri="{FF2B5EF4-FFF2-40B4-BE49-F238E27FC236}">
                <a16:creationId xmlns:a16="http://schemas.microsoft.com/office/drawing/2014/main" id="{F0B529BB-846D-4335-8728-9F2D4EDF7014}"/>
              </a:ext>
            </a:extLst>
          </p:cNvPr>
          <p:cNvSpPr>
            <a:spLocks noGrp="1"/>
          </p:cNvSpPr>
          <p:nvPr>
            <p:ph idx="1"/>
          </p:nvPr>
        </p:nvSpPr>
        <p:spPr>
          <a:xfrm>
            <a:off x="609600" y="1431235"/>
            <a:ext cx="10972800" cy="4694930"/>
          </a:xfrm>
        </p:spPr>
        <p:txBody>
          <a:bodyPr>
            <a:normAutofit lnSpcReduction="10000"/>
          </a:bodyPr>
          <a:lstStyle/>
          <a:p>
            <a:r>
              <a:rPr lang="en-US" dirty="0"/>
              <a:t>Sub-topic #1-2: UE measurement requirements for idle mode CA measurements, when </a:t>
            </a:r>
            <a:r>
              <a:rPr lang="en-US" dirty="0" err="1"/>
              <a:t>SnonIntraSearchP</a:t>
            </a:r>
            <a:r>
              <a:rPr lang="en-US" dirty="0"/>
              <a:t>/Q are configured</a:t>
            </a:r>
            <a:endParaRPr lang="en-GB" dirty="0"/>
          </a:p>
          <a:p>
            <a:pPr lvl="1"/>
            <a:r>
              <a:rPr lang="en-GB" b="1" u="sng" dirty="0"/>
              <a:t>Issue 1-2-4: </a:t>
            </a:r>
            <a:r>
              <a:rPr lang="en-GB" dirty="0" err="1"/>
              <a:t>Srxlev</a:t>
            </a:r>
            <a:r>
              <a:rPr lang="en-GB" dirty="0"/>
              <a:t> &gt; </a:t>
            </a:r>
            <a:r>
              <a:rPr lang="en-GB" dirty="0" err="1"/>
              <a:t>S</a:t>
            </a:r>
            <a:r>
              <a:rPr lang="en-GB" baseline="-25000" dirty="0" err="1"/>
              <a:t>nonIntraSearchP</a:t>
            </a:r>
            <a:r>
              <a:rPr lang="en-GB" dirty="0"/>
              <a:t> and </a:t>
            </a:r>
            <a:r>
              <a:rPr lang="en-GB" dirty="0" err="1"/>
              <a:t>Squal</a:t>
            </a:r>
            <a:r>
              <a:rPr lang="en-GB" dirty="0"/>
              <a:t> &gt; </a:t>
            </a:r>
            <a:r>
              <a:rPr lang="en-GB" dirty="0" err="1"/>
              <a:t>S</a:t>
            </a:r>
            <a:r>
              <a:rPr lang="en-GB" baseline="-25000" dirty="0" err="1"/>
              <a:t>nonIntraSearchQ</a:t>
            </a:r>
            <a:r>
              <a:rPr lang="en-GB" dirty="0"/>
              <a:t> (high priority carrier not configured)</a:t>
            </a:r>
          </a:p>
          <a:p>
            <a:pPr lvl="2"/>
            <a:r>
              <a:rPr lang="en-GB" dirty="0">
                <a:highlight>
                  <a:srgbClr val="00FF00"/>
                </a:highlight>
              </a:rPr>
              <a:t>Agreement</a:t>
            </a:r>
          </a:p>
          <a:p>
            <a:pPr lvl="3"/>
            <a:r>
              <a:rPr lang="en-GB" dirty="0">
                <a:highlight>
                  <a:srgbClr val="00FF00"/>
                </a:highlight>
              </a:rPr>
              <a:t>UE measurement requirements for idle mode CA measurements, when </a:t>
            </a:r>
            <a:r>
              <a:rPr lang="en-GB" dirty="0" err="1">
                <a:highlight>
                  <a:srgbClr val="00FF00"/>
                </a:highlight>
              </a:rPr>
              <a:t>S</a:t>
            </a:r>
            <a:r>
              <a:rPr lang="en-GB" baseline="-25000" dirty="0" err="1">
                <a:highlight>
                  <a:srgbClr val="00FF00"/>
                </a:highlight>
              </a:rPr>
              <a:t>nonIntraSearchP</a:t>
            </a:r>
            <a:r>
              <a:rPr lang="en-GB" baseline="-25000" dirty="0">
                <a:highlight>
                  <a:srgbClr val="00FF00"/>
                </a:highlight>
              </a:rPr>
              <a:t>/Q</a:t>
            </a:r>
            <a:r>
              <a:rPr lang="en-GB" dirty="0">
                <a:highlight>
                  <a:srgbClr val="00FF00"/>
                </a:highlight>
              </a:rPr>
              <a:t> are configured, when </a:t>
            </a:r>
            <a:r>
              <a:rPr lang="en-GB" dirty="0" err="1">
                <a:highlight>
                  <a:srgbClr val="00FF00"/>
                </a:highlight>
              </a:rPr>
              <a:t>Srxlev</a:t>
            </a:r>
            <a:r>
              <a:rPr lang="en-GB" dirty="0">
                <a:highlight>
                  <a:srgbClr val="00FF00"/>
                </a:highlight>
              </a:rPr>
              <a:t> &gt; </a:t>
            </a:r>
            <a:r>
              <a:rPr lang="en-GB" dirty="0" err="1">
                <a:highlight>
                  <a:srgbClr val="00FF00"/>
                </a:highlight>
              </a:rPr>
              <a:t>S</a:t>
            </a:r>
            <a:r>
              <a:rPr lang="en-GB" baseline="-25000" dirty="0" err="1">
                <a:highlight>
                  <a:srgbClr val="00FF00"/>
                </a:highlight>
              </a:rPr>
              <a:t>nonIntraSearchP</a:t>
            </a:r>
            <a:r>
              <a:rPr lang="en-GB" dirty="0">
                <a:highlight>
                  <a:srgbClr val="00FF00"/>
                </a:highlight>
              </a:rPr>
              <a:t> and </a:t>
            </a:r>
            <a:r>
              <a:rPr lang="en-GB" dirty="0" err="1">
                <a:highlight>
                  <a:srgbClr val="00FF00"/>
                </a:highlight>
              </a:rPr>
              <a:t>Squal</a:t>
            </a:r>
            <a:r>
              <a:rPr lang="en-GB" dirty="0">
                <a:highlight>
                  <a:srgbClr val="00FF00"/>
                </a:highlight>
              </a:rPr>
              <a:t> &gt; </a:t>
            </a:r>
            <a:r>
              <a:rPr lang="en-GB" dirty="0" err="1">
                <a:highlight>
                  <a:srgbClr val="00FF00"/>
                </a:highlight>
              </a:rPr>
              <a:t>S</a:t>
            </a:r>
            <a:r>
              <a:rPr lang="en-GB" baseline="-25000" dirty="0" err="1">
                <a:highlight>
                  <a:srgbClr val="00FF00"/>
                </a:highlight>
              </a:rPr>
              <a:t>nonIntraSearchQ</a:t>
            </a:r>
            <a:r>
              <a:rPr lang="en-GB" dirty="0">
                <a:highlight>
                  <a:srgbClr val="00FF00"/>
                </a:highlight>
              </a:rPr>
              <a:t>, and the UE is not configured with one or more higher priority carrier, at least follow requirements in section 4.2.2.7</a:t>
            </a:r>
          </a:p>
          <a:p>
            <a:pPr lvl="4">
              <a:buFont typeface="Arial" panose="020B0604020202020204" pitchFamily="34" charset="0"/>
              <a:buChar char="•"/>
            </a:pPr>
            <a:r>
              <a:rPr lang="en-GB" dirty="0">
                <a:highlight>
                  <a:srgbClr val="00FF00"/>
                </a:highlight>
              </a:rPr>
              <a:t>Same principles will apply for inter-RAT measurements</a:t>
            </a:r>
          </a:p>
          <a:p>
            <a:pPr lvl="5"/>
            <a:r>
              <a:rPr lang="en-GB" dirty="0">
                <a:highlight>
                  <a:srgbClr val="00FF00"/>
                </a:highlight>
              </a:rPr>
              <a:t>E-UTRAN measurements when UE is in NR IDLE or INACTIVE mode</a:t>
            </a:r>
          </a:p>
          <a:p>
            <a:pPr lvl="5"/>
            <a:r>
              <a:rPr lang="en-GB" dirty="0">
                <a:highlight>
                  <a:srgbClr val="00FF00"/>
                </a:highlight>
              </a:rPr>
              <a:t>NR measurements when UE is in LTE IDLE mode</a:t>
            </a:r>
          </a:p>
          <a:p>
            <a:pPr lvl="4"/>
            <a:endParaRPr lang="en-GB" dirty="0">
              <a:latin typeface="Times New Roman" panose="02020603050405020304" pitchFamily="18" charset="0"/>
              <a:ea typeface="Times New Roman" panose="02020603050405020304" pitchFamily="18" charset="0"/>
            </a:endParaRPr>
          </a:p>
          <a:p>
            <a:pPr lvl="1"/>
            <a:endParaRPr lang="en-GB" dirty="0">
              <a:latin typeface="Times New Roman" panose="02020603050405020304" pitchFamily="18" charset="0"/>
              <a:ea typeface="Times New Roman" panose="02020603050405020304" pitchFamily="18" charset="0"/>
            </a:endParaRPr>
          </a:p>
          <a:p>
            <a:pPr lvl="2"/>
            <a:endParaRPr lang="en-GB" dirty="0"/>
          </a:p>
        </p:txBody>
      </p:sp>
    </p:spTree>
    <p:extLst>
      <p:ext uri="{BB962C8B-B14F-4D97-AF65-F5344CB8AC3E}">
        <p14:creationId xmlns:p14="http://schemas.microsoft.com/office/powerpoint/2010/main" val="20189864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15037-2773-4D24-97D2-C358EE85A59E}"/>
              </a:ext>
            </a:extLst>
          </p:cNvPr>
          <p:cNvSpPr>
            <a:spLocks noGrp="1"/>
          </p:cNvSpPr>
          <p:nvPr>
            <p:ph type="title"/>
          </p:nvPr>
        </p:nvSpPr>
        <p:spPr>
          <a:xfrm>
            <a:off x="609600" y="274638"/>
            <a:ext cx="10972800" cy="1143000"/>
          </a:xfrm>
        </p:spPr>
        <p:txBody>
          <a:bodyPr anchor="ctr">
            <a:normAutofit/>
          </a:bodyPr>
          <a:lstStyle/>
          <a:p>
            <a:pPr>
              <a:lnSpc>
                <a:spcPct val="90000"/>
              </a:lnSpc>
            </a:pPr>
            <a:r>
              <a:rPr lang="en-GB" sz="3200" dirty="0"/>
              <a:t>Topic #1: Summary of </a:t>
            </a:r>
            <a:r>
              <a:rPr lang="en-US" sz="3200" dirty="0"/>
              <a:t>UE idle mode CA measurement requirements and s-</a:t>
            </a:r>
            <a:r>
              <a:rPr lang="en-US" sz="3200" dirty="0" err="1"/>
              <a:t>NonIntraSearch</a:t>
            </a:r>
            <a:endParaRPr lang="en-GB" sz="3200" dirty="0"/>
          </a:p>
        </p:txBody>
      </p:sp>
      <p:sp>
        <p:nvSpPr>
          <p:cNvPr id="3" name="Content Placeholder 2">
            <a:extLst>
              <a:ext uri="{FF2B5EF4-FFF2-40B4-BE49-F238E27FC236}">
                <a16:creationId xmlns:a16="http://schemas.microsoft.com/office/drawing/2014/main" id="{F0B529BB-846D-4335-8728-9F2D4EDF7014}"/>
              </a:ext>
            </a:extLst>
          </p:cNvPr>
          <p:cNvSpPr>
            <a:spLocks noGrp="1"/>
          </p:cNvSpPr>
          <p:nvPr>
            <p:ph sz="half" idx="2"/>
          </p:nvPr>
        </p:nvSpPr>
        <p:spPr>
          <a:xfrm>
            <a:off x="6197600" y="1600201"/>
            <a:ext cx="5384800" cy="4525963"/>
          </a:xfrm>
        </p:spPr>
        <p:txBody>
          <a:bodyPr>
            <a:normAutofit/>
          </a:bodyPr>
          <a:lstStyle/>
          <a:p>
            <a:pPr lvl="0">
              <a:lnSpc>
                <a:spcPct val="90000"/>
              </a:lnSpc>
            </a:pPr>
            <a:r>
              <a:rPr lang="fi-FI" sz="1800" dirty="0" err="1"/>
              <a:t>Agreements</a:t>
            </a:r>
            <a:r>
              <a:rPr lang="fi-FI" sz="1800" dirty="0"/>
              <a:t> on </a:t>
            </a:r>
            <a:r>
              <a:rPr lang="en-GB" sz="1800" dirty="0"/>
              <a:t>UE measurement requirements for idle mode CA measurements</a:t>
            </a:r>
            <a:r>
              <a:rPr lang="fi-FI" sz="1800" dirty="0"/>
              <a:t>:</a:t>
            </a:r>
          </a:p>
          <a:p>
            <a:pPr lvl="1">
              <a:lnSpc>
                <a:spcPct val="90000"/>
              </a:lnSpc>
            </a:pPr>
            <a:r>
              <a:rPr lang="en-GB" sz="2000" dirty="0"/>
              <a:t>If </a:t>
            </a:r>
            <a:r>
              <a:rPr lang="en-GB" sz="2000" dirty="0" err="1"/>
              <a:t>SnonIntraSearchP</a:t>
            </a:r>
            <a:r>
              <a:rPr lang="en-GB" sz="2000" dirty="0"/>
              <a:t>/Q are not configured:</a:t>
            </a:r>
          </a:p>
          <a:p>
            <a:pPr lvl="2">
              <a:lnSpc>
                <a:spcPct val="90000"/>
              </a:lnSpc>
            </a:pPr>
            <a:r>
              <a:rPr lang="en-GB" sz="1600" dirty="0">
                <a:highlight>
                  <a:srgbClr val="00FF00"/>
                </a:highlight>
              </a:rPr>
              <a:t>Follow requirements in section 4.2.2.4 table 4.2.2.4-1.</a:t>
            </a:r>
          </a:p>
          <a:p>
            <a:pPr lvl="1">
              <a:lnSpc>
                <a:spcPct val="90000"/>
              </a:lnSpc>
            </a:pPr>
            <a:r>
              <a:rPr lang="en-US" sz="2000" dirty="0"/>
              <a:t>If </a:t>
            </a:r>
            <a:r>
              <a:rPr lang="en-US" sz="2000" dirty="0" err="1"/>
              <a:t>SnonIntraSearchP</a:t>
            </a:r>
            <a:r>
              <a:rPr lang="en-US" sz="2000" dirty="0"/>
              <a:t>/Q are configured:</a:t>
            </a:r>
          </a:p>
          <a:p>
            <a:pPr lvl="2">
              <a:lnSpc>
                <a:spcPct val="90000"/>
              </a:lnSpc>
            </a:pPr>
            <a:r>
              <a:rPr lang="en-US" sz="1400" dirty="0" err="1"/>
              <a:t>Srxlev</a:t>
            </a:r>
            <a:r>
              <a:rPr lang="en-US" sz="1400" dirty="0"/>
              <a:t> ≤ </a:t>
            </a:r>
            <a:r>
              <a:rPr lang="en-US" sz="1400" dirty="0" err="1"/>
              <a:t>SnonIntraSearchP</a:t>
            </a:r>
            <a:r>
              <a:rPr lang="en-US" sz="1400" dirty="0"/>
              <a:t> or </a:t>
            </a:r>
            <a:r>
              <a:rPr lang="en-US" sz="1400" dirty="0" err="1"/>
              <a:t>Squal</a:t>
            </a:r>
            <a:r>
              <a:rPr lang="en-US" sz="1400" dirty="0"/>
              <a:t> ≤ </a:t>
            </a:r>
            <a:r>
              <a:rPr lang="en-US" sz="1400" dirty="0" err="1"/>
              <a:t>SnonIntraSearchQ</a:t>
            </a:r>
            <a:r>
              <a:rPr lang="en-US" sz="1400" dirty="0"/>
              <a:t> (high priority carrier not configured):</a:t>
            </a:r>
          </a:p>
          <a:p>
            <a:pPr lvl="3">
              <a:lnSpc>
                <a:spcPct val="90000"/>
              </a:lnSpc>
            </a:pPr>
            <a:r>
              <a:rPr lang="en-GB" sz="1050" dirty="0">
                <a:highlight>
                  <a:srgbClr val="00FF00"/>
                </a:highlight>
              </a:rPr>
              <a:t>Follow requirements in section 4.2.2.4 table 4.2.2.4-1.</a:t>
            </a:r>
            <a:endParaRPr lang="en-US" sz="1050" dirty="0"/>
          </a:p>
          <a:p>
            <a:pPr lvl="2">
              <a:lnSpc>
                <a:spcPct val="90000"/>
              </a:lnSpc>
            </a:pPr>
            <a:r>
              <a:rPr lang="en-US" sz="1400" dirty="0" err="1"/>
              <a:t>Srxlev</a:t>
            </a:r>
            <a:r>
              <a:rPr lang="en-US" sz="1400" dirty="0"/>
              <a:t> ≤ </a:t>
            </a:r>
            <a:r>
              <a:rPr lang="en-US" sz="1400" dirty="0" err="1"/>
              <a:t>SnonIntraSearchP</a:t>
            </a:r>
            <a:r>
              <a:rPr lang="en-US" sz="1400" dirty="0"/>
              <a:t> or </a:t>
            </a:r>
            <a:r>
              <a:rPr lang="en-US" sz="1400" dirty="0" err="1"/>
              <a:t>Squal</a:t>
            </a:r>
            <a:r>
              <a:rPr lang="en-US" sz="1400" dirty="0"/>
              <a:t> ≤ </a:t>
            </a:r>
            <a:r>
              <a:rPr lang="en-US" sz="1400" dirty="0" err="1"/>
              <a:t>SnonIntraSearchQ</a:t>
            </a:r>
            <a:r>
              <a:rPr lang="en-US" sz="1400" dirty="0"/>
              <a:t> (high priority carrier configured)</a:t>
            </a:r>
          </a:p>
          <a:p>
            <a:pPr lvl="3">
              <a:lnSpc>
                <a:spcPct val="90000"/>
              </a:lnSpc>
            </a:pPr>
            <a:r>
              <a:rPr lang="en-GB" sz="1050" dirty="0">
                <a:highlight>
                  <a:srgbClr val="00FF00"/>
                </a:highlight>
              </a:rPr>
              <a:t>Follow requirements in section 4.2.2.4 table 4.2.2.4-1</a:t>
            </a:r>
            <a:endParaRPr lang="en-GB" sz="1400" dirty="0"/>
          </a:p>
          <a:p>
            <a:pPr lvl="2">
              <a:lnSpc>
                <a:spcPct val="90000"/>
              </a:lnSpc>
            </a:pPr>
            <a:r>
              <a:rPr lang="en-GB" sz="1400" dirty="0" err="1"/>
              <a:t>Srxlev</a:t>
            </a:r>
            <a:r>
              <a:rPr lang="en-GB" sz="1400" dirty="0"/>
              <a:t> &gt; </a:t>
            </a:r>
            <a:r>
              <a:rPr lang="en-GB" sz="1400" dirty="0" err="1"/>
              <a:t>S</a:t>
            </a:r>
            <a:r>
              <a:rPr lang="en-GB" sz="1400" baseline="-25000" dirty="0" err="1"/>
              <a:t>nonIntraSearchP</a:t>
            </a:r>
            <a:r>
              <a:rPr lang="en-GB" sz="1400" dirty="0"/>
              <a:t> and </a:t>
            </a:r>
            <a:r>
              <a:rPr lang="en-GB" sz="1400" dirty="0" err="1"/>
              <a:t>Squal</a:t>
            </a:r>
            <a:r>
              <a:rPr lang="en-GB" sz="1400" dirty="0"/>
              <a:t> &gt; </a:t>
            </a:r>
            <a:r>
              <a:rPr lang="en-GB" sz="1400" dirty="0" err="1"/>
              <a:t>S</a:t>
            </a:r>
            <a:r>
              <a:rPr lang="en-GB" sz="1400" baseline="-25000" dirty="0" err="1"/>
              <a:t>nonIntraSearchQ</a:t>
            </a:r>
            <a:r>
              <a:rPr lang="en-GB" sz="1400" dirty="0"/>
              <a:t> (high priority carrier configured):</a:t>
            </a:r>
          </a:p>
          <a:p>
            <a:pPr lvl="3">
              <a:lnSpc>
                <a:spcPct val="90000"/>
              </a:lnSpc>
            </a:pPr>
            <a:r>
              <a:rPr lang="en-GB" sz="1050" dirty="0">
                <a:highlight>
                  <a:srgbClr val="00FF00"/>
                </a:highlight>
              </a:rPr>
              <a:t>at least follow requirements in section 4.2.2.7</a:t>
            </a:r>
          </a:p>
          <a:p>
            <a:pPr lvl="2">
              <a:lnSpc>
                <a:spcPct val="90000"/>
              </a:lnSpc>
            </a:pPr>
            <a:r>
              <a:rPr lang="en-GB" sz="1400" dirty="0"/>
              <a:t>when </a:t>
            </a:r>
            <a:r>
              <a:rPr lang="en-GB" sz="1400" dirty="0" err="1"/>
              <a:t>Srxlev</a:t>
            </a:r>
            <a:r>
              <a:rPr lang="en-GB" sz="1400" dirty="0"/>
              <a:t> &gt; </a:t>
            </a:r>
            <a:r>
              <a:rPr lang="en-GB" sz="1400" dirty="0" err="1"/>
              <a:t>S</a:t>
            </a:r>
            <a:r>
              <a:rPr lang="en-GB" sz="1400" baseline="-25000" dirty="0" err="1"/>
              <a:t>nonIntraSearchP</a:t>
            </a:r>
            <a:r>
              <a:rPr lang="en-GB" sz="1400" dirty="0"/>
              <a:t> and </a:t>
            </a:r>
            <a:r>
              <a:rPr lang="en-GB" sz="1400" dirty="0" err="1"/>
              <a:t>Squal</a:t>
            </a:r>
            <a:r>
              <a:rPr lang="en-GB" sz="1400" dirty="0"/>
              <a:t> &gt; </a:t>
            </a:r>
            <a:r>
              <a:rPr lang="en-GB" sz="1400" dirty="0" err="1"/>
              <a:t>S</a:t>
            </a:r>
            <a:r>
              <a:rPr lang="en-GB" sz="1400" baseline="-25000" dirty="0" err="1"/>
              <a:t>nonIntraSearchQ</a:t>
            </a:r>
            <a:r>
              <a:rPr lang="en-GB" sz="1400" dirty="0"/>
              <a:t>, and the UE is not configured with one or more higher priority carrier:</a:t>
            </a:r>
          </a:p>
          <a:p>
            <a:pPr lvl="3">
              <a:lnSpc>
                <a:spcPct val="90000"/>
              </a:lnSpc>
            </a:pPr>
            <a:r>
              <a:rPr lang="en-GB" sz="1050" dirty="0">
                <a:highlight>
                  <a:srgbClr val="00FF00"/>
                </a:highlight>
              </a:rPr>
              <a:t>at least follow requirements in section 4.2.2.7</a:t>
            </a:r>
          </a:p>
        </p:txBody>
      </p:sp>
      <p:graphicFrame>
        <p:nvGraphicFramePr>
          <p:cNvPr id="4" name="Table 3">
            <a:extLst>
              <a:ext uri="{FF2B5EF4-FFF2-40B4-BE49-F238E27FC236}">
                <a16:creationId xmlns:a16="http://schemas.microsoft.com/office/drawing/2014/main" id="{482ADB3A-1F16-48CD-AC34-FF9CC1D928B0}"/>
              </a:ext>
            </a:extLst>
          </p:cNvPr>
          <p:cNvGraphicFramePr>
            <a:graphicFrameLocks noGrp="1"/>
          </p:cNvGraphicFramePr>
          <p:nvPr>
            <p:extLst>
              <p:ext uri="{D42A27DB-BD31-4B8C-83A1-F6EECF244321}">
                <p14:modId xmlns:p14="http://schemas.microsoft.com/office/powerpoint/2010/main" val="1354622301"/>
              </p:ext>
            </p:extLst>
          </p:nvPr>
        </p:nvGraphicFramePr>
        <p:xfrm>
          <a:off x="609600" y="2849790"/>
          <a:ext cx="5384801" cy="2026785"/>
        </p:xfrm>
        <a:graphic>
          <a:graphicData uri="http://schemas.openxmlformats.org/drawingml/2006/table">
            <a:tbl>
              <a:tblPr firstRow="1" firstCol="1" bandRow="1"/>
              <a:tblGrid>
                <a:gridCol w="981412">
                  <a:extLst>
                    <a:ext uri="{9D8B030D-6E8A-4147-A177-3AD203B41FA5}">
                      <a16:colId xmlns:a16="http://schemas.microsoft.com/office/drawing/2014/main" val="3772124524"/>
                    </a:ext>
                  </a:extLst>
                </a:gridCol>
                <a:gridCol w="981412">
                  <a:extLst>
                    <a:ext uri="{9D8B030D-6E8A-4147-A177-3AD203B41FA5}">
                      <a16:colId xmlns:a16="http://schemas.microsoft.com/office/drawing/2014/main" val="1183669333"/>
                    </a:ext>
                  </a:extLst>
                </a:gridCol>
                <a:gridCol w="994377">
                  <a:extLst>
                    <a:ext uri="{9D8B030D-6E8A-4147-A177-3AD203B41FA5}">
                      <a16:colId xmlns:a16="http://schemas.microsoft.com/office/drawing/2014/main" val="3137780146"/>
                    </a:ext>
                  </a:extLst>
                </a:gridCol>
                <a:gridCol w="994377">
                  <a:extLst>
                    <a:ext uri="{9D8B030D-6E8A-4147-A177-3AD203B41FA5}">
                      <a16:colId xmlns:a16="http://schemas.microsoft.com/office/drawing/2014/main" val="865438239"/>
                    </a:ext>
                  </a:extLst>
                </a:gridCol>
                <a:gridCol w="1433223">
                  <a:extLst>
                    <a:ext uri="{9D8B030D-6E8A-4147-A177-3AD203B41FA5}">
                      <a16:colId xmlns:a16="http://schemas.microsoft.com/office/drawing/2014/main" val="2313349600"/>
                    </a:ext>
                  </a:extLst>
                </a:gridCol>
              </a:tblGrid>
              <a:tr h="434210">
                <a:tc gridSpan="4">
                  <a:txBody>
                    <a:bodyPr/>
                    <a:lstStyle/>
                    <a:p>
                      <a:pPr algn="ctr" fontAlgn="b">
                        <a:spcBef>
                          <a:spcPts val="0"/>
                        </a:spcBef>
                        <a:spcAft>
                          <a:spcPts val="0"/>
                        </a:spcAft>
                      </a:pPr>
                      <a:r>
                        <a:rPr lang="en-GB" sz="1200" b="0" i="0" u="none" strike="noStrike" dirty="0" err="1">
                          <a:solidFill>
                            <a:srgbClr val="000000"/>
                          </a:solidFill>
                          <a:effectLst/>
                          <a:latin typeface="Times New Roman" panose="02020603050405020304" pitchFamily="18" charset="0"/>
                          <a:ea typeface="Times New Roman" panose="02020603050405020304" pitchFamily="18" charset="0"/>
                        </a:rPr>
                        <a:t>S</a:t>
                      </a:r>
                      <a:r>
                        <a:rPr lang="en-GB" sz="1200" b="0" i="0" u="none" strike="noStrike" baseline="-25000" dirty="0" err="1">
                          <a:solidFill>
                            <a:srgbClr val="000000"/>
                          </a:solidFill>
                          <a:effectLst/>
                          <a:latin typeface="Times New Roman" panose="02020603050405020304" pitchFamily="18" charset="0"/>
                          <a:ea typeface="Times New Roman" panose="02020603050405020304" pitchFamily="18" charset="0"/>
                        </a:rPr>
                        <a:t>nonIntraSearchP</a:t>
                      </a:r>
                      <a:r>
                        <a:rPr lang="en-GB" sz="1200" b="0" i="0" u="none" strike="noStrike" baseline="-25000" dirty="0">
                          <a:solidFill>
                            <a:srgbClr val="000000"/>
                          </a:solidFill>
                          <a:effectLst/>
                          <a:latin typeface="Times New Roman" panose="02020603050405020304" pitchFamily="18" charset="0"/>
                          <a:ea typeface="Times New Roman" panose="02020603050405020304" pitchFamily="18" charset="0"/>
                        </a:rPr>
                        <a:t>/Q</a:t>
                      </a:r>
                      <a:r>
                        <a:rPr lang="en-GB" sz="1200" b="0" i="0" u="none" strike="noStrike" dirty="0">
                          <a:solidFill>
                            <a:srgbClr val="000000"/>
                          </a:solidFill>
                          <a:effectLst/>
                          <a:latin typeface="Times New Roman" panose="02020603050405020304" pitchFamily="18" charset="0"/>
                          <a:ea typeface="Times New Roman" panose="02020603050405020304" pitchFamily="18" charset="0"/>
                        </a:rPr>
                        <a:t> configured</a:t>
                      </a:r>
                      <a:endParaRPr lang="en-GB" sz="2200" b="0" i="0" u="none" strike="noStrike" dirty="0">
                        <a:effectLst/>
                        <a:latin typeface="Arial" panose="020B0604020202020204" pitchFamily="34" charset="0"/>
                      </a:endParaRPr>
                    </a:p>
                  </a:txBody>
                  <a:tcPr marL="113149" marR="113149" marT="56575" marB="5657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pPr algn="l" fontAlgn="b">
                        <a:spcBef>
                          <a:spcPts val="0"/>
                        </a:spcBef>
                        <a:spcAft>
                          <a:spcPts val="0"/>
                        </a:spcAft>
                      </a:pPr>
                      <a:r>
                        <a:rPr lang="en-GB" sz="1200" b="0" i="0" u="none" strike="noStrike">
                          <a:solidFill>
                            <a:srgbClr val="000000"/>
                          </a:solidFill>
                          <a:effectLst/>
                          <a:latin typeface="Times New Roman" panose="02020603050405020304" pitchFamily="18" charset="0"/>
                          <a:ea typeface="Times New Roman" panose="02020603050405020304" pitchFamily="18" charset="0"/>
                        </a:rPr>
                        <a:t>S</a:t>
                      </a:r>
                      <a:r>
                        <a:rPr lang="en-GB" sz="1200" b="0" i="0" u="none" strike="noStrike" baseline="-25000">
                          <a:solidFill>
                            <a:srgbClr val="000000"/>
                          </a:solidFill>
                          <a:effectLst/>
                          <a:latin typeface="Times New Roman" panose="02020603050405020304" pitchFamily="18" charset="0"/>
                          <a:ea typeface="Times New Roman" panose="02020603050405020304" pitchFamily="18" charset="0"/>
                        </a:rPr>
                        <a:t>nonIntraSearchP/Q</a:t>
                      </a:r>
                      <a:r>
                        <a:rPr lang="en-GB" sz="1200" b="0" i="0" u="none" strike="noStrike">
                          <a:solidFill>
                            <a:srgbClr val="000000"/>
                          </a:solidFill>
                          <a:effectLst/>
                          <a:latin typeface="Times New Roman" panose="02020603050405020304" pitchFamily="18" charset="0"/>
                          <a:ea typeface="Times New Roman" panose="02020603050405020304" pitchFamily="18" charset="0"/>
                        </a:rPr>
                        <a:t> not configured</a:t>
                      </a:r>
                      <a:endParaRPr lang="en-GB" sz="2200" b="0" i="0" u="none" strike="noStrike">
                        <a:effectLst/>
                        <a:latin typeface="Arial" panose="020B0604020202020204" pitchFamily="34" charset="0"/>
                      </a:endParaRPr>
                    </a:p>
                  </a:txBody>
                  <a:tcPr marL="84862" marR="84862" marT="1178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06515141"/>
                  </a:ext>
                </a:extLst>
              </a:tr>
              <a:tr h="535573">
                <a:tc gridSpan="2">
                  <a:txBody>
                    <a:bodyPr/>
                    <a:lstStyle/>
                    <a:p>
                      <a:pPr algn="ctr" fontAlgn="b">
                        <a:spcBef>
                          <a:spcPts val="0"/>
                        </a:spcBef>
                        <a:spcAft>
                          <a:spcPts val="0"/>
                        </a:spcAft>
                      </a:pPr>
                      <a:r>
                        <a:rPr lang="en-GB" sz="1200" b="0" i="0" u="none" strike="noStrike" dirty="0" err="1">
                          <a:solidFill>
                            <a:srgbClr val="000000"/>
                          </a:solidFill>
                          <a:effectLst/>
                          <a:latin typeface="Times New Roman" panose="02020603050405020304" pitchFamily="18" charset="0"/>
                          <a:ea typeface="Times New Roman" panose="02020603050405020304" pitchFamily="18" charset="0"/>
                        </a:rPr>
                        <a:t>Srxlev</a:t>
                      </a:r>
                      <a:r>
                        <a:rPr lang="en-GB" sz="1200" b="0" i="0" u="none" strike="noStrike" dirty="0">
                          <a:solidFill>
                            <a:srgbClr val="000000"/>
                          </a:solidFill>
                          <a:effectLst/>
                          <a:latin typeface="Times New Roman" panose="02020603050405020304" pitchFamily="18" charset="0"/>
                          <a:ea typeface="Times New Roman" panose="02020603050405020304" pitchFamily="18" charset="0"/>
                        </a:rPr>
                        <a:t> ≤ </a:t>
                      </a:r>
                      <a:r>
                        <a:rPr lang="en-GB" sz="1200" b="0" i="0" u="none" strike="noStrike" dirty="0" err="1">
                          <a:solidFill>
                            <a:srgbClr val="000000"/>
                          </a:solidFill>
                          <a:effectLst/>
                          <a:latin typeface="Times New Roman" panose="02020603050405020304" pitchFamily="18" charset="0"/>
                          <a:ea typeface="Times New Roman" panose="02020603050405020304" pitchFamily="18" charset="0"/>
                        </a:rPr>
                        <a:t>S</a:t>
                      </a:r>
                      <a:r>
                        <a:rPr lang="en-GB" sz="1200" b="0" i="0" u="none" strike="noStrike" baseline="-25000" dirty="0" err="1">
                          <a:solidFill>
                            <a:srgbClr val="000000"/>
                          </a:solidFill>
                          <a:effectLst/>
                          <a:latin typeface="Times New Roman" panose="02020603050405020304" pitchFamily="18" charset="0"/>
                          <a:ea typeface="Times New Roman" panose="02020603050405020304" pitchFamily="18" charset="0"/>
                        </a:rPr>
                        <a:t>nonIntraSearchP</a:t>
                      </a:r>
                      <a:r>
                        <a:rPr lang="en-GB" sz="1200" b="0" i="0" u="none" strike="noStrike" dirty="0">
                          <a:solidFill>
                            <a:srgbClr val="000000"/>
                          </a:solidFill>
                          <a:effectLst/>
                          <a:latin typeface="Times New Roman" panose="02020603050405020304" pitchFamily="18" charset="0"/>
                          <a:ea typeface="Times New Roman" panose="02020603050405020304" pitchFamily="18" charset="0"/>
                        </a:rPr>
                        <a:t> or </a:t>
                      </a:r>
                      <a:r>
                        <a:rPr lang="en-GB" sz="1200" b="0" i="0" u="none" strike="noStrike" dirty="0" err="1">
                          <a:solidFill>
                            <a:srgbClr val="000000"/>
                          </a:solidFill>
                          <a:effectLst/>
                          <a:latin typeface="Times New Roman" panose="02020603050405020304" pitchFamily="18" charset="0"/>
                          <a:ea typeface="Times New Roman" panose="02020603050405020304" pitchFamily="18" charset="0"/>
                        </a:rPr>
                        <a:t>Squal</a:t>
                      </a:r>
                      <a:r>
                        <a:rPr lang="en-GB" sz="1200" b="0" i="0" u="none" strike="noStrike" dirty="0">
                          <a:solidFill>
                            <a:srgbClr val="000000"/>
                          </a:solidFill>
                          <a:effectLst/>
                          <a:latin typeface="Times New Roman" panose="02020603050405020304" pitchFamily="18" charset="0"/>
                          <a:ea typeface="Times New Roman" panose="02020603050405020304" pitchFamily="18" charset="0"/>
                        </a:rPr>
                        <a:t> ≤ </a:t>
                      </a:r>
                      <a:r>
                        <a:rPr lang="en-GB" sz="1200" b="0" i="0" u="none" strike="noStrike" dirty="0" err="1">
                          <a:solidFill>
                            <a:srgbClr val="000000"/>
                          </a:solidFill>
                          <a:effectLst/>
                          <a:latin typeface="Times New Roman" panose="02020603050405020304" pitchFamily="18" charset="0"/>
                          <a:ea typeface="Times New Roman" panose="02020603050405020304" pitchFamily="18" charset="0"/>
                        </a:rPr>
                        <a:t>S</a:t>
                      </a:r>
                      <a:r>
                        <a:rPr lang="en-GB" sz="1200" b="0" i="0" u="none" strike="noStrike" baseline="-25000" dirty="0" err="1">
                          <a:solidFill>
                            <a:srgbClr val="000000"/>
                          </a:solidFill>
                          <a:effectLst/>
                          <a:latin typeface="Times New Roman" panose="02020603050405020304" pitchFamily="18" charset="0"/>
                          <a:ea typeface="Times New Roman" panose="02020603050405020304" pitchFamily="18" charset="0"/>
                        </a:rPr>
                        <a:t>nonIntraSearchQ</a:t>
                      </a:r>
                      <a:endParaRPr lang="en-GB" sz="2200" b="0" i="0" u="none" strike="noStrike" dirty="0">
                        <a:effectLst/>
                        <a:latin typeface="Arial" panose="020B0604020202020204" pitchFamily="34" charset="0"/>
                      </a:endParaRPr>
                    </a:p>
                  </a:txBody>
                  <a:tcPr marL="113149" marR="113149" marT="56575" marB="5657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fontAlgn="b">
                        <a:spcBef>
                          <a:spcPts val="0"/>
                        </a:spcBef>
                        <a:spcAft>
                          <a:spcPts val="0"/>
                        </a:spcAft>
                      </a:pPr>
                      <a:r>
                        <a:rPr lang="en-GB" sz="1200" b="0" i="0" u="none" strike="noStrike">
                          <a:solidFill>
                            <a:srgbClr val="000000"/>
                          </a:solidFill>
                          <a:effectLst/>
                          <a:latin typeface="Times New Roman" panose="02020603050405020304" pitchFamily="18" charset="0"/>
                          <a:ea typeface="Times New Roman" panose="02020603050405020304" pitchFamily="18" charset="0"/>
                        </a:rPr>
                        <a:t>Srxlev &gt; S</a:t>
                      </a:r>
                      <a:r>
                        <a:rPr lang="en-GB" sz="1200" b="0" i="0" u="none" strike="noStrike" baseline="-25000">
                          <a:solidFill>
                            <a:srgbClr val="000000"/>
                          </a:solidFill>
                          <a:effectLst/>
                          <a:latin typeface="Times New Roman" panose="02020603050405020304" pitchFamily="18" charset="0"/>
                          <a:ea typeface="Times New Roman" panose="02020603050405020304" pitchFamily="18" charset="0"/>
                        </a:rPr>
                        <a:t>nonIntraSearchP</a:t>
                      </a:r>
                      <a:r>
                        <a:rPr lang="en-GB" sz="1200" b="0" i="0" u="none" strike="noStrike">
                          <a:solidFill>
                            <a:srgbClr val="000000"/>
                          </a:solidFill>
                          <a:effectLst/>
                          <a:latin typeface="Times New Roman" panose="02020603050405020304" pitchFamily="18" charset="0"/>
                          <a:ea typeface="Times New Roman" panose="02020603050405020304" pitchFamily="18" charset="0"/>
                        </a:rPr>
                        <a:t> and Squal &gt; S</a:t>
                      </a:r>
                      <a:r>
                        <a:rPr lang="en-GB" sz="1200" b="0" i="0" u="none" strike="noStrike" baseline="-25000">
                          <a:solidFill>
                            <a:srgbClr val="000000"/>
                          </a:solidFill>
                          <a:effectLst/>
                          <a:latin typeface="Times New Roman" panose="02020603050405020304" pitchFamily="18" charset="0"/>
                          <a:ea typeface="Times New Roman" panose="02020603050405020304" pitchFamily="18" charset="0"/>
                        </a:rPr>
                        <a:t>nonIntraSearchQ</a:t>
                      </a:r>
                      <a:endParaRPr lang="en-GB" sz="2200" b="0" i="0" u="none" strike="noStrike">
                        <a:effectLst/>
                        <a:latin typeface="Arial" panose="020B0604020202020204" pitchFamily="34" charset="0"/>
                      </a:endParaRPr>
                    </a:p>
                  </a:txBody>
                  <a:tcPr marL="113149" marR="113149" marT="56575" marB="5657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a:txBody>
                    <a:bodyPr/>
                    <a:lstStyle/>
                    <a:p>
                      <a:pPr algn="l" fontAlgn="b">
                        <a:spcBef>
                          <a:spcPts val="0"/>
                        </a:spcBef>
                        <a:spcAft>
                          <a:spcPts val="0"/>
                        </a:spcAft>
                      </a:pPr>
                      <a:r>
                        <a:rPr lang="en-GB" sz="1200" b="0" i="0" u="none" strike="noStrike">
                          <a:solidFill>
                            <a:srgbClr val="000000"/>
                          </a:solidFill>
                          <a:effectLst/>
                          <a:latin typeface="Times New Roman" panose="02020603050405020304" pitchFamily="18" charset="0"/>
                          <a:ea typeface="Times New Roman" panose="02020603050405020304" pitchFamily="18" charset="0"/>
                        </a:rPr>
                        <a:t>N/A </a:t>
                      </a:r>
                      <a:endParaRPr lang="en-GB" sz="2200" b="0" i="0" u="none" strike="noStrike">
                        <a:effectLst/>
                        <a:latin typeface="Arial" panose="020B0604020202020204" pitchFamily="34" charset="0"/>
                      </a:endParaRPr>
                    </a:p>
                  </a:txBody>
                  <a:tcPr marL="84862" marR="84862" marT="1178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32859371"/>
                  </a:ext>
                </a:extLst>
              </a:tr>
              <a:tr h="811374">
                <a:tc>
                  <a:txBody>
                    <a:bodyPr/>
                    <a:lstStyle/>
                    <a:p>
                      <a:pPr algn="l" fontAlgn="b">
                        <a:spcBef>
                          <a:spcPts val="0"/>
                        </a:spcBef>
                        <a:spcAft>
                          <a:spcPts val="0"/>
                        </a:spcAft>
                      </a:pPr>
                      <a:r>
                        <a:rPr lang="en-GB" sz="1200" b="0" i="0" u="none" strike="noStrike" dirty="0">
                          <a:solidFill>
                            <a:srgbClr val="000000"/>
                          </a:solidFill>
                          <a:effectLst/>
                          <a:latin typeface="Times New Roman" panose="02020603050405020304" pitchFamily="18" charset="0"/>
                          <a:ea typeface="Times New Roman" panose="02020603050405020304" pitchFamily="18" charset="0"/>
                        </a:rPr>
                        <a:t>High Priority carrier not configured</a:t>
                      </a:r>
                      <a:endParaRPr lang="en-GB" sz="2200" b="0" i="0" u="none" strike="noStrike" dirty="0">
                        <a:effectLst/>
                        <a:latin typeface="Arial" panose="020B0604020202020204" pitchFamily="34" charset="0"/>
                      </a:endParaRPr>
                    </a:p>
                  </a:txBody>
                  <a:tcPr marL="84862" marR="84862" marT="1178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en-GB" sz="1200" b="0" i="0" u="none" strike="noStrike" dirty="0">
                          <a:solidFill>
                            <a:srgbClr val="000000"/>
                          </a:solidFill>
                          <a:effectLst/>
                          <a:latin typeface="Times New Roman" panose="02020603050405020304" pitchFamily="18" charset="0"/>
                          <a:ea typeface="Times New Roman" panose="02020603050405020304" pitchFamily="18" charset="0"/>
                        </a:rPr>
                        <a:t>High Priority carrier configured</a:t>
                      </a:r>
                      <a:endParaRPr lang="en-GB" sz="2200" b="0" i="0" u="none" strike="noStrike" dirty="0">
                        <a:effectLst/>
                        <a:latin typeface="Arial" panose="020B0604020202020204" pitchFamily="34" charset="0"/>
                      </a:endParaRPr>
                    </a:p>
                  </a:txBody>
                  <a:tcPr marL="84862" marR="84862" marT="1178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en-GB" sz="1200" b="0" i="0" u="none" strike="noStrike" dirty="0">
                          <a:solidFill>
                            <a:srgbClr val="000000"/>
                          </a:solidFill>
                          <a:effectLst/>
                          <a:latin typeface="Times New Roman" panose="02020603050405020304" pitchFamily="18" charset="0"/>
                          <a:ea typeface="Times New Roman" panose="02020603050405020304" pitchFamily="18" charset="0"/>
                        </a:rPr>
                        <a:t>High Priority carrier not configured</a:t>
                      </a:r>
                      <a:endParaRPr lang="en-GB" sz="2200" b="0" i="0" u="none" strike="noStrike" dirty="0">
                        <a:effectLst/>
                        <a:latin typeface="Arial" panose="020B0604020202020204" pitchFamily="34" charset="0"/>
                      </a:endParaRPr>
                    </a:p>
                  </a:txBody>
                  <a:tcPr marL="84862" marR="84862" marT="1178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en-GB" sz="1200" b="0" i="0" u="none" strike="noStrike" dirty="0">
                          <a:solidFill>
                            <a:srgbClr val="000000"/>
                          </a:solidFill>
                          <a:effectLst/>
                          <a:latin typeface="Times New Roman" panose="02020603050405020304" pitchFamily="18" charset="0"/>
                          <a:ea typeface="Times New Roman" panose="02020603050405020304" pitchFamily="18" charset="0"/>
                        </a:rPr>
                        <a:t>High Priority carrier configured</a:t>
                      </a:r>
                      <a:endParaRPr lang="en-GB" sz="2200" b="0" i="0" u="none" strike="noStrike" dirty="0">
                        <a:effectLst/>
                        <a:latin typeface="Arial" panose="020B0604020202020204" pitchFamily="34" charset="0"/>
                      </a:endParaRPr>
                    </a:p>
                  </a:txBody>
                  <a:tcPr marL="84862" marR="84862" marT="1178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en-GB" sz="1200" b="0" i="0" u="none" strike="noStrike">
                          <a:solidFill>
                            <a:srgbClr val="000000"/>
                          </a:solidFill>
                          <a:effectLst/>
                          <a:latin typeface="Times New Roman" panose="02020603050405020304" pitchFamily="18" charset="0"/>
                          <a:ea typeface="Times New Roman" panose="02020603050405020304" pitchFamily="18" charset="0"/>
                        </a:rPr>
                        <a:t> N/A</a:t>
                      </a:r>
                      <a:endParaRPr lang="en-GB" sz="2200" b="0" i="0" u="none" strike="noStrike">
                        <a:effectLst/>
                        <a:latin typeface="Arial" panose="020B0604020202020204" pitchFamily="34" charset="0"/>
                      </a:endParaRPr>
                    </a:p>
                  </a:txBody>
                  <a:tcPr marL="84862" marR="84862" marT="1178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11465086"/>
                  </a:ext>
                </a:extLst>
              </a:tr>
              <a:tr h="245628">
                <a:tc>
                  <a:txBody>
                    <a:bodyPr/>
                    <a:lstStyle/>
                    <a:p>
                      <a:pPr algn="l" fontAlgn="b">
                        <a:spcBef>
                          <a:spcPts val="0"/>
                        </a:spcBef>
                        <a:spcAft>
                          <a:spcPts val="0"/>
                        </a:spcAft>
                      </a:pPr>
                      <a:r>
                        <a:rPr lang="en-GB" sz="1200" b="0" i="0" u="none" strike="noStrike" dirty="0">
                          <a:solidFill>
                            <a:srgbClr val="000000"/>
                          </a:solidFill>
                          <a:effectLst/>
                          <a:highlight>
                            <a:srgbClr val="00FF00"/>
                          </a:highlight>
                          <a:latin typeface="Times New Roman" panose="02020603050405020304" pitchFamily="18" charset="0"/>
                          <a:ea typeface="Times New Roman" panose="02020603050405020304" pitchFamily="18" charset="0"/>
                        </a:rPr>
                        <a:t>4.2.2.4</a:t>
                      </a:r>
                      <a:endParaRPr lang="en-GB" sz="2200" b="0" i="0" u="none" strike="noStrike" dirty="0">
                        <a:effectLst/>
                        <a:highlight>
                          <a:srgbClr val="00FF00"/>
                        </a:highlight>
                        <a:latin typeface="Arial" panose="020B0604020202020204" pitchFamily="34" charset="0"/>
                      </a:endParaRPr>
                    </a:p>
                  </a:txBody>
                  <a:tcPr marL="84862" marR="84862" marT="1178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en-GB" sz="1200" b="0" i="0" u="none" strike="noStrike" dirty="0">
                          <a:solidFill>
                            <a:srgbClr val="000000"/>
                          </a:solidFill>
                          <a:effectLst/>
                          <a:highlight>
                            <a:srgbClr val="00FF00"/>
                          </a:highlight>
                          <a:latin typeface="Times New Roman" panose="02020603050405020304" pitchFamily="18" charset="0"/>
                          <a:ea typeface="Times New Roman" panose="02020603050405020304" pitchFamily="18" charset="0"/>
                        </a:rPr>
                        <a:t>4.2.2.4</a:t>
                      </a:r>
                      <a:endParaRPr lang="en-GB" sz="2200" b="0" i="0" u="none" strike="noStrike" dirty="0">
                        <a:effectLst/>
                        <a:highlight>
                          <a:srgbClr val="00FF00"/>
                        </a:highlight>
                        <a:latin typeface="Arial" panose="020B0604020202020204" pitchFamily="34" charset="0"/>
                      </a:endParaRPr>
                    </a:p>
                  </a:txBody>
                  <a:tcPr marL="84862" marR="84862" marT="1178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en-GB" sz="1200" b="0" i="0" u="none" strike="noStrike" dirty="0">
                          <a:solidFill>
                            <a:srgbClr val="000000"/>
                          </a:solidFill>
                          <a:effectLst/>
                          <a:highlight>
                            <a:srgbClr val="00FF00"/>
                          </a:highlight>
                          <a:latin typeface="Times New Roman" panose="02020603050405020304" pitchFamily="18" charset="0"/>
                          <a:ea typeface="Times New Roman" panose="02020603050405020304" pitchFamily="18" charset="0"/>
                        </a:rPr>
                        <a:t>4.2.2.7</a:t>
                      </a:r>
                      <a:endParaRPr lang="en-GB" sz="2200" b="0" i="0" u="none" strike="noStrike" dirty="0">
                        <a:effectLst/>
                        <a:highlight>
                          <a:srgbClr val="00FF00"/>
                        </a:highlight>
                        <a:latin typeface="Arial" panose="020B0604020202020204" pitchFamily="34" charset="0"/>
                      </a:endParaRPr>
                    </a:p>
                  </a:txBody>
                  <a:tcPr marL="84862" marR="84862" marT="1178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en-GB" sz="1200" b="0" i="0" u="none" strike="noStrike" dirty="0">
                          <a:solidFill>
                            <a:srgbClr val="000000"/>
                          </a:solidFill>
                          <a:effectLst/>
                          <a:highlight>
                            <a:srgbClr val="00FF00"/>
                          </a:highlight>
                          <a:latin typeface="Times New Roman" panose="02020603050405020304" pitchFamily="18" charset="0"/>
                          <a:ea typeface="Times New Roman" panose="02020603050405020304" pitchFamily="18" charset="0"/>
                        </a:rPr>
                        <a:t>4.2.2.7</a:t>
                      </a:r>
                      <a:endParaRPr lang="en-GB" sz="2200" b="0" i="0" u="none" strike="noStrike" dirty="0">
                        <a:effectLst/>
                        <a:highlight>
                          <a:srgbClr val="00FF00"/>
                        </a:highlight>
                        <a:latin typeface="Arial" panose="020B0604020202020204" pitchFamily="34" charset="0"/>
                      </a:endParaRPr>
                    </a:p>
                  </a:txBody>
                  <a:tcPr marL="84862" marR="84862" marT="1178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en-GB" sz="1200" b="0" i="0" u="none" strike="noStrike" dirty="0">
                          <a:solidFill>
                            <a:srgbClr val="000000"/>
                          </a:solidFill>
                          <a:effectLst/>
                          <a:highlight>
                            <a:srgbClr val="00FF00"/>
                          </a:highlight>
                          <a:latin typeface="Times New Roman" panose="02020603050405020304" pitchFamily="18" charset="0"/>
                          <a:ea typeface="Times New Roman" panose="02020603050405020304" pitchFamily="18" charset="0"/>
                        </a:rPr>
                        <a:t>4.2.2.4</a:t>
                      </a:r>
                      <a:endParaRPr lang="en-GB" sz="2200" b="0" i="0" u="none" strike="noStrike" dirty="0">
                        <a:effectLst/>
                        <a:highlight>
                          <a:srgbClr val="00FF00"/>
                        </a:highlight>
                        <a:latin typeface="Arial" panose="020B0604020202020204" pitchFamily="34" charset="0"/>
                      </a:endParaRPr>
                    </a:p>
                  </a:txBody>
                  <a:tcPr marL="84862" marR="84862" marT="1178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23088596"/>
                  </a:ext>
                </a:extLst>
              </a:tr>
            </a:tbl>
          </a:graphicData>
        </a:graphic>
      </p:graphicFrame>
    </p:spTree>
    <p:extLst>
      <p:ext uri="{BB962C8B-B14F-4D97-AF65-F5344CB8AC3E}">
        <p14:creationId xmlns:p14="http://schemas.microsoft.com/office/powerpoint/2010/main" val="16363604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15037-2773-4D24-97D2-C358EE85A59E}"/>
              </a:ext>
            </a:extLst>
          </p:cNvPr>
          <p:cNvSpPr>
            <a:spLocks noGrp="1"/>
          </p:cNvSpPr>
          <p:nvPr>
            <p:ph type="title"/>
          </p:nvPr>
        </p:nvSpPr>
        <p:spPr>
          <a:xfrm>
            <a:off x="609600" y="274638"/>
            <a:ext cx="10972800" cy="1047266"/>
          </a:xfrm>
        </p:spPr>
        <p:txBody>
          <a:bodyPr>
            <a:noAutofit/>
          </a:bodyPr>
          <a:lstStyle/>
          <a:p>
            <a:r>
              <a:rPr lang="en-GB" sz="4000" dirty="0"/>
              <a:t>Topic #2: </a:t>
            </a:r>
            <a:r>
              <a:rPr lang="en-US" sz="4000" dirty="0"/>
              <a:t>Overlapping and non-overlapping carriers</a:t>
            </a:r>
            <a:endParaRPr lang="en-GB" sz="2800" dirty="0"/>
          </a:p>
        </p:txBody>
      </p:sp>
      <p:sp>
        <p:nvSpPr>
          <p:cNvPr id="3" name="Content Placeholder 2">
            <a:extLst>
              <a:ext uri="{FF2B5EF4-FFF2-40B4-BE49-F238E27FC236}">
                <a16:creationId xmlns:a16="http://schemas.microsoft.com/office/drawing/2014/main" id="{F0B529BB-846D-4335-8728-9F2D4EDF7014}"/>
              </a:ext>
            </a:extLst>
          </p:cNvPr>
          <p:cNvSpPr>
            <a:spLocks noGrp="1"/>
          </p:cNvSpPr>
          <p:nvPr>
            <p:ph idx="1"/>
          </p:nvPr>
        </p:nvSpPr>
        <p:spPr>
          <a:xfrm>
            <a:off x="609600" y="1431235"/>
            <a:ext cx="10972800" cy="4694930"/>
          </a:xfrm>
        </p:spPr>
        <p:txBody>
          <a:bodyPr>
            <a:normAutofit/>
          </a:bodyPr>
          <a:lstStyle/>
          <a:p>
            <a:pPr lvl="0"/>
            <a:r>
              <a:rPr lang="en-GB" dirty="0"/>
              <a:t>Sub-topic 2-11: </a:t>
            </a:r>
            <a:r>
              <a:rPr lang="en-US" dirty="0"/>
              <a:t>Overlapping and non-overlapping carriers</a:t>
            </a:r>
          </a:p>
          <a:p>
            <a:pPr lvl="1"/>
            <a:r>
              <a:rPr lang="en-GB" b="1" dirty="0"/>
              <a:t>Issue 2-11-1:</a:t>
            </a:r>
            <a:r>
              <a:rPr lang="en-GB" dirty="0"/>
              <a:t> UE measurement requirements and scaling according to measured carriers (was: Sub-topic 2-2)</a:t>
            </a:r>
          </a:p>
          <a:p>
            <a:pPr lvl="2"/>
            <a:r>
              <a:rPr lang="en-GB" dirty="0">
                <a:highlight>
                  <a:srgbClr val="00FF00"/>
                </a:highlight>
              </a:rPr>
              <a:t>Agreement:</a:t>
            </a:r>
          </a:p>
          <a:p>
            <a:pPr lvl="3"/>
            <a:r>
              <a:rPr lang="en-US" dirty="0">
                <a:highlight>
                  <a:srgbClr val="00FF00"/>
                </a:highlight>
              </a:rPr>
              <a:t>RAN4 agree to scale the UE Idle mode CA measurement requirements based on the actual number of measured </a:t>
            </a:r>
            <a:r>
              <a:rPr lang="en-GB" dirty="0">
                <a:highlight>
                  <a:srgbClr val="00FF00"/>
                </a:highlight>
              </a:rPr>
              <a:t>target carriers, regardless if a carrier is configured for Idle mode CA measurements only, mobility only or both idle mode CA and mobility measurements.</a:t>
            </a:r>
          </a:p>
          <a:p>
            <a:pPr lvl="3"/>
            <a:r>
              <a:rPr lang="en-US" dirty="0">
                <a:highlight>
                  <a:srgbClr val="00FF00"/>
                </a:highlight>
              </a:rPr>
              <a:t>A carrier shall only be counted once in the scaling if the carrier is configured for both idle mode CA measurement requirements and mobility measurements</a:t>
            </a:r>
            <a:r>
              <a:rPr lang="en-GB" dirty="0">
                <a:highlight>
                  <a:srgbClr val="00FF00"/>
                </a:highlight>
              </a:rPr>
              <a:t>.</a:t>
            </a:r>
          </a:p>
          <a:p>
            <a:pPr lvl="3"/>
            <a:endParaRPr lang="en-US" dirty="0"/>
          </a:p>
        </p:txBody>
      </p:sp>
    </p:spTree>
    <p:extLst>
      <p:ext uri="{BB962C8B-B14F-4D97-AF65-F5344CB8AC3E}">
        <p14:creationId xmlns:p14="http://schemas.microsoft.com/office/powerpoint/2010/main" val="630113899"/>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6419</TotalTime>
  <Words>1768</Words>
  <Application>Microsoft Office PowerPoint</Application>
  <PresentationFormat>Widescreen</PresentationFormat>
  <Paragraphs>142</Paragraphs>
  <Slides>17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Calibri</vt:lpstr>
      <vt:lpstr>Times New Roman</vt:lpstr>
      <vt:lpstr>Office テーマ</vt:lpstr>
      <vt:lpstr>WF on MR-DC RRM requirements for Idle mode CA measurements</vt:lpstr>
      <vt:lpstr>Background</vt:lpstr>
      <vt:lpstr>Topic #1: UE idle mode CA measurement requirements and s-NonIntraSearch</vt:lpstr>
      <vt:lpstr>Topic #1: UE idle mode CA measurement requirements and s-NonIntraSearch</vt:lpstr>
      <vt:lpstr>Topic #1: UE idle mode CA measurement requirements and s-NonIntraSearch</vt:lpstr>
      <vt:lpstr>Topic #1: UE idle mode CA measurement requirements and s-NonIntraSearch</vt:lpstr>
      <vt:lpstr>Topic #1: UE idle mode CA measurement requirements and s-NonIntraSearch</vt:lpstr>
      <vt:lpstr>Topic #1: Summary of UE idle mode CA measurement requirements and s-NonIntraSearch</vt:lpstr>
      <vt:lpstr>Topic #2: Overlapping and non-overlapping carriers</vt:lpstr>
      <vt:lpstr>Topic #2: Overlapping and non-overlapping carriers</vt:lpstr>
      <vt:lpstr>Topic #2: Overlapping and non-overlapping carriers</vt:lpstr>
      <vt:lpstr>Topic #2: Overlapping and non-overlapping carriers</vt:lpstr>
      <vt:lpstr>Topic #2: Overlapping and non-overlapping carriers</vt:lpstr>
      <vt:lpstr>Topic #2: Overlapping and non-overlapping carriers</vt:lpstr>
      <vt:lpstr>Topic #2: Overlapping and non-overlapping carriers</vt:lpstr>
      <vt:lpstr>Topic #2: Overlapping and non-overlapping carriers</vt:lpstr>
      <vt:lpstr>Topic #2: Overlapping and non-overlapping carriers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MR-DC RRM requirements for Idle mode CA measurements</dc:title>
  <dc:creator>Nokia</dc:creator>
  <cp:lastModifiedBy>Nokia</cp:lastModifiedBy>
  <cp:revision>30</cp:revision>
  <dcterms:created xsi:type="dcterms:W3CDTF">2020-11-05T08:32:16Z</dcterms:created>
  <dcterms:modified xsi:type="dcterms:W3CDTF">2020-11-13T13:16:07Z</dcterms:modified>
</cp:coreProperties>
</file>