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  <p:sldId id="260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AA51D-8950-BC4A-AB25-5A9C00B7B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712B1D-15E4-B748-9EBD-E18DB85FDC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F9C639-459B-0E40-B809-55A918635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4FFF9-8371-A44D-918A-D13EC8E69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BE8D0-939A-494D-92E5-FA7D0EB36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398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2586B-2007-E342-8142-36B5C5D3D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4D73D6-8117-8246-B79E-C880B32252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080C8-5E65-5044-A4EA-26C884DC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B7D14-C636-5C43-A365-0496EC6AD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F3221-DBD3-1046-B851-B99BA9746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452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6A2461-49F6-8F4C-B074-6780C7B90E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BC0451-0964-5F4A-B5E5-6F039DA64D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D9AF8-95DD-C046-8E26-4EEDAACE8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537C7C-D495-F448-B0D1-1388F34CC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05C57-9339-2F47-B2F6-1A26F0015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3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6AE3A-5BF5-3C46-BD71-8D11B6852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C59D5-8200-D842-80E2-F81AFDC0E3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03A457-81F8-4742-A65D-DA9CE930A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4D039-CC4C-9B46-92A9-FF2030014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2518A-6D4D-224C-864A-1C0062FE8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657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9DD2E-2990-4D4D-A0C7-2FE258088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F6470F-4236-8B43-9346-7B8437EE45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71F41A-FF3A-8E43-B813-40AB3E220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6E3E6-5D93-964D-B154-ABFCD7EBE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2ABDC-92F3-0147-A2E0-806E32800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06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EB811-F371-5B4F-8F16-38C1B7776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AE038-BB7C-FE44-86D4-F42F340345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F48D66-7DC6-DD49-BF7E-64D515864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D7043F-3ADC-E441-9FB5-DB2AA2BE7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DE0DDF-58F3-0549-9EB6-9B9D50557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2F7A29-0FCB-ED45-89D2-E1D94D651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483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99F8C-1757-0C4D-813D-3FA7618D2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11B9F4-B868-9943-865B-9AF42AF3A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93E6D7-C166-8A4C-A013-849AAF6B7C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2C61A2-65F3-B443-A8B0-370E391E70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F03102-1F2A-8940-B2B6-1ED2E0519D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247A31-5BAA-2841-888E-DA87B5F9D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5410B9-E0F4-E44F-8604-EF6C00DA9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5D5700-2EC7-B546-8C19-4923430DF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904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30329-E32B-DF47-9B42-E3C034545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574620-CBC4-E742-B2F7-2091A2D27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5F6995-2BD0-7240-9528-C0DB3D583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92A9C5-FC99-4C46-A158-D818380E4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47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CE62D2-3158-B543-8A4B-7E84A8F0A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062455-3DEC-DC44-90F8-0DBC0F715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B3141D-4CE2-FE4C-8EBF-5FFCC7135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117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162E0-8B69-ED49-928E-3CF42050F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FBC7C-23A5-0746-B909-1CC2B81EC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11DF74-D98E-374A-B75A-EB68CB9BAB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870E46-CE09-8E4E-AE7C-839767356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A5F4CC-FA8D-8B47-A961-C19F69868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D6E1B1-F1AF-2A46-BA52-E19D281D6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113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6F5A1-520F-8C4C-A444-EA0FA6C94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6B168F-BF8F-E542-8203-7A021E80A9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3D4B49-EC7A-804D-A650-6CA8E76A76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597A5A-700D-A543-8F06-C976AC1E2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4F4EC8-9CB9-A54F-9B35-022B9623D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AED3E4-9B44-9748-B240-536BDC23D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646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53E2D8-22EF-D24F-823D-F67116495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F85F74-E849-9741-B70C-DA0E9E644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ED07E-8F7A-EB41-9551-E7AF99E5F3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520B5-B779-3B40-AD56-25F19C7166B2}" type="datetimeFigureOut">
              <a:rPr lang="en-US" smtClean="0"/>
              <a:t>11/11/20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AC10C-82DC-5C43-B0E8-D74B246E92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18CA86-95AA-8F48-A703-5EDA08A4B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EBFDE-0AFF-D148-B339-7E9B7FE721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7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RRC based BWP switching for </a:t>
            </a:r>
            <a:r>
              <a:rPr lang="en-US" altLang="ja-JP" sz="4000" dirty="0" err="1"/>
              <a:t>SCell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Apple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12002" y="373306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7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Nov 2 – 13, 2020</a:t>
            </a:r>
            <a:endParaRPr lang="zh-CN" altLang="zh-CN" dirty="0"/>
          </a:p>
          <a:p>
            <a:r>
              <a:rPr lang="en-US" b="1" dirty="0"/>
              <a:t>Agenda item: 4.7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275013" y="42466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R4-2017039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99289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1BC97-D6F8-3042-A43B-B8579A277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889F5-95D4-DD4F-848D-E4BD9896E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02979"/>
            <a:ext cx="10996449" cy="467398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RRC based BWP switch is triggered by RRC re-configuration of </a:t>
            </a:r>
            <a:r>
              <a:rPr lang="en-US" i="1" dirty="0" err="1"/>
              <a:t>firstActiveDownlinkBWP</a:t>
            </a:r>
            <a:r>
              <a:rPr lang="en-US" i="1" dirty="0"/>
              <a:t>-Id</a:t>
            </a:r>
            <a:r>
              <a:rPr lang="en-US" dirty="0"/>
              <a:t> or </a:t>
            </a:r>
            <a:r>
              <a:rPr lang="en-US" i="1" dirty="0" err="1"/>
              <a:t>firstActiveUplinkBWP</a:t>
            </a:r>
            <a:r>
              <a:rPr lang="en-US" i="1" dirty="0"/>
              <a:t>-Id </a:t>
            </a:r>
            <a:endParaRPr lang="en-US" dirty="0"/>
          </a:p>
          <a:p>
            <a:r>
              <a:rPr lang="en-US" dirty="0"/>
              <a:t>In TS 38.331: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above text implies that for </a:t>
            </a:r>
            <a:r>
              <a:rPr lang="en-US" dirty="0" err="1"/>
              <a:t>Scell</a:t>
            </a:r>
            <a:r>
              <a:rPr lang="en-US" dirty="0"/>
              <a:t> </a:t>
            </a:r>
            <a:r>
              <a:rPr lang="en-US" b="1" dirty="0" err="1"/>
              <a:t>firstActiveDownlinkBWP</a:t>
            </a:r>
            <a:r>
              <a:rPr lang="en-US" b="1" dirty="0"/>
              <a:t>-Id </a:t>
            </a:r>
            <a:r>
              <a:rPr lang="en-US" dirty="0"/>
              <a:t>is used upon </a:t>
            </a:r>
            <a:r>
              <a:rPr lang="en-US" dirty="0" err="1"/>
              <a:t>Scell</a:t>
            </a:r>
            <a:r>
              <a:rPr lang="en-US" dirty="0"/>
              <a:t> activation</a:t>
            </a:r>
          </a:p>
          <a:p>
            <a:r>
              <a:rPr lang="en-US" dirty="0"/>
              <a:t>Requirements for RRC based BWP switch do not capture applicability of requirements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95648B5-124C-1542-AACB-AFC8DC3648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402263"/>
              </p:ext>
            </p:extLst>
          </p:nvPr>
        </p:nvGraphicFramePr>
        <p:xfrm>
          <a:off x="1030015" y="2828542"/>
          <a:ext cx="10804634" cy="1458512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0804634">
                  <a:extLst>
                    <a:ext uri="{9D8B030D-6E8A-4147-A177-3AD203B41FA5}">
                      <a16:colId xmlns:a16="http://schemas.microsoft.com/office/drawing/2014/main" val="3327391462"/>
                    </a:ext>
                  </a:extLst>
                </a:gridCol>
              </a:tblGrid>
              <a:tr h="1458512">
                <a:tc>
                  <a:txBody>
                    <a:bodyPr/>
                    <a:lstStyle/>
                    <a:p>
                      <a:pPr marL="0" marR="0"/>
                      <a:r>
                        <a:rPr lang="en-US" sz="1400" b="1" dirty="0" err="1">
                          <a:effectLst/>
                        </a:rPr>
                        <a:t>firstActiveDownlinkBWP</a:t>
                      </a:r>
                      <a:r>
                        <a:rPr lang="en-US" sz="1400" b="1" dirty="0">
                          <a:effectLst/>
                        </a:rPr>
                        <a:t>-Id </a:t>
                      </a:r>
                    </a:p>
                    <a:p>
                      <a:pPr marL="0" marR="0"/>
                      <a:r>
                        <a:rPr lang="en-US" sz="1400" b="0" dirty="0">
                          <a:effectLst/>
                        </a:rPr>
                        <a:t>If configured for an </a:t>
                      </a:r>
                      <a:r>
                        <a:rPr lang="en-US" sz="1400" b="0" dirty="0" err="1">
                          <a:effectLst/>
                        </a:rPr>
                        <a:t>SpCell</a:t>
                      </a:r>
                      <a:r>
                        <a:rPr lang="en-US" sz="1400" b="0" dirty="0">
                          <a:effectLst/>
                        </a:rPr>
                        <a:t>, this field contains the ID of the DL BWP to be activated upon performing the RRC (re-)configuration. If the field is absent, the RRC (re-)configuration does not impose a BWP switch.</a:t>
                      </a:r>
                      <a:br>
                        <a:rPr lang="en-US" sz="1400" b="0" dirty="0">
                          <a:effectLst/>
                        </a:rPr>
                      </a:br>
                      <a:r>
                        <a:rPr lang="en-US" sz="1400" b="0" dirty="0">
                          <a:effectLst/>
                        </a:rPr>
                        <a:t>If configured for an </a:t>
                      </a:r>
                      <a:r>
                        <a:rPr lang="en-US" sz="1400" b="0" dirty="0" err="1">
                          <a:effectLst/>
                        </a:rPr>
                        <a:t>SCell</a:t>
                      </a:r>
                      <a:r>
                        <a:rPr lang="en-US" sz="1400" b="0" dirty="0">
                          <a:effectLst/>
                        </a:rPr>
                        <a:t>, this field contains the ID of the downlink bandwidth part to be used upon activation of an </a:t>
                      </a:r>
                      <a:r>
                        <a:rPr lang="en-US" sz="1400" b="0" dirty="0" err="1">
                          <a:effectLst/>
                        </a:rPr>
                        <a:t>SCell</a:t>
                      </a:r>
                      <a:r>
                        <a:rPr lang="en-US" sz="1400" b="0" dirty="0">
                          <a:effectLst/>
                        </a:rPr>
                        <a:t>. The initial bandwidth part is referred to by BWP-Id = 0. </a:t>
                      </a:r>
                    </a:p>
                    <a:p>
                      <a:pPr marL="0" marR="0"/>
                      <a:r>
                        <a:rPr lang="en-US" sz="1400" b="0" dirty="0">
                          <a:effectLst/>
                        </a:rPr>
                        <a:t>Upon </a:t>
                      </a:r>
                      <a:r>
                        <a:rPr lang="en-US" sz="1400" b="0" dirty="0" err="1">
                          <a:effectLst/>
                        </a:rPr>
                        <a:t>PCell</a:t>
                      </a:r>
                      <a:r>
                        <a:rPr lang="en-US" sz="1400" b="0" dirty="0">
                          <a:effectLst/>
                        </a:rPr>
                        <a:t> change and </a:t>
                      </a:r>
                      <a:r>
                        <a:rPr lang="en-US" sz="1400" b="0" dirty="0" err="1">
                          <a:effectLst/>
                        </a:rPr>
                        <a:t>PSCell</a:t>
                      </a:r>
                      <a:r>
                        <a:rPr lang="en-US" sz="1400" b="0" dirty="0">
                          <a:effectLst/>
                        </a:rPr>
                        <a:t> addition/change, the network sets the </a:t>
                      </a:r>
                      <a:r>
                        <a:rPr lang="en-US" sz="1400" b="0" dirty="0" err="1">
                          <a:effectLst/>
                        </a:rPr>
                        <a:t>firstActiveDownlinkBWP</a:t>
                      </a:r>
                      <a:r>
                        <a:rPr lang="en-US" sz="1400" b="0" dirty="0">
                          <a:effectLst/>
                        </a:rPr>
                        <a:t>-Id and </a:t>
                      </a:r>
                      <a:r>
                        <a:rPr lang="en-US" sz="1400" b="0" dirty="0" err="1">
                          <a:effectLst/>
                        </a:rPr>
                        <a:t>firstActiveUplinkBWP</a:t>
                      </a:r>
                      <a:r>
                        <a:rPr lang="en-US" sz="1400" b="0" dirty="0">
                          <a:effectLst/>
                        </a:rPr>
                        <a:t>-Id to the same value.</a:t>
                      </a:r>
                      <a:endParaRPr lang="en-US" sz="14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996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70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041AA-9494-4ACB-AF9E-BAD4BE063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93" y="290802"/>
            <a:ext cx="11049656" cy="78552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9AC82-ED02-4E32-A46B-76D688D3E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193" y="1076325"/>
            <a:ext cx="10962290" cy="5429250"/>
          </a:xfrm>
        </p:spPr>
        <p:txBody>
          <a:bodyPr>
            <a:normAutofit/>
          </a:bodyPr>
          <a:lstStyle/>
          <a:p>
            <a:r>
              <a:rPr lang="en-US" dirty="0"/>
              <a:t>RRC-based BWP switch delay requirements in clause 8.6.3, TS 38.133, Rel-15, are applicable when the RRC reconfiguration involves active BWP switching or involves any parameter change of the active BWP as shown below: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FB32630-54A6-6640-985E-2C480582F6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868799"/>
              </p:ext>
            </p:extLst>
          </p:nvPr>
        </p:nvGraphicFramePr>
        <p:xfrm>
          <a:off x="1061545" y="2821735"/>
          <a:ext cx="9858703" cy="2506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58703">
                  <a:extLst>
                    <a:ext uri="{9D8B030D-6E8A-4147-A177-3AD203B41FA5}">
                      <a16:colId xmlns:a16="http://schemas.microsoft.com/office/drawing/2014/main" val="14202377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900"/>
                        </a:spcAft>
                        <a:buNone/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8.6.3	 RRC based BWP switch delay on a single CC</a:t>
                      </a:r>
                      <a:endParaRPr lang="sv-SE" sz="2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spcAft>
                          <a:spcPts val="900"/>
                        </a:spcAft>
                        <a:buNone/>
                      </a:pPr>
                      <a:r>
                        <a:rPr lang="en-GB" sz="18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Editor Notes: More than one BWP configurations for RRC-based BWP switch on </a:t>
                      </a:r>
                      <a:r>
                        <a:rPr lang="en-GB" sz="1800" i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SCell</a:t>
                      </a:r>
                      <a:r>
                        <a:rPr lang="en-GB" sz="18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FFS.</a:t>
                      </a:r>
                      <a:endParaRPr lang="sv-SE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indent="0">
                        <a:spcAft>
                          <a:spcPts val="900"/>
                        </a:spcAft>
                        <a:buNone/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The requirements in this clause only apply to the case that the BWP switch is performed on a single CC with one or more than one BWP configuration(s) configured.</a:t>
                      </a:r>
                      <a:endParaRPr lang="sv-SE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 RRC-based BWP switch, after the UE receives RRC reconfiguration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v4.2.0"/>
                        </a:rPr>
                        <a:t>involving active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BWP switching or parameter change of its active BWP, UE shall be able to receive…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1326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63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E6330-0FC9-B24A-B6DC-A4AA9AD78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E2689-8AFB-784B-9EDA-223D32D7F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1959"/>
            <a:ext cx="10515600" cy="4695004"/>
          </a:xfrm>
        </p:spPr>
        <p:txBody>
          <a:bodyPr>
            <a:normAutofit/>
          </a:bodyPr>
          <a:lstStyle/>
          <a:p>
            <a:r>
              <a:rPr lang="en-US" dirty="0"/>
              <a:t>Send LS to RAN2 clarifying applicability of RRC based switch to </a:t>
            </a:r>
            <a:r>
              <a:rPr lang="en-US" dirty="0" err="1"/>
              <a:t>SCell</a:t>
            </a:r>
            <a:endParaRPr lang="en-US" dirty="0"/>
          </a:p>
          <a:p>
            <a:r>
              <a:rPr lang="en-US" dirty="0"/>
              <a:t>Update Editor’s note as :</a:t>
            </a:r>
          </a:p>
          <a:p>
            <a:pPr lvl="1"/>
            <a:r>
              <a:rPr lang="en-US" dirty="0"/>
              <a:t>FFS if RRC based BWP switch is applicable to </a:t>
            </a:r>
            <a:r>
              <a:rPr lang="en-US" dirty="0" err="1"/>
              <a:t>SCell</a:t>
            </a:r>
            <a:endParaRPr lang="en-US" dirty="0"/>
          </a:p>
          <a:p>
            <a:r>
              <a:rPr lang="en-US" dirty="0"/>
              <a:t>RRC based BWP switch requirements for </a:t>
            </a:r>
            <a:r>
              <a:rPr lang="en-US" dirty="0" err="1"/>
              <a:t>SCell</a:t>
            </a:r>
            <a:r>
              <a:rPr lang="en-US" dirty="0"/>
              <a:t> defined in Rel-15 can be updated based on RAN2 response, if needed</a:t>
            </a:r>
          </a:p>
          <a:p>
            <a:r>
              <a:rPr lang="en-US" dirty="0"/>
              <a:t>Requirements for RRC based BWP switch for </a:t>
            </a:r>
            <a:r>
              <a:rPr lang="en-US" dirty="0" err="1"/>
              <a:t>SCell</a:t>
            </a:r>
            <a:r>
              <a:rPr lang="en-US" dirty="0"/>
              <a:t> (Rel-16 onwards)</a:t>
            </a:r>
          </a:p>
          <a:p>
            <a:pPr lvl="1"/>
            <a:r>
              <a:rPr lang="en-US" dirty="0"/>
              <a:t>Can be updated to follow RAN2’s agreements in Rel-16, if needed</a:t>
            </a:r>
          </a:p>
        </p:txBody>
      </p:sp>
    </p:spTree>
    <p:extLst>
      <p:ext uri="{BB962C8B-B14F-4D97-AF65-F5344CB8AC3E}">
        <p14:creationId xmlns:p14="http://schemas.microsoft.com/office/powerpoint/2010/main" val="4145431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9EE7010C-9690-4B12-9EB7-5E940E6D60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EC618D-85A2-4AAC-BB60-B886C214B9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88FFF06-221D-4322-922E-D8400B2292CE}">
  <ds:schemaRefs>
    <ds:schemaRef ds:uri="http://purl.org/dc/elements/1.1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sharepoint/v3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9b239327-9e80-40e4-b1b7-4394fed77a33"/>
    <ds:schemaRef ds:uri="2f282d3b-eb4a-4b09-b61f-b9593442e286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387</Words>
  <Application>Microsoft Macintosh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on RRC based BWP switching for SCell</vt:lpstr>
      <vt:lpstr>Background</vt:lpstr>
      <vt:lpstr>Background</vt:lpstr>
      <vt:lpstr>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RRC based BWP switching for SCell</dc:title>
  <dc:creator>Manasa Raghavan</dc:creator>
  <cp:lastModifiedBy>Manasa Raghavan</cp:lastModifiedBy>
  <cp:revision>18</cp:revision>
  <dcterms:created xsi:type="dcterms:W3CDTF">2020-11-09T05:13:30Z</dcterms:created>
  <dcterms:modified xsi:type="dcterms:W3CDTF">2020-11-11T23:00:10Z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_2015_ms_pID_725343">
    <vt:lpwstr>(2)MNzNgbKMZh9TjGSt27fPgWEKWJJCsosGkP6opM52IPDqDrCTEEz4Hlpy2EHwubc3x0jcB0fj
WCN4UuThvRreuY4zsR/n9ENxI5HYZHMxEdG2zXGPn4Spp1llPpVj2weSv4F2oA52qSG/genQ
sZF19qseDySVjJsejEhx4ZxO4A1IDW1vZ+YVOrVKXp0hc/yCkb2oIVU0GGsu5dZOeIqaYnk2
cCxjVLMf8evZsjmOpc</vt:lpwstr>
  </property>
  <property fmtid="{D5CDD505-2E9C-101B-9397-08002B2CF9AE}" pid="4" name="_2015_ms_pID_7253431">
    <vt:lpwstr>bS4UC5q3ZcwbMbsaNCZo5aEJ+Tm0eoj7+vWwZN7DhYh5jMqScWJ0ck
1YCu34ZtqVStHCktPH0Hc18lL4DySm9YlRBeyNDJ1XPHM6lQgtYn6+Ar27Us/3rkfVDxYugH
eDeu1lN6MtGCfjWsRDfDc95l3aHYEXVg8XwQLX5i21Tyk/59yE9fc1r7rNHje0oVyUhIFVmy
0NeNuDvUGBMswxCu</vt:lpwstr>
  </property>
</Properties>
</file>