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4"/>
  </p:sldMasterIdLst>
  <p:notesMasterIdLst>
    <p:notesMasterId r:id="rId15"/>
  </p:notesMasterIdLst>
  <p:sldIdLst>
    <p:sldId id="260" r:id="rId5"/>
    <p:sldId id="261" r:id="rId6"/>
    <p:sldId id="263" r:id="rId7"/>
    <p:sldId id="264" r:id="rId8"/>
    <p:sldId id="265" r:id="rId9"/>
    <p:sldId id="257" r:id="rId10"/>
    <p:sldId id="258" r:id="rId11"/>
    <p:sldId id="259" r:id="rId12"/>
    <p:sldId id="266" r:id="rId13"/>
    <p:sldId id="26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23F02C-C198-4FC4-91D0-490253231388}" v="1" dt="2020-08-26T04:47:56.4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5380" autoAdjust="0"/>
  </p:normalViewPr>
  <p:slideViewPr>
    <p:cSldViewPr snapToGrid="0">
      <p:cViewPr varScale="1">
        <p:scale>
          <a:sx n="84" d="100"/>
          <a:sy n="84" d="100"/>
        </p:scale>
        <p:origin x="427"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mant Iyer" userId="913335bb-3b58-4b6e-abaa-4eed84b2043c" providerId="ADAL" clId="{2223F02C-C198-4FC4-91D0-490253231388}"/>
    <pc:docChg chg="custSel modSld">
      <pc:chgData name="Sumant Iyer" userId="913335bb-3b58-4b6e-abaa-4eed84b2043c" providerId="ADAL" clId="{2223F02C-C198-4FC4-91D0-490253231388}" dt="2020-08-26T04:47:56.448" v="84" actId="207"/>
      <pc:docMkLst>
        <pc:docMk/>
      </pc:docMkLst>
      <pc:sldChg chg="modSp mod">
        <pc:chgData name="Sumant Iyer" userId="913335bb-3b58-4b6e-abaa-4eed84b2043c" providerId="ADAL" clId="{2223F02C-C198-4FC4-91D0-490253231388}" dt="2020-08-26T04:47:56.448" v="84" actId="207"/>
        <pc:sldMkLst>
          <pc:docMk/>
          <pc:sldMk cId="1001340239" sldId="259"/>
        </pc:sldMkLst>
        <pc:spChg chg="mod">
          <ac:chgData name="Sumant Iyer" userId="913335bb-3b58-4b6e-abaa-4eed84b2043c" providerId="ADAL" clId="{2223F02C-C198-4FC4-91D0-490253231388}" dt="2020-08-26T04:47:56.448" v="84" actId="207"/>
          <ac:spMkLst>
            <pc:docMk/>
            <pc:sldMk cId="1001340239" sldId="259"/>
            <ac:spMk id="3" creationId="{EFFF63B2-674E-4643-9A9B-3D9AA0352A3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80B9B4-C04C-4AE1-8578-18914002CDD7}" type="datetimeFigureOut">
              <a:rPr lang="en-US" smtClean="0"/>
              <a:t>8/26/2020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E1ABD3-43AB-4961-8FB0-F6A59317F9EE}" type="slidenum">
              <a:rPr lang="en-US" smtClean="0"/>
              <a:t>‹#›</a:t>
            </a:fld>
            <a:endParaRPr lang="en-US"/>
          </a:p>
        </p:txBody>
      </p:sp>
    </p:spTree>
    <p:extLst>
      <p:ext uri="{BB962C8B-B14F-4D97-AF65-F5344CB8AC3E}">
        <p14:creationId xmlns:p14="http://schemas.microsoft.com/office/powerpoint/2010/main" val="3207215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2</a:t>
            </a:fld>
            <a:endParaRPr lang="en-US"/>
          </a:p>
        </p:txBody>
      </p:sp>
    </p:spTree>
    <p:extLst>
      <p:ext uri="{BB962C8B-B14F-4D97-AF65-F5344CB8AC3E}">
        <p14:creationId xmlns:p14="http://schemas.microsoft.com/office/powerpoint/2010/main" val="1638046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3</a:t>
            </a:fld>
            <a:endParaRPr lang="en-US"/>
          </a:p>
        </p:txBody>
      </p:sp>
    </p:spTree>
    <p:extLst>
      <p:ext uri="{BB962C8B-B14F-4D97-AF65-F5344CB8AC3E}">
        <p14:creationId xmlns:p14="http://schemas.microsoft.com/office/powerpoint/2010/main" val="941192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4</a:t>
            </a:fld>
            <a:endParaRPr lang="en-US"/>
          </a:p>
        </p:txBody>
      </p:sp>
    </p:spTree>
    <p:extLst>
      <p:ext uri="{BB962C8B-B14F-4D97-AF65-F5344CB8AC3E}">
        <p14:creationId xmlns:p14="http://schemas.microsoft.com/office/powerpoint/2010/main" val="3383635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5</a:t>
            </a:fld>
            <a:endParaRPr lang="en-US"/>
          </a:p>
        </p:txBody>
      </p:sp>
    </p:spTree>
    <p:extLst>
      <p:ext uri="{BB962C8B-B14F-4D97-AF65-F5344CB8AC3E}">
        <p14:creationId xmlns:p14="http://schemas.microsoft.com/office/powerpoint/2010/main" val="1011328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7</a:t>
            </a:fld>
            <a:endParaRPr lang="en-US"/>
          </a:p>
        </p:txBody>
      </p:sp>
    </p:spTree>
    <p:extLst>
      <p:ext uri="{BB962C8B-B14F-4D97-AF65-F5344CB8AC3E}">
        <p14:creationId xmlns:p14="http://schemas.microsoft.com/office/powerpoint/2010/main" val="2320480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ltLang="zh-CN" dirty="0" smtClean="0"/>
              <a:t>Samsung: 20m is a typo</a:t>
            </a:r>
            <a:r>
              <a:rPr lang="en-US" altLang="zh-CN" baseline="0" dirty="0" smtClean="0"/>
              <a:t> of 20cm?</a:t>
            </a: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8</a:t>
            </a:fld>
            <a:endParaRPr lang="en-US"/>
          </a:p>
        </p:txBody>
      </p:sp>
    </p:spTree>
    <p:extLst>
      <p:ext uri="{BB962C8B-B14F-4D97-AF65-F5344CB8AC3E}">
        <p14:creationId xmlns:p14="http://schemas.microsoft.com/office/powerpoint/2010/main" val="1089961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9</a:t>
            </a:fld>
            <a:endParaRPr lang="en-US"/>
          </a:p>
        </p:txBody>
      </p:sp>
    </p:spTree>
    <p:extLst>
      <p:ext uri="{BB962C8B-B14F-4D97-AF65-F5344CB8AC3E}">
        <p14:creationId xmlns:p14="http://schemas.microsoft.com/office/powerpoint/2010/main" val="313066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10</a:t>
            </a:fld>
            <a:endParaRPr lang="en-US"/>
          </a:p>
        </p:txBody>
      </p:sp>
    </p:spTree>
    <p:extLst>
      <p:ext uri="{BB962C8B-B14F-4D97-AF65-F5344CB8AC3E}">
        <p14:creationId xmlns:p14="http://schemas.microsoft.com/office/powerpoint/2010/main" val="346105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B947CD4-63CB-44A2-964D-C8A54ED979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FD3C72C1-1B60-4069-BB59-186318B386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2465DD4E-062C-48D5-B2EB-DE70A45CD5EF}"/>
              </a:ext>
            </a:extLst>
          </p:cNvPr>
          <p:cNvSpPr>
            <a:spLocks noGrp="1"/>
          </p:cNvSpPr>
          <p:nvPr>
            <p:ph type="dt" sz="half" idx="10"/>
          </p:nvPr>
        </p:nvSpPr>
        <p:spPr/>
        <p:txBody>
          <a:bodyPr/>
          <a:lstStyle/>
          <a:p>
            <a:fld id="{8AD518D6-01F1-42A1-B9EE-307EFAFA31B1}" type="datetimeFigureOut">
              <a:rPr lang="en-US" smtClean="0"/>
              <a:t>8/26/2020</a:t>
            </a:fld>
            <a:endParaRPr lang="en-US"/>
          </a:p>
        </p:txBody>
      </p:sp>
      <p:sp>
        <p:nvSpPr>
          <p:cNvPr id="5" name="Footer Placeholder 4">
            <a:extLst>
              <a:ext uri="{FF2B5EF4-FFF2-40B4-BE49-F238E27FC236}">
                <a16:creationId xmlns="" xmlns:a16="http://schemas.microsoft.com/office/drawing/2014/main" id="{DF9FE8F6-9137-41FC-A031-7E1922E11A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03D7889-09AA-4F87-A6A4-A14EDB9D06F1}"/>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1977300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29A255-9B8C-4D25-A8D1-4857E71ACE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37AAFCE3-D7EE-4168-9B85-9EFD921221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9D65B7C-46AB-4E7B-AD2A-2CCEFF3533F1}"/>
              </a:ext>
            </a:extLst>
          </p:cNvPr>
          <p:cNvSpPr>
            <a:spLocks noGrp="1"/>
          </p:cNvSpPr>
          <p:nvPr>
            <p:ph type="dt" sz="half" idx="10"/>
          </p:nvPr>
        </p:nvSpPr>
        <p:spPr/>
        <p:txBody>
          <a:bodyPr/>
          <a:lstStyle/>
          <a:p>
            <a:fld id="{8AD518D6-01F1-42A1-B9EE-307EFAFA31B1}" type="datetimeFigureOut">
              <a:rPr lang="en-US" smtClean="0"/>
              <a:t>8/26/2020</a:t>
            </a:fld>
            <a:endParaRPr lang="en-US"/>
          </a:p>
        </p:txBody>
      </p:sp>
      <p:sp>
        <p:nvSpPr>
          <p:cNvPr id="5" name="Footer Placeholder 4">
            <a:extLst>
              <a:ext uri="{FF2B5EF4-FFF2-40B4-BE49-F238E27FC236}">
                <a16:creationId xmlns="" xmlns:a16="http://schemas.microsoft.com/office/drawing/2014/main" id="{D0ECA0F2-14E9-402E-ABB7-66485C31D1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84A7995-A57C-4743-AB92-F84DB2F92006}"/>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174340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14BBB56-3FE5-4EB7-AC27-A2F2304A91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2F492AE6-5733-4297-904C-62E68E6A6F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4B1088E-D4CE-429F-AF2A-8F2EE82CD0C7}"/>
              </a:ext>
            </a:extLst>
          </p:cNvPr>
          <p:cNvSpPr>
            <a:spLocks noGrp="1"/>
          </p:cNvSpPr>
          <p:nvPr>
            <p:ph type="dt" sz="half" idx="10"/>
          </p:nvPr>
        </p:nvSpPr>
        <p:spPr/>
        <p:txBody>
          <a:bodyPr/>
          <a:lstStyle/>
          <a:p>
            <a:fld id="{8AD518D6-01F1-42A1-B9EE-307EFAFA31B1}" type="datetimeFigureOut">
              <a:rPr lang="en-US" smtClean="0"/>
              <a:t>8/26/2020</a:t>
            </a:fld>
            <a:endParaRPr lang="en-US"/>
          </a:p>
        </p:txBody>
      </p:sp>
      <p:sp>
        <p:nvSpPr>
          <p:cNvPr id="5" name="Footer Placeholder 4">
            <a:extLst>
              <a:ext uri="{FF2B5EF4-FFF2-40B4-BE49-F238E27FC236}">
                <a16:creationId xmlns="" xmlns:a16="http://schemas.microsoft.com/office/drawing/2014/main" id="{50B4EF18-70DC-436F-B427-42B587940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E1FEB3A-2ACD-4FC1-A44D-2924B65DD146}"/>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3075065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3CA0A6-9347-4413-8107-172C55A63B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6B622AFC-DDC9-4960-954A-5180CF3E18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FE624A0-61EA-4E08-B25D-58B1084BCAFA}"/>
              </a:ext>
            </a:extLst>
          </p:cNvPr>
          <p:cNvSpPr>
            <a:spLocks noGrp="1"/>
          </p:cNvSpPr>
          <p:nvPr>
            <p:ph type="dt" sz="half" idx="10"/>
          </p:nvPr>
        </p:nvSpPr>
        <p:spPr/>
        <p:txBody>
          <a:bodyPr/>
          <a:lstStyle/>
          <a:p>
            <a:fld id="{8AD518D6-01F1-42A1-B9EE-307EFAFA31B1}" type="datetimeFigureOut">
              <a:rPr lang="en-US" smtClean="0"/>
              <a:t>8/26/2020</a:t>
            </a:fld>
            <a:endParaRPr lang="en-US"/>
          </a:p>
        </p:txBody>
      </p:sp>
      <p:sp>
        <p:nvSpPr>
          <p:cNvPr id="5" name="Footer Placeholder 4">
            <a:extLst>
              <a:ext uri="{FF2B5EF4-FFF2-40B4-BE49-F238E27FC236}">
                <a16:creationId xmlns="" xmlns:a16="http://schemas.microsoft.com/office/drawing/2014/main" id="{8EA9E087-CE60-43F7-B626-68B629AF3E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90527AF-449F-4FC5-822D-488A032E0AE8}"/>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292703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6943D2-80AE-42C3-A055-D726DBE5A8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C0C5BC36-74A0-4138-B5B5-84B150837F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08E0BF61-2C9D-4BDC-8E08-6E480B5075F8}"/>
              </a:ext>
            </a:extLst>
          </p:cNvPr>
          <p:cNvSpPr>
            <a:spLocks noGrp="1"/>
          </p:cNvSpPr>
          <p:nvPr>
            <p:ph type="dt" sz="half" idx="10"/>
          </p:nvPr>
        </p:nvSpPr>
        <p:spPr/>
        <p:txBody>
          <a:bodyPr/>
          <a:lstStyle/>
          <a:p>
            <a:fld id="{8AD518D6-01F1-42A1-B9EE-307EFAFA31B1}" type="datetimeFigureOut">
              <a:rPr lang="en-US" smtClean="0"/>
              <a:t>8/26/2020</a:t>
            </a:fld>
            <a:endParaRPr lang="en-US"/>
          </a:p>
        </p:txBody>
      </p:sp>
      <p:sp>
        <p:nvSpPr>
          <p:cNvPr id="5" name="Footer Placeholder 4">
            <a:extLst>
              <a:ext uri="{FF2B5EF4-FFF2-40B4-BE49-F238E27FC236}">
                <a16:creationId xmlns="" xmlns:a16="http://schemas.microsoft.com/office/drawing/2014/main" id="{009D79D3-CB5D-4A2A-B7CA-0DB843D185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1156A65-A33F-48F5-A0B2-4BDE7F80390B}"/>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3637281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64C69E-22C0-48D8-B593-538C8B9E63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1632BB0B-785F-4E18-A03A-3BD5906F1D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F27BDBE4-06F3-4546-971F-61A8C6090B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DEEB4C5-8391-4ECC-A734-719AA9F246A6}"/>
              </a:ext>
            </a:extLst>
          </p:cNvPr>
          <p:cNvSpPr>
            <a:spLocks noGrp="1"/>
          </p:cNvSpPr>
          <p:nvPr>
            <p:ph type="dt" sz="half" idx="10"/>
          </p:nvPr>
        </p:nvSpPr>
        <p:spPr/>
        <p:txBody>
          <a:bodyPr/>
          <a:lstStyle/>
          <a:p>
            <a:fld id="{8AD518D6-01F1-42A1-B9EE-307EFAFA31B1}" type="datetimeFigureOut">
              <a:rPr lang="en-US" smtClean="0"/>
              <a:t>8/26/2020</a:t>
            </a:fld>
            <a:endParaRPr lang="en-US"/>
          </a:p>
        </p:txBody>
      </p:sp>
      <p:sp>
        <p:nvSpPr>
          <p:cNvPr id="6" name="Footer Placeholder 5">
            <a:extLst>
              <a:ext uri="{FF2B5EF4-FFF2-40B4-BE49-F238E27FC236}">
                <a16:creationId xmlns="" xmlns:a16="http://schemas.microsoft.com/office/drawing/2014/main" id="{40A1F642-A7AB-4650-A848-2F2CB51127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5902540-A2AC-483F-A148-C82B75D20774}"/>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168321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CA4E6A-470E-4EE2-BAE4-28BA3E0798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86DAC705-7343-48F7-9D25-AFD7AB5E27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930EAA77-FF27-4496-BABD-850BF77494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1B920EB8-8A68-46B4-B63C-1A565CF2A4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30641E84-D88F-4848-BB59-ACB916199F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5714C296-FD84-4FB5-B481-82F5F5D6421E}"/>
              </a:ext>
            </a:extLst>
          </p:cNvPr>
          <p:cNvSpPr>
            <a:spLocks noGrp="1"/>
          </p:cNvSpPr>
          <p:nvPr>
            <p:ph type="dt" sz="half" idx="10"/>
          </p:nvPr>
        </p:nvSpPr>
        <p:spPr/>
        <p:txBody>
          <a:bodyPr/>
          <a:lstStyle/>
          <a:p>
            <a:fld id="{8AD518D6-01F1-42A1-B9EE-307EFAFA31B1}" type="datetimeFigureOut">
              <a:rPr lang="en-US" smtClean="0"/>
              <a:t>8/26/2020</a:t>
            </a:fld>
            <a:endParaRPr lang="en-US"/>
          </a:p>
        </p:txBody>
      </p:sp>
      <p:sp>
        <p:nvSpPr>
          <p:cNvPr id="8" name="Footer Placeholder 7">
            <a:extLst>
              <a:ext uri="{FF2B5EF4-FFF2-40B4-BE49-F238E27FC236}">
                <a16:creationId xmlns="" xmlns:a16="http://schemas.microsoft.com/office/drawing/2014/main" id="{9C977E83-523E-495E-863F-5AF38CA5A3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4A8B7610-85F9-4FDF-8097-85AAC74AEC33}"/>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347885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D383538-BCC6-4225-9289-26216C58F5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7DC90AAA-50F3-48F8-A058-97CC4CDD40BD}"/>
              </a:ext>
            </a:extLst>
          </p:cNvPr>
          <p:cNvSpPr>
            <a:spLocks noGrp="1"/>
          </p:cNvSpPr>
          <p:nvPr>
            <p:ph type="dt" sz="half" idx="10"/>
          </p:nvPr>
        </p:nvSpPr>
        <p:spPr/>
        <p:txBody>
          <a:bodyPr/>
          <a:lstStyle/>
          <a:p>
            <a:fld id="{8AD518D6-01F1-42A1-B9EE-307EFAFA31B1}" type="datetimeFigureOut">
              <a:rPr lang="en-US" smtClean="0"/>
              <a:t>8/26/2020</a:t>
            </a:fld>
            <a:endParaRPr lang="en-US"/>
          </a:p>
        </p:txBody>
      </p:sp>
      <p:sp>
        <p:nvSpPr>
          <p:cNvPr id="4" name="Footer Placeholder 3">
            <a:extLst>
              <a:ext uri="{FF2B5EF4-FFF2-40B4-BE49-F238E27FC236}">
                <a16:creationId xmlns="" xmlns:a16="http://schemas.microsoft.com/office/drawing/2014/main" id="{291E56F5-DC00-4F7A-B2DE-A263EA11A0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BDB8F998-40EA-4BB0-B814-E97A866680D9}"/>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485785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1751AE6-A386-40AB-9335-1291F904298C}"/>
              </a:ext>
            </a:extLst>
          </p:cNvPr>
          <p:cNvSpPr>
            <a:spLocks noGrp="1"/>
          </p:cNvSpPr>
          <p:nvPr>
            <p:ph type="dt" sz="half" idx="10"/>
          </p:nvPr>
        </p:nvSpPr>
        <p:spPr/>
        <p:txBody>
          <a:bodyPr/>
          <a:lstStyle/>
          <a:p>
            <a:fld id="{8AD518D6-01F1-42A1-B9EE-307EFAFA31B1}" type="datetimeFigureOut">
              <a:rPr lang="en-US" smtClean="0"/>
              <a:t>8/26/2020</a:t>
            </a:fld>
            <a:endParaRPr lang="en-US"/>
          </a:p>
        </p:txBody>
      </p:sp>
      <p:sp>
        <p:nvSpPr>
          <p:cNvPr id="3" name="Footer Placeholder 2">
            <a:extLst>
              <a:ext uri="{FF2B5EF4-FFF2-40B4-BE49-F238E27FC236}">
                <a16:creationId xmlns="" xmlns:a16="http://schemas.microsoft.com/office/drawing/2014/main" id="{20BC48D8-C4C6-45E8-9788-03ED3D8D6A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B3F4F65B-24FA-4552-9CBF-26CE5C61B2BE}"/>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4184912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A48687-F3FC-475C-9646-0282BEB522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851EC97C-CCBC-4150-8925-99EF919705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7719C6DD-7D12-448B-96D6-1C7969DA00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EFFE793-A9B3-42D7-A670-85B05007677B}"/>
              </a:ext>
            </a:extLst>
          </p:cNvPr>
          <p:cNvSpPr>
            <a:spLocks noGrp="1"/>
          </p:cNvSpPr>
          <p:nvPr>
            <p:ph type="dt" sz="half" idx="10"/>
          </p:nvPr>
        </p:nvSpPr>
        <p:spPr/>
        <p:txBody>
          <a:bodyPr/>
          <a:lstStyle/>
          <a:p>
            <a:fld id="{8AD518D6-01F1-42A1-B9EE-307EFAFA31B1}" type="datetimeFigureOut">
              <a:rPr lang="en-US" smtClean="0"/>
              <a:t>8/26/2020</a:t>
            </a:fld>
            <a:endParaRPr lang="en-US"/>
          </a:p>
        </p:txBody>
      </p:sp>
      <p:sp>
        <p:nvSpPr>
          <p:cNvPr id="6" name="Footer Placeholder 5">
            <a:extLst>
              <a:ext uri="{FF2B5EF4-FFF2-40B4-BE49-F238E27FC236}">
                <a16:creationId xmlns="" xmlns:a16="http://schemas.microsoft.com/office/drawing/2014/main" id="{6FBDF7F1-7149-4AF6-90BB-F82B15D7E7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B8F1D94-19B8-47AA-896D-7A9670584331}"/>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39276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270EE7-FB10-4C23-9A57-E977C041C1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F775A29B-868E-469E-AE13-D304F07EB3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036AF897-B75A-4991-8145-20DBBDA43E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A7AD1B6-5FEC-4FAE-9F09-BD9307A8535D}"/>
              </a:ext>
            </a:extLst>
          </p:cNvPr>
          <p:cNvSpPr>
            <a:spLocks noGrp="1"/>
          </p:cNvSpPr>
          <p:nvPr>
            <p:ph type="dt" sz="half" idx="10"/>
          </p:nvPr>
        </p:nvSpPr>
        <p:spPr/>
        <p:txBody>
          <a:bodyPr/>
          <a:lstStyle/>
          <a:p>
            <a:fld id="{8AD518D6-01F1-42A1-B9EE-307EFAFA31B1}" type="datetimeFigureOut">
              <a:rPr lang="en-US" smtClean="0"/>
              <a:t>8/26/2020</a:t>
            </a:fld>
            <a:endParaRPr lang="en-US"/>
          </a:p>
        </p:txBody>
      </p:sp>
      <p:sp>
        <p:nvSpPr>
          <p:cNvPr id="6" name="Footer Placeholder 5">
            <a:extLst>
              <a:ext uri="{FF2B5EF4-FFF2-40B4-BE49-F238E27FC236}">
                <a16:creationId xmlns="" xmlns:a16="http://schemas.microsoft.com/office/drawing/2014/main" id="{556F22FD-AC4C-4B92-AD63-7D1358017C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F1D2141-5805-45A3-B16E-079CABD6D293}"/>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278854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29A6964-D5C9-4AC7-B142-1AF5113547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8830E7F2-2A54-4642-8067-D1579FE19F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0901253-A015-48D1-966F-1A943DCC32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518D6-01F1-42A1-B9EE-307EFAFA31B1}" type="datetimeFigureOut">
              <a:rPr lang="en-US" smtClean="0"/>
              <a:t>8/26/2020</a:t>
            </a:fld>
            <a:endParaRPr lang="en-US"/>
          </a:p>
        </p:txBody>
      </p:sp>
      <p:sp>
        <p:nvSpPr>
          <p:cNvPr id="5" name="Footer Placeholder 4">
            <a:extLst>
              <a:ext uri="{FF2B5EF4-FFF2-40B4-BE49-F238E27FC236}">
                <a16:creationId xmlns="" xmlns:a16="http://schemas.microsoft.com/office/drawing/2014/main" id="{D78A670D-F22F-4DDA-95F2-093967B9CB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B8ABEC2A-8ECE-43FB-AEBF-A74EADC776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AE666-EE9B-4621-8693-782E04A48BE6}" type="slidenum">
              <a:rPr lang="en-US" smtClean="0"/>
              <a:t>‹#›</a:t>
            </a:fld>
            <a:endParaRPr lang="en-US"/>
          </a:p>
        </p:txBody>
      </p:sp>
    </p:spTree>
    <p:extLst>
      <p:ext uri="{BB962C8B-B14F-4D97-AF65-F5344CB8AC3E}">
        <p14:creationId xmlns:p14="http://schemas.microsoft.com/office/powerpoint/2010/main" val="2766178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8" Type="http://schemas.openxmlformats.org/officeDocument/2006/relationships/hyperlink" Target="http://www.3gpp.org/ftp/tsg_ran/WG4_Radio/TSGR4_96_e/Docs/R4-2012561.zip" TargetMode="External"/><Relationship Id="rId3" Type="http://schemas.openxmlformats.org/officeDocument/2006/relationships/hyperlink" Target="http://www.3gpp.org/ftp/tsg_ran/WG4_Radio/TSGR4_96_e/Docs/R4-2009960.zip" TargetMode="External"/><Relationship Id="rId7" Type="http://schemas.openxmlformats.org/officeDocument/2006/relationships/hyperlink" Target="http://www.3gpp.org/ftp/tsg_ran/WG4_Radio/TSGR4_96_e/Docs/R4-2011456.zi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3gpp.org/ftp/tsg_ran/WG4_Radio/TSGR4_96_e/Docs/R4-2011281.zip" TargetMode="External"/><Relationship Id="rId5" Type="http://schemas.openxmlformats.org/officeDocument/2006/relationships/hyperlink" Target="http://www.3gpp.org/ftp/tsg_ran/WG4_Radio/TSGR4_96_e/Docs/R4-2011218.zip" TargetMode="External"/><Relationship Id="rId4" Type="http://schemas.openxmlformats.org/officeDocument/2006/relationships/hyperlink" Target="http://www.3gpp.org/ftp/tsg_ran/WG4_Radio/TSGR4_96_e/Docs/R4-2010856.zi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 xmlns:a16="http://schemas.microsoft.com/office/drawing/2014/main" id="{B1BD33E6-3690-4E61-BBE2-8D846AAA04D6}"/>
              </a:ext>
            </a:extLst>
          </p:cNvPr>
          <p:cNvSpPr txBox="1">
            <a:spLocks/>
          </p:cNvSpPr>
          <p:nvPr/>
        </p:nvSpPr>
        <p:spPr>
          <a:xfrm>
            <a:off x="407324" y="385010"/>
            <a:ext cx="11421687" cy="66414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800" dirty="0">
                <a:latin typeface="+mn-lt"/>
              </a:rPr>
              <a:t>3GPP TSG-RAN WG4 Meeting RAN4#96-e							R4-2012713</a:t>
            </a:r>
            <a:br>
              <a:rPr lang="en-US" sz="1800" dirty="0">
                <a:latin typeface="+mn-lt"/>
              </a:rPr>
            </a:br>
            <a:r>
              <a:rPr lang="en-US" sz="1800" dirty="0">
                <a:latin typeface="+mn-lt"/>
              </a:rPr>
              <a:t>Online, 17</a:t>
            </a:r>
            <a:r>
              <a:rPr lang="en-US" sz="1800" baseline="30000" dirty="0">
                <a:latin typeface="+mn-lt"/>
              </a:rPr>
              <a:t>th</a:t>
            </a:r>
            <a:r>
              <a:rPr lang="en-US" sz="1800" dirty="0">
                <a:latin typeface="+mn-lt"/>
              </a:rPr>
              <a:t> – 28</a:t>
            </a:r>
            <a:r>
              <a:rPr lang="en-US" sz="1800" baseline="30000" dirty="0">
                <a:latin typeface="+mn-lt"/>
              </a:rPr>
              <a:t>th</a:t>
            </a:r>
            <a:r>
              <a:rPr lang="en-US" sz="1800" dirty="0">
                <a:latin typeface="+mn-lt"/>
              </a:rPr>
              <a:t> August, 2020</a:t>
            </a:r>
          </a:p>
        </p:txBody>
      </p:sp>
      <p:sp>
        <p:nvSpPr>
          <p:cNvPr id="5" name="Subtitle 7">
            <a:extLst>
              <a:ext uri="{FF2B5EF4-FFF2-40B4-BE49-F238E27FC236}">
                <a16:creationId xmlns="" xmlns:a16="http://schemas.microsoft.com/office/drawing/2014/main" id="{BD2A7623-66D4-4A80-867E-180C9C2968E7}"/>
              </a:ext>
            </a:extLst>
          </p:cNvPr>
          <p:cNvSpPr>
            <a:spLocks noGrp="1"/>
          </p:cNvSpPr>
          <p:nvPr>
            <p:ph type="subTitle" idx="1"/>
          </p:nvPr>
        </p:nvSpPr>
        <p:spPr>
          <a:xfrm>
            <a:off x="490880" y="2758902"/>
            <a:ext cx="11202619" cy="431657"/>
          </a:xfrm>
        </p:spPr>
        <p:txBody>
          <a:bodyPr>
            <a:noAutofit/>
          </a:bodyPr>
          <a:lstStyle/>
          <a:p>
            <a:r>
              <a:rPr lang="en-US" sz="3200" dirty="0"/>
              <a:t>WF on the high DL power and low UL power test cases objective</a:t>
            </a:r>
          </a:p>
        </p:txBody>
      </p:sp>
      <p:sp>
        <p:nvSpPr>
          <p:cNvPr id="6" name="Subtitle 7">
            <a:extLst>
              <a:ext uri="{FF2B5EF4-FFF2-40B4-BE49-F238E27FC236}">
                <a16:creationId xmlns="" xmlns:a16="http://schemas.microsoft.com/office/drawing/2014/main" id="{4BF0389A-D188-4CB1-8A51-347F3D37DCD2}"/>
              </a:ext>
            </a:extLst>
          </p:cNvPr>
          <p:cNvSpPr txBox="1">
            <a:spLocks/>
          </p:cNvSpPr>
          <p:nvPr/>
        </p:nvSpPr>
        <p:spPr>
          <a:xfrm>
            <a:off x="498500" y="3956858"/>
            <a:ext cx="11202619" cy="315885"/>
          </a:xfrm>
          <a:prstGeom prst="rect">
            <a:avLst/>
          </a:prstGeom>
        </p:spPr>
        <p:txBody>
          <a:bodyPr vert="horz" lIns="0" tIns="0" rIns="0" bIns="0" rtlCol="0">
            <a:noAutofit/>
          </a:bodyPr>
          <a:lstStyle>
            <a:lvl1pPr marL="0" indent="0" algn="l" defTabSz="914400" rtl="0" eaLnBrk="1" latinLnBrk="0" hangingPunct="1">
              <a:lnSpc>
                <a:spcPct val="83000"/>
              </a:lnSpc>
              <a:spcBef>
                <a:spcPts val="1800"/>
              </a:spcBef>
              <a:buClr>
                <a:srgbClr val="3253DC"/>
              </a:buClr>
              <a:buFont typeface="Arial" panose="020B0604020202020204" pitchFamily="34" charset="0"/>
              <a:buNone/>
              <a:defRPr sz="2400" kern="1200" baseline="0">
                <a:solidFill>
                  <a:schemeClr val="tx1">
                    <a:lumMod val="85000"/>
                    <a:lumOff val="15000"/>
                  </a:schemeClr>
                </a:solidFill>
                <a:latin typeface="+mn-lt"/>
                <a:ea typeface="+mn-ea"/>
                <a:cs typeface="+mn-cs"/>
              </a:defRPr>
            </a:lvl1pPr>
            <a:lvl2pPr marL="457200" indent="0" algn="ctr"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None/>
              <a:defRPr lang="en-US"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98000"/>
              </a:lnSpc>
              <a:spcBef>
                <a:spcPts val="1800"/>
              </a:spcBef>
              <a:buClr>
                <a:srgbClr val="595959"/>
              </a:buClr>
              <a:buFont typeface="Microsoft Sans Serif" panose="020B0604020202020204" pitchFamily="34" charset="0"/>
              <a:buNone/>
              <a:tabLst/>
              <a:defRPr sz="1600"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94000"/>
              </a:lnSpc>
              <a:spcBef>
                <a:spcPts val="0"/>
              </a:spcBef>
              <a:buFont typeface="Microsoft Sans Serif" panose="020B0604020202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07000"/>
              </a:lnSpc>
              <a:spcBef>
                <a:spcPts val="1200"/>
              </a:spcBef>
              <a:buFont typeface="Microsoft Sans Serif" panose="020B0604020202020204" pitchFamily="34" charset="0"/>
              <a:buNone/>
              <a:defRPr sz="1600" kern="1200" baseline="0">
                <a:solidFill>
                  <a:schemeClr val="tx1">
                    <a:lumMod val="85000"/>
                    <a:lumOff val="15000"/>
                  </a:schemeClr>
                </a:solidFill>
                <a:latin typeface="+mn-lt"/>
                <a:ea typeface="+mn-ea"/>
                <a:cs typeface="+mn-cs"/>
              </a:defRPr>
            </a:lvl7pPr>
            <a:lvl8pPr marL="3200400" indent="0" algn="ctr" defTabSz="914400" rtl="0" eaLnBrk="1" latinLnBrk="0" hangingPunct="1">
              <a:lnSpc>
                <a:spcPct val="86000"/>
              </a:lnSpc>
              <a:spcBef>
                <a:spcPts val="1800"/>
              </a:spcBef>
              <a:buSzPct val="100000"/>
              <a:buFont typeface="Microsoft Sans Serif" panose="020B0604020202020204" pitchFamily="34" charset="0"/>
              <a:buNone/>
              <a:defRPr lang="en-US" sz="1600" kern="1200" baseline="0">
                <a:solidFill>
                  <a:schemeClr val="tx1">
                    <a:lumMod val="85000"/>
                    <a:lumOff val="15000"/>
                  </a:schemeClr>
                </a:solidFill>
                <a:latin typeface="+mn-lt"/>
                <a:ea typeface="+mn-ea"/>
                <a:cs typeface="+mn-cs"/>
              </a:defRPr>
            </a:lvl8pPr>
            <a:lvl9pPr marL="3657600" indent="0" algn="ctr" defTabSz="914400" rtl="0" eaLnBrk="1" latinLnBrk="0" hangingPunct="1">
              <a:lnSpc>
                <a:spcPct val="84000"/>
              </a:lnSpc>
              <a:spcBef>
                <a:spcPts val="1800"/>
              </a:spcBef>
              <a:buFont typeface="Microsoft Sans Serif" panose="020B0604020202020204" pitchFamily="34" charset="0"/>
              <a:buNone/>
              <a:defRPr sz="1600" kern="1200" baseline="0">
                <a:solidFill>
                  <a:schemeClr val="tx1">
                    <a:lumMod val="85000"/>
                    <a:lumOff val="15000"/>
                  </a:schemeClr>
                </a:solidFill>
                <a:latin typeface="+mn-lt"/>
                <a:ea typeface="+mn-ea"/>
                <a:cs typeface="+mn-cs"/>
              </a:defRPr>
            </a:lvl9pPr>
          </a:lstStyle>
          <a:p>
            <a:pPr marL="0" marR="0" lvl="0" indent="0" algn="ctr" defTabSz="914400" rtl="0" eaLnBrk="1" fontAlgn="auto" latinLnBrk="0" hangingPunct="1">
              <a:lnSpc>
                <a:spcPct val="83000"/>
              </a:lnSpc>
              <a:spcBef>
                <a:spcPts val="1800"/>
              </a:spcBef>
              <a:spcAft>
                <a:spcPts val="0"/>
              </a:spcAft>
              <a:buClr>
                <a:srgbClr val="3253DC"/>
              </a:buClr>
              <a:buSzTx/>
              <a:buFont typeface="Arial" panose="020B0604020202020204" pitchFamily="34" charset="0"/>
              <a:buNone/>
              <a:tabLst/>
              <a:defRPr/>
            </a:pPr>
            <a:r>
              <a:rPr kumimoji="0" lang="en-US" sz="2400" b="0" i="0" u="none" strike="noStrike" kern="1200" cap="none" spc="0" normalizeH="0" noProof="0" dirty="0">
                <a:ln>
                  <a:noFill/>
                </a:ln>
                <a:solidFill>
                  <a:srgbClr val="000000">
                    <a:lumMod val="85000"/>
                    <a:lumOff val="15000"/>
                  </a:srgbClr>
                </a:solidFill>
                <a:effectLst/>
                <a:uLnTx/>
                <a:uFillTx/>
                <a:latin typeface="Calibri" panose="020F0502020204030204" pitchFamily="34" charset="0"/>
                <a:cs typeface="Calibri" panose="020F0502020204030204" pitchFamily="34" charset="0"/>
              </a:rPr>
              <a:t>Apple Inc.</a:t>
            </a:r>
            <a:endParaRPr kumimoji="0" lang="en-US" sz="24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cs typeface="Calibri" panose="020F0502020204030204" pitchFamily="34" charset="0"/>
            </a:endParaRPr>
          </a:p>
        </p:txBody>
      </p:sp>
      <p:sp>
        <p:nvSpPr>
          <p:cNvPr id="3" name="RS_Classification_Standard"/>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de-DE" sz="900" b="1" kern="900" spc="100">
              <a:solidFill>
                <a:srgbClr val="000000"/>
              </a:solidFill>
            </a:endParaRPr>
          </a:p>
        </p:txBody>
      </p:sp>
    </p:spTree>
    <p:custDataLst>
      <p:tags r:id="rId1"/>
    </p:custDataLst>
    <p:extLst>
      <p:ext uri="{BB962C8B-B14F-4D97-AF65-F5344CB8AC3E}">
        <p14:creationId xmlns:p14="http://schemas.microsoft.com/office/powerpoint/2010/main" val="3797639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9A600A-BD17-42DB-9230-26D68DC19CD0}"/>
              </a:ext>
            </a:extLst>
          </p:cNvPr>
          <p:cNvSpPr>
            <a:spLocks noGrp="1"/>
          </p:cNvSpPr>
          <p:nvPr>
            <p:ph type="title"/>
          </p:nvPr>
        </p:nvSpPr>
        <p:spPr/>
        <p:txBody>
          <a:bodyPr/>
          <a:lstStyle/>
          <a:p>
            <a:r>
              <a:rPr lang="en-US" dirty="0"/>
              <a:t>References</a:t>
            </a:r>
          </a:p>
        </p:txBody>
      </p:sp>
      <p:graphicFrame>
        <p:nvGraphicFramePr>
          <p:cNvPr id="6" name="Table 5">
            <a:extLst>
              <a:ext uri="{FF2B5EF4-FFF2-40B4-BE49-F238E27FC236}">
                <a16:creationId xmlns="" xmlns:a16="http://schemas.microsoft.com/office/drawing/2014/main" id="{715C29DF-89A6-2648-B6D4-3A87FEDAE881}"/>
              </a:ext>
            </a:extLst>
          </p:cNvPr>
          <p:cNvGraphicFramePr>
            <a:graphicFrameLocks noGrp="1"/>
          </p:cNvGraphicFramePr>
          <p:nvPr>
            <p:extLst>
              <p:ext uri="{D42A27DB-BD31-4B8C-83A1-F6EECF244321}">
                <p14:modId xmlns:p14="http://schemas.microsoft.com/office/powerpoint/2010/main" val="2330060910"/>
              </p:ext>
            </p:extLst>
          </p:nvPr>
        </p:nvGraphicFramePr>
        <p:xfrm>
          <a:off x="737733" y="1866052"/>
          <a:ext cx="10214843" cy="3032760"/>
        </p:xfrm>
        <a:graphic>
          <a:graphicData uri="http://schemas.openxmlformats.org/drawingml/2006/table">
            <a:tbl>
              <a:tblPr firstRow="1" firstCol="1" bandRow="1">
                <a:tableStyleId>{1FECB4D8-DB02-4DC6-A0A2-4F2EBAE1DC90}</a:tableStyleId>
              </a:tblPr>
              <a:tblGrid>
                <a:gridCol w="715111">
                  <a:extLst>
                    <a:ext uri="{9D8B030D-6E8A-4147-A177-3AD203B41FA5}">
                      <a16:colId xmlns="" xmlns:a16="http://schemas.microsoft.com/office/drawing/2014/main" val="1149660017"/>
                    </a:ext>
                  </a:extLst>
                </a:gridCol>
                <a:gridCol w="1537208">
                  <a:extLst>
                    <a:ext uri="{9D8B030D-6E8A-4147-A177-3AD203B41FA5}">
                      <a16:colId xmlns="" xmlns:a16="http://schemas.microsoft.com/office/drawing/2014/main" val="2012351756"/>
                    </a:ext>
                  </a:extLst>
                </a:gridCol>
                <a:gridCol w="5081753">
                  <a:extLst>
                    <a:ext uri="{9D8B030D-6E8A-4147-A177-3AD203B41FA5}">
                      <a16:colId xmlns="" xmlns:a16="http://schemas.microsoft.com/office/drawing/2014/main" val="990100757"/>
                    </a:ext>
                  </a:extLst>
                </a:gridCol>
                <a:gridCol w="2880771">
                  <a:extLst>
                    <a:ext uri="{9D8B030D-6E8A-4147-A177-3AD203B41FA5}">
                      <a16:colId xmlns="" xmlns:a16="http://schemas.microsoft.com/office/drawing/2014/main" val="1651078873"/>
                    </a:ext>
                  </a:extLst>
                </a:gridCol>
              </a:tblGrid>
              <a:tr h="297180">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Ref</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cs typeface="Arial" panose="020B0604020202020204" pitchFamily="34" charset="0"/>
                        </a:rPr>
                        <a:t>T-doc number</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Title</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cs typeface="Arial" panose="020B0604020202020204" pitchFamily="34" charset="0"/>
                        </a:rPr>
                        <a:t>Company</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 xmlns:a16="http://schemas.microsoft.com/office/drawing/2014/main" val="3577798593"/>
                  </a:ext>
                </a:extLst>
              </a:tr>
              <a:tr h="297180">
                <a:tc>
                  <a:txBody>
                    <a:bodyPr/>
                    <a:lstStyle/>
                    <a:p>
                      <a:pPr marL="0" marR="0" fontAlgn="base" hangingPunct="0">
                        <a:spcBef>
                          <a:spcPts val="600"/>
                        </a:spcBef>
                        <a:spcAft>
                          <a:spcPts val="600"/>
                        </a:spcAft>
                      </a:pPr>
                      <a:r>
                        <a:rPr lang="en-US" sz="1600" b="0" dirty="0">
                          <a:effectLst/>
                          <a:latin typeface="Arial" panose="020B0604020202020204" pitchFamily="34" charset="0"/>
                          <a:ea typeface="SimSun" panose="02010600030101010101" pitchFamily="2" charset="-122"/>
                          <a:cs typeface="Arial" panose="020B0604020202020204" pitchFamily="34" charset="0"/>
                        </a:rPr>
                        <a:t>[1]</a:t>
                      </a:r>
                    </a:p>
                  </a:txBody>
                  <a:tcPr marL="68580" marR="68580" marT="0" marB="0" anchor="ctr"/>
                </a:tc>
                <a:tc>
                  <a:txBody>
                    <a:bodyPr/>
                    <a:lstStyle/>
                    <a:p>
                      <a:pPr marL="0" marR="0" fontAlgn="base" hangingPunct="0">
                        <a:spcBef>
                          <a:spcPts val="600"/>
                        </a:spcBef>
                        <a:spcAft>
                          <a:spcPts val="600"/>
                        </a:spcAft>
                      </a:pPr>
                      <a:r>
                        <a:rPr lang="en-US" sz="1600" u="sng" dirty="0">
                          <a:effectLst/>
                          <a:latin typeface="Arial" panose="020B0604020202020204" pitchFamily="34" charset="0"/>
                          <a:cs typeface="Arial" panose="020B0604020202020204" pitchFamily="34" charset="0"/>
                          <a:hlinkClick r:id="rId3"/>
                        </a:rPr>
                        <a:t>R4-2009960</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Remaining issues with the test methodology for high DL power and low UL power test cases</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cs typeface="Arial" panose="020B0604020202020204" pitchFamily="34" charset="0"/>
                        </a:rPr>
                        <a:t>Apple Inc.</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 xmlns:a16="http://schemas.microsoft.com/office/drawing/2014/main" val="2883296965"/>
                  </a:ext>
                </a:extLst>
              </a:tr>
              <a:tr h="297180">
                <a:tc>
                  <a:txBody>
                    <a:bodyPr/>
                    <a:lstStyle/>
                    <a:p>
                      <a:pPr marL="0" marR="0" fontAlgn="base" hangingPunct="0">
                        <a:spcBef>
                          <a:spcPts val="600"/>
                        </a:spcBef>
                        <a:spcAft>
                          <a:spcPts val="600"/>
                        </a:spcAft>
                      </a:pPr>
                      <a:r>
                        <a:rPr lang="en-US" sz="1600" b="0" dirty="0">
                          <a:effectLst/>
                          <a:latin typeface="Arial" panose="020B0604020202020204" pitchFamily="34" charset="0"/>
                          <a:ea typeface="SimSun" panose="02010600030101010101" pitchFamily="2" charset="-122"/>
                          <a:cs typeface="Arial" panose="020B0604020202020204" pitchFamily="34" charset="0"/>
                        </a:rPr>
                        <a:t>[2]</a:t>
                      </a:r>
                    </a:p>
                  </a:txBody>
                  <a:tcPr marL="68580" marR="68580" marT="0" marB="0" anchor="ctr"/>
                </a:tc>
                <a:tc>
                  <a:txBody>
                    <a:bodyPr/>
                    <a:lstStyle/>
                    <a:p>
                      <a:pPr marL="0" marR="0" fontAlgn="base" hangingPunct="0">
                        <a:spcBef>
                          <a:spcPts val="600"/>
                        </a:spcBef>
                        <a:spcAft>
                          <a:spcPts val="600"/>
                        </a:spcAft>
                      </a:pPr>
                      <a:r>
                        <a:rPr lang="en-US" sz="1600" u="sng" dirty="0">
                          <a:effectLst/>
                          <a:latin typeface="Arial" panose="020B0604020202020204" pitchFamily="34" charset="0"/>
                          <a:cs typeface="Arial" panose="020B0604020202020204" pitchFamily="34" charset="0"/>
                          <a:hlinkClick r:id="rId4"/>
                        </a:rPr>
                        <a:t>R4-2010856</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Summary and Further Results on Impact of phase variation on beam pattern for NF test method</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cs typeface="Arial" panose="020B0604020202020204" pitchFamily="34" charset="0"/>
                        </a:rPr>
                        <a:t>MVG Industries, Sony</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 xmlns:a16="http://schemas.microsoft.com/office/drawing/2014/main" val="2941894912"/>
                  </a:ext>
                </a:extLst>
              </a:tr>
              <a:tr h="297180">
                <a:tc>
                  <a:txBody>
                    <a:bodyPr/>
                    <a:lstStyle/>
                    <a:p>
                      <a:pPr marL="0" marR="0" fontAlgn="base" hangingPunct="0">
                        <a:spcBef>
                          <a:spcPts val="600"/>
                        </a:spcBef>
                        <a:spcAft>
                          <a:spcPts val="600"/>
                        </a:spcAft>
                      </a:pPr>
                      <a:r>
                        <a:rPr lang="en-US" sz="1600" b="0" dirty="0">
                          <a:effectLst/>
                          <a:latin typeface="Arial" panose="020B0604020202020204" pitchFamily="34" charset="0"/>
                          <a:ea typeface="SimSun" panose="02010600030101010101" pitchFamily="2" charset="-122"/>
                          <a:cs typeface="Arial" panose="020B0604020202020204" pitchFamily="34" charset="0"/>
                        </a:rPr>
                        <a:t>[3]</a:t>
                      </a:r>
                    </a:p>
                  </a:txBody>
                  <a:tcPr marL="68580" marR="68580" marT="0" marB="0" anchor="ctr"/>
                </a:tc>
                <a:tc>
                  <a:txBody>
                    <a:bodyPr/>
                    <a:lstStyle/>
                    <a:p>
                      <a:pPr marL="0" marR="0" fontAlgn="base" hangingPunct="0">
                        <a:spcBef>
                          <a:spcPts val="600"/>
                        </a:spcBef>
                        <a:spcAft>
                          <a:spcPts val="600"/>
                        </a:spcAft>
                      </a:pPr>
                      <a:r>
                        <a:rPr lang="en-US" sz="1600" u="sng" dirty="0">
                          <a:effectLst/>
                          <a:latin typeface="Arial" panose="020B0604020202020204" pitchFamily="34" charset="0"/>
                          <a:cs typeface="Arial" panose="020B0604020202020204" pitchFamily="34" charset="0"/>
                          <a:hlinkClick r:id="rId5"/>
                        </a:rPr>
                        <a:t>R4-2011218</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On Test methodology for high DL power and low UL power test cases</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cs typeface="Arial" panose="020B0604020202020204" pitchFamily="34" charset="0"/>
                        </a:rPr>
                        <a:t>Keysight Technologies</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 xmlns:a16="http://schemas.microsoft.com/office/drawing/2014/main" val="3557536368"/>
                  </a:ext>
                </a:extLst>
              </a:tr>
              <a:tr h="297180">
                <a:tc>
                  <a:txBody>
                    <a:bodyPr/>
                    <a:lstStyle/>
                    <a:p>
                      <a:pPr marL="0" marR="0" fontAlgn="base" hangingPunct="0">
                        <a:spcBef>
                          <a:spcPts val="600"/>
                        </a:spcBef>
                        <a:spcAft>
                          <a:spcPts val="600"/>
                        </a:spcAft>
                      </a:pPr>
                      <a:r>
                        <a:rPr lang="en-US" sz="1600" b="0" dirty="0">
                          <a:effectLst/>
                          <a:latin typeface="Arial" panose="020B0604020202020204" pitchFamily="34" charset="0"/>
                          <a:ea typeface="SimSun" panose="02010600030101010101" pitchFamily="2" charset="-122"/>
                          <a:cs typeface="Arial" panose="020B0604020202020204" pitchFamily="34" charset="0"/>
                        </a:rPr>
                        <a:t>[4]</a:t>
                      </a:r>
                    </a:p>
                  </a:txBody>
                  <a:tcPr marL="68580" marR="68580" marT="0" marB="0" anchor="ctr"/>
                </a:tc>
                <a:tc>
                  <a:txBody>
                    <a:bodyPr/>
                    <a:lstStyle/>
                    <a:p>
                      <a:pPr marL="0" marR="0" fontAlgn="base" hangingPunct="0">
                        <a:spcBef>
                          <a:spcPts val="600"/>
                        </a:spcBef>
                        <a:spcAft>
                          <a:spcPts val="600"/>
                        </a:spcAft>
                      </a:pPr>
                      <a:r>
                        <a:rPr lang="en-US" sz="1600" u="sng" dirty="0">
                          <a:effectLst/>
                          <a:latin typeface="Arial" panose="020B0604020202020204" pitchFamily="34" charset="0"/>
                          <a:cs typeface="Arial" panose="020B0604020202020204" pitchFamily="34" charset="0"/>
                          <a:hlinkClick r:id="rId6"/>
                        </a:rPr>
                        <a:t>R4-2011281</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Views on test methods for high DL power and low UL power TCs</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cs typeface="Arial" panose="020B0604020202020204" pitchFamily="34" charset="0"/>
                        </a:rPr>
                        <a:t>Rohde &amp; Schwarz</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 xmlns:a16="http://schemas.microsoft.com/office/drawing/2014/main" val="2519775524"/>
                  </a:ext>
                </a:extLst>
              </a:tr>
              <a:tr h="297180">
                <a:tc>
                  <a:txBody>
                    <a:bodyPr/>
                    <a:lstStyle/>
                    <a:p>
                      <a:pPr marL="0" marR="0" fontAlgn="base" hangingPunct="0">
                        <a:spcBef>
                          <a:spcPts val="600"/>
                        </a:spcBef>
                        <a:spcAft>
                          <a:spcPts val="600"/>
                        </a:spcAft>
                      </a:pPr>
                      <a:r>
                        <a:rPr lang="en-US" sz="1600" b="0" dirty="0">
                          <a:effectLst/>
                          <a:latin typeface="Arial" panose="020B0604020202020204" pitchFamily="34" charset="0"/>
                          <a:ea typeface="SimSun" panose="02010600030101010101" pitchFamily="2" charset="-122"/>
                          <a:cs typeface="Arial" panose="020B0604020202020204" pitchFamily="34" charset="0"/>
                        </a:rPr>
                        <a:t>[5]</a:t>
                      </a:r>
                    </a:p>
                  </a:txBody>
                  <a:tcPr marL="68580" marR="68580" marT="0" marB="0" anchor="ctr"/>
                </a:tc>
                <a:tc>
                  <a:txBody>
                    <a:bodyPr/>
                    <a:lstStyle/>
                    <a:p>
                      <a:pPr marL="0" marR="0" fontAlgn="base" hangingPunct="0">
                        <a:spcBef>
                          <a:spcPts val="600"/>
                        </a:spcBef>
                        <a:spcAft>
                          <a:spcPts val="600"/>
                        </a:spcAft>
                      </a:pPr>
                      <a:r>
                        <a:rPr lang="en-US" sz="1600" u="sng" dirty="0">
                          <a:effectLst/>
                          <a:latin typeface="Arial" panose="020B0604020202020204" pitchFamily="34" charset="0"/>
                          <a:cs typeface="Arial" panose="020B0604020202020204" pitchFamily="34" charset="0"/>
                          <a:hlinkClick r:id="rId7"/>
                        </a:rPr>
                        <a:t>R4-2011456</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FR2 testability enhancement for UE emissions</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cs typeface="Arial" panose="020B0604020202020204" pitchFamily="34" charset="0"/>
                        </a:rPr>
                        <a:t>Qualcomm Incorporated</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 xmlns:a16="http://schemas.microsoft.com/office/drawing/2014/main" val="636008639"/>
                  </a:ext>
                </a:extLst>
              </a:tr>
              <a:tr h="297180">
                <a:tc>
                  <a:txBody>
                    <a:bodyPr/>
                    <a:lstStyle/>
                    <a:p>
                      <a:pPr marL="0" marR="0" fontAlgn="base" hangingPunct="0">
                        <a:spcBef>
                          <a:spcPts val="600"/>
                        </a:spcBef>
                        <a:spcAft>
                          <a:spcPts val="600"/>
                        </a:spcAft>
                      </a:pPr>
                      <a:r>
                        <a:rPr lang="en-US" sz="1600" b="0" dirty="0">
                          <a:effectLst/>
                          <a:latin typeface="Arial" panose="020B0604020202020204" pitchFamily="34" charset="0"/>
                          <a:ea typeface="SimSun" panose="02010600030101010101" pitchFamily="2" charset="-122"/>
                          <a:cs typeface="Arial" panose="020B0604020202020204" pitchFamily="34" charset="0"/>
                        </a:rPr>
                        <a:t>[6]</a:t>
                      </a:r>
                    </a:p>
                  </a:txBody>
                  <a:tcPr marL="68580" marR="68580" marT="0" marB="0" anchor="ctr"/>
                </a:tc>
                <a:tc>
                  <a:txBody>
                    <a:bodyPr/>
                    <a:lstStyle/>
                    <a:p>
                      <a:pPr marL="0" marR="0" fontAlgn="base" hangingPunct="0">
                        <a:spcBef>
                          <a:spcPts val="600"/>
                        </a:spcBef>
                        <a:spcAft>
                          <a:spcPts val="600"/>
                        </a:spcAft>
                      </a:pPr>
                      <a:r>
                        <a:rPr lang="en-US" sz="1600" b="0" i="0" kern="1200" dirty="0">
                          <a:solidFill>
                            <a:schemeClr val="dk1"/>
                          </a:solidFill>
                          <a:effectLst/>
                          <a:latin typeface="Arial" panose="020B0604020202020204" pitchFamily="34" charset="0"/>
                          <a:ea typeface="+mn-ea"/>
                          <a:cs typeface="Arial" panose="020B0604020202020204" pitchFamily="34" charset="0"/>
                          <a:hlinkClick r:id="rId8"/>
                        </a:rPr>
                        <a:t>R4-2012561</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Email discussion summary for [96e][330] FR2_enhTestMethods</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Moderator (Apple Inc.)</a:t>
                      </a:r>
                    </a:p>
                  </a:txBody>
                  <a:tcPr marL="68580" marR="68580" marT="0" marB="0" anchor="ctr"/>
                </a:tc>
                <a:extLst>
                  <a:ext uri="{0D108BD9-81ED-4DB2-BD59-A6C34878D82A}">
                    <a16:rowId xmlns="" xmlns:a16="http://schemas.microsoft.com/office/drawing/2014/main" val="112466805"/>
                  </a:ext>
                </a:extLst>
              </a:tr>
            </a:tbl>
          </a:graphicData>
        </a:graphic>
      </p:graphicFrame>
    </p:spTree>
    <p:extLst>
      <p:ext uri="{BB962C8B-B14F-4D97-AF65-F5344CB8AC3E}">
        <p14:creationId xmlns:p14="http://schemas.microsoft.com/office/powerpoint/2010/main" val="4272618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9A600A-BD17-42DB-9230-26D68DC19CD0}"/>
              </a:ext>
            </a:extLst>
          </p:cNvPr>
          <p:cNvSpPr>
            <a:spLocks noGrp="1"/>
          </p:cNvSpPr>
          <p:nvPr>
            <p:ph type="title"/>
          </p:nvPr>
        </p:nvSpPr>
        <p:spPr/>
        <p:txBody>
          <a:bodyPr/>
          <a:lstStyle/>
          <a:p>
            <a:r>
              <a:rPr lang="en-US" dirty="0" err="1">
                <a:solidFill>
                  <a:srgbClr val="FF0000"/>
                </a:solidFill>
              </a:rPr>
              <a:t>Enhanced</a:t>
            </a:r>
            <a:r>
              <a:rPr lang="en-US" strike="sngStrike" dirty="0" err="1"/>
              <a:t>Specialized</a:t>
            </a:r>
            <a:r>
              <a:rPr lang="en-US" dirty="0"/>
              <a:t> test systems</a:t>
            </a:r>
          </a:p>
        </p:txBody>
      </p:sp>
      <p:sp>
        <p:nvSpPr>
          <p:cNvPr id="3" name="Content Placeholder 2">
            <a:extLst>
              <a:ext uri="{FF2B5EF4-FFF2-40B4-BE49-F238E27FC236}">
                <a16:creationId xmlns="" xmlns:a16="http://schemas.microsoft.com/office/drawing/2014/main" id="{EFFF63B2-674E-4643-9A9B-3D9AA0352A3D}"/>
              </a:ext>
            </a:extLst>
          </p:cNvPr>
          <p:cNvSpPr>
            <a:spLocks noGrp="1"/>
          </p:cNvSpPr>
          <p:nvPr>
            <p:ph idx="1"/>
          </p:nvPr>
        </p:nvSpPr>
        <p:spPr/>
        <p:txBody>
          <a:bodyPr>
            <a:normAutofit fontScale="92500" lnSpcReduction="10000"/>
          </a:bodyPr>
          <a:lstStyle/>
          <a:p>
            <a:r>
              <a:rPr lang="en-US" dirty="0"/>
              <a:t>Investigate non-permitted test systems, such that the test case applicability of these test systems under investigations is according to WF in R4-1913070 (i.e. such test systems are not required to verify all requirements in TS38.101-2).</a:t>
            </a:r>
          </a:p>
          <a:p>
            <a:pPr lvl="1"/>
            <a:r>
              <a:rPr lang="en-US" dirty="0"/>
              <a:t>The list of candidate non-permitted test systems is limited </a:t>
            </a:r>
            <a:r>
              <a:rPr lang="en-US" strike="sngStrike" dirty="0"/>
              <a:t>to NFTF and DNF </a:t>
            </a:r>
            <a:r>
              <a:rPr lang="en-US" dirty="0">
                <a:solidFill>
                  <a:srgbClr val="FF0000"/>
                </a:solidFill>
              </a:rPr>
              <a:t>NF based </a:t>
            </a:r>
            <a:r>
              <a:rPr lang="en-US" dirty="0"/>
              <a:t>solutions</a:t>
            </a:r>
          </a:p>
          <a:p>
            <a:r>
              <a:rPr lang="en-US" dirty="0"/>
              <a:t>Whether non-permitted test systems under investigation shall be capable of beam peak search and spherical coverage evaluation is FFS.</a:t>
            </a:r>
          </a:p>
          <a:p>
            <a:r>
              <a:rPr lang="en-US" dirty="0"/>
              <a:t>For non-permitted test systems under investigation, text proposals on test setup descriptions, gains from the enhancements relative to permitted methods in TR38.810, impact on test time, and preliminary MU are needed for the next RAN4 meeting.</a:t>
            </a:r>
          </a:p>
        </p:txBody>
      </p:sp>
    </p:spTree>
    <p:extLst>
      <p:ext uri="{BB962C8B-B14F-4D97-AF65-F5344CB8AC3E}">
        <p14:creationId xmlns:p14="http://schemas.microsoft.com/office/powerpoint/2010/main" val="2104985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9A600A-BD17-42DB-9230-26D68DC19CD0}"/>
              </a:ext>
            </a:extLst>
          </p:cNvPr>
          <p:cNvSpPr>
            <a:spLocks noGrp="1"/>
          </p:cNvSpPr>
          <p:nvPr>
            <p:ph type="title"/>
          </p:nvPr>
        </p:nvSpPr>
        <p:spPr/>
        <p:txBody>
          <a:bodyPr/>
          <a:lstStyle/>
          <a:p>
            <a:r>
              <a:rPr lang="en-US" dirty="0"/>
              <a:t>Enhancements to permitted methods</a:t>
            </a:r>
          </a:p>
        </p:txBody>
      </p:sp>
      <p:sp>
        <p:nvSpPr>
          <p:cNvPr id="3" name="Content Placeholder 2">
            <a:extLst>
              <a:ext uri="{FF2B5EF4-FFF2-40B4-BE49-F238E27FC236}">
                <a16:creationId xmlns="" xmlns:a16="http://schemas.microsoft.com/office/drawing/2014/main" id="{EFFF63B2-674E-4643-9A9B-3D9AA0352A3D}"/>
              </a:ext>
            </a:extLst>
          </p:cNvPr>
          <p:cNvSpPr>
            <a:spLocks noGrp="1"/>
          </p:cNvSpPr>
          <p:nvPr>
            <p:ph idx="1"/>
          </p:nvPr>
        </p:nvSpPr>
        <p:spPr/>
        <p:txBody>
          <a:bodyPr>
            <a:normAutofit/>
          </a:bodyPr>
          <a:lstStyle/>
          <a:p>
            <a:r>
              <a:rPr lang="en-US" dirty="0"/>
              <a:t>For the permitted methods in TR38.810, text proposals on test setup descriptions, gains from the enhancements relative to permitted methods in TR38.810, impact on test time, and preliminary MU are needed for the next RAN4 meeting.</a:t>
            </a:r>
          </a:p>
          <a:p>
            <a:r>
              <a:rPr lang="en-US" dirty="0"/>
              <a:t>If no such proposals are submitted by the next RAN4 meeting, then RAN4 agrees that no enhancement of permitted methods is feasible.</a:t>
            </a:r>
          </a:p>
        </p:txBody>
      </p:sp>
    </p:spTree>
    <p:extLst>
      <p:ext uri="{BB962C8B-B14F-4D97-AF65-F5344CB8AC3E}">
        <p14:creationId xmlns:p14="http://schemas.microsoft.com/office/powerpoint/2010/main" val="4221178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9A600A-BD17-42DB-9230-26D68DC19CD0}"/>
              </a:ext>
            </a:extLst>
          </p:cNvPr>
          <p:cNvSpPr>
            <a:spLocks noGrp="1"/>
          </p:cNvSpPr>
          <p:nvPr>
            <p:ph type="title"/>
          </p:nvPr>
        </p:nvSpPr>
        <p:spPr/>
        <p:txBody>
          <a:bodyPr/>
          <a:lstStyle/>
          <a:p>
            <a:r>
              <a:rPr lang="en-US" dirty="0"/>
              <a:t>Manufacturer declarations </a:t>
            </a:r>
          </a:p>
        </p:txBody>
      </p:sp>
      <p:sp>
        <p:nvSpPr>
          <p:cNvPr id="3" name="Content Placeholder 2">
            <a:extLst>
              <a:ext uri="{FF2B5EF4-FFF2-40B4-BE49-F238E27FC236}">
                <a16:creationId xmlns="" xmlns:a16="http://schemas.microsoft.com/office/drawing/2014/main" id="{EFFF63B2-674E-4643-9A9B-3D9AA0352A3D}"/>
              </a:ext>
            </a:extLst>
          </p:cNvPr>
          <p:cNvSpPr>
            <a:spLocks noGrp="1"/>
          </p:cNvSpPr>
          <p:nvPr>
            <p:ph idx="1"/>
          </p:nvPr>
        </p:nvSpPr>
        <p:spPr/>
        <p:txBody>
          <a:bodyPr>
            <a:normAutofit fontScale="92500" lnSpcReduction="10000"/>
          </a:bodyPr>
          <a:lstStyle/>
          <a:p>
            <a:r>
              <a:rPr lang="en-US" dirty="0"/>
              <a:t>The list of potential candidate vendor declarations and how they map to a particular test system parameter includes the following:</a:t>
            </a:r>
          </a:p>
          <a:p>
            <a:pPr lvl="1"/>
            <a:r>
              <a:rPr lang="en-US" dirty="0"/>
              <a:t>Location of the active panels that yields the TX and RX beam peaks (applicable if the enhanced test methodology does not need to perform beam peak search)</a:t>
            </a:r>
          </a:p>
          <a:p>
            <a:pPr lvl="1"/>
            <a:r>
              <a:rPr lang="en-US" strike="sngStrike" dirty="0">
                <a:solidFill>
                  <a:schemeClr val="accent6">
                    <a:lumMod val="50000"/>
                  </a:schemeClr>
                </a:solidFill>
              </a:rPr>
              <a:t>Location of the active panels in any UL/DL test direction and the detailed locations of the panels within the DUT (applicable if the enhanced test methodology does need to perform beam peak search)</a:t>
            </a:r>
          </a:p>
          <a:p>
            <a:r>
              <a:rPr lang="en-US" dirty="0"/>
              <a:t>Whether vendor declarations can be restricted to test cases based on single direction is FFS (to be determined next RAN4 meeting)</a:t>
            </a:r>
          </a:p>
          <a:p>
            <a:r>
              <a:rPr lang="en-US" dirty="0"/>
              <a:t>Whether vendor declarations, based on the above proposals, can be adopted as methodology enhancements is FFS (to be determined next RAN4 meeting)</a:t>
            </a:r>
          </a:p>
          <a:p>
            <a:endParaRPr lang="en-US" dirty="0"/>
          </a:p>
        </p:txBody>
      </p:sp>
    </p:spTree>
    <p:extLst>
      <p:ext uri="{BB962C8B-B14F-4D97-AF65-F5344CB8AC3E}">
        <p14:creationId xmlns:p14="http://schemas.microsoft.com/office/powerpoint/2010/main" val="1119072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9A600A-BD17-42DB-9230-26D68DC19CD0}"/>
              </a:ext>
            </a:extLst>
          </p:cNvPr>
          <p:cNvSpPr>
            <a:spLocks noGrp="1"/>
          </p:cNvSpPr>
          <p:nvPr>
            <p:ph type="title"/>
          </p:nvPr>
        </p:nvSpPr>
        <p:spPr/>
        <p:txBody>
          <a:bodyPr/>
          <a:lstStyle/>
          <a:p>
            <a:r>
              <a:rPr lang="en-US" dirty="0"/>
              <a:t>Study of UE beam management sensitivity to magnitude/phase variation of the DL signal</a:t>
            </a:r>
          </a:p>
        </p:txBody>
      </p:sp>
      <p:sp>
        <p:nvSpPr>
          <p:cNvPr id="3" name="Content Placeholder 2">
            <a:extLst>
              <a:ext uri="{FF2B5EF4-FFF2-40B4-BE49-F238E27FC236}">
                <a16:creationId xmlns="" xmlns:a16="http://schemas.microsoft.com/office/drawing/2014/main" id="{EFFF63B2-674E-4643-9A9B-3D9AA0352A3D}"/>
              </a:ext>
            </a:extLst>
          </p:cNvPr>
          <p:cNvSpPr>
            <a:spLocks noGrp="1"/>
          </p:cNvSpPr>
          <p:nvPr>
            <p:ph idx="1"/>
          </p:nvPr>
        </p:nvSpPr>
        <p:spPr/>
        <p:txBody>
          <a:bodyPr>
            <a:normAutofit/>
          </a:bodyPr>
          <a:lstStyle/>
          <a:p>
            <a:r>
              <a:rPr lang="en-US" dirty="0"/>
              <a:t>If beam peak direction and UBF activation are performed based on FF method and then perform other TCs based on NF method, then the beam management study is not necessary.</a:t>
            </a:r>
          </a:p>
          <a:p>
            <a:r>
              <a:rPr lang="en-US" dirty="0"/>
              <a:t>For the DNF system, and assuming it needs to perform beam peak search, such that the DUT is enabled to form its UL beam in the direction of the DL signal, a study of UE beam management sensitivity to magnitude/phase variation of the DL signal needed.</a:t>
            </a:r>
          </a:p>
          <a:p>
            <a:pPr lvl="1"/>
            <a:r>
              <a:rPr lang="en-US" dirty="0"/>
              <a:t>Simulation assumptions are provided in the following slides</a:t>
            </a:r>
          </a:p>
          <a:p>
            <a:endParaRPr lang="en-US" dirty="0"/>
          </a:p>
          <a:p>
            <a:endParaRPr lang="en-US" dirty="0"/>
          </a:p>
          <a:p>
            <a:endParaRPr lang="en-US" dirty="0"/>
          </a:p>
        </p:txBody>
      </p:sp>
    </p:spTree>
    <p:extLst>
      <p:ext uri="{BB962C8B-B14F-4D97-AF65-F5344CB8AC3E}">
        <p14:creationId xmlns:p14="http://schemas.microsoft.com/office/powerpoint/2010/main" val="3381304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2DB860-0ABF-4D34-A139-3816A2EC3566}"/>
              </a:ext>
            </a:extLst>
          </p:cNvPr>
          <p:cNvSpPr>
            <a:spLocks noGrp="1"/>
          </p:cNvSpPr>
          <p:nvPr>
            <p:ph type="title"/>
          </p:nvPr>
        </p:nvSpPr>
        <p:spPr>
          <a:xfrm>
            <a:off x="838200" y="365125"/>
            <a:ext cx="10515600" cy="1325563"/>
          </a:xfrm>
        </p:spPr>
        <p:txBody>
          <a:bodyPr/>
          <a:lstStyle/>
          <a:p>
            <a:r>
              <a:rPr lang="en-US" dirty="0"/>
              <a:t>Antenna Assumptions for Rel-15 </a:t>
            </a:r>
            <a:r>
              <a:rPr lang="en-US" dirty="0">
                <a:solidFill>
                  <a:srgbClr val="FF0000"/>
                </a:solidFill>
              </a:rPr>
              <a:t>in TR38.810</a:t>
            </a:r>
          </a:p>
        </p:txBody>
      </p:sp>
      <p:sp>
        <p:nvSpPr>
          <p:cNvPr id="3" name="Content Placeholder 2">
            <a:extLst>
              <a:ext uri="{FF2B5EF4-FFF2-40B4-BE49-F238E27FC236}">
                <a16:creationId xmlns="" xmlns:a16="http://schemas.microsoft.com/office/drawing/2014/main" id="{EB46DA4F-E7DA-4498-BFD4-7517B887CE6D}"/>
              </a:ext>
            </a:extLst>
          </p:cNvPr>
          <p:cNvSpPr>
            <a:spLocks noGrp="1"/>
          </p:cNvSpPr>
          <p:nvPr>
            <p:ph idx="1"/>
          </p:nvPr>
        </p:nvSpPr>
        <p:spPr>
          <a:xfrm>
            <a:off x="838200" y="1825625"/>
            <a:ext cx="8873359" cy="4351338"/>
          </a:xfrm>
        </p:spPr>
        <p:txBody>
          <a:bodyPr>
            <a:normAutofit fontScale="70000" lnSpcReduction="20000"/>
          </a:bodyPr>
          <a:lstStyle/>
          <a:p>
            <a:pPr marL="0" lvl="0" indent="0" eaLnBrk="0" fontAlgn="base" hangingPunct="0">
              <a:lnSpc>
                <a:spcPct val="100000"/>
              </a:lnSpc>
              <a:spcBef>
                <a:spcPct val="0"/>
              </a:spcBef>
              <a:spcAft>
                <a:spcPct val="0"/>
              </a:spcAft>
              <a:buNone/>
            </a:pPr>
            <a:r>
              <a:rPr kumimoji="0" lang="en-GB" altLang="en-US" sz="4000" b="0" i="0" u="none" strike="noStrike" cap="none" normalizeH="0" baseline="0" dirty="0" bmk="_Toc29813495">
                <a:ln>
                  <a:noFill/>
                </a:ln>
                <a:solidFill>
                  <a:schemeClr val="tx1"/>
                </a:solidFill>
                <a:effectLst/>
                <a:latin typeface="Arial" panose="020B0604020202020204" pitchFamily="34" charset="0"/>
                <a:cs typeface="Times New Roman" panose="02020603050405020304" pitchFamily="18" charset="0"/>
              </a:rPr>
              <a:t>G.3	Spherical coverage Measurement Grids</a:t>
            </a:r>
            <a:endParaRPr kumimoji="0" lang="en-GB" altLang="en-US" sz="4000" b="0" i="0" u="none" strike="noStrike" cap="none" normalizeH="0" baseline="0" dirty="0" bmk="">
              <a:ln>
                <a:noFill/>
              </a:ln>
              <a:solidFill>
                <a:schemeClr val="tx1"/>
              </a:solidFill>
              <a:effectLst/>
              <a:latin typeface="Arial" panose="020B060402020202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r>
              <a:rPr kumimoji="0" lang="en-GB" altLang="en-US" sz="3400" b="0" i="0" u="none" strike="noStrike" cap="none" normalizeH="0" baseline="0" dirty="0" bmk="">
                <a:ln>
                  <a:noFill/>
                </a:ln>
                <a:solidFill>
                  <a:schemeClr val="tx1"/>
                </a:solidFill>
                <a:effectLst/>
                <a:latin typeface="Arial" panose="020B0604020202020204" pitchFamily="34" charset="0"/>
                <a:cs typeface="Times New Roman" panose="02020603050405020304" pitchFamily="18" charset="0"/>
              </a:rPr>
              <a:t>G.3.1	Assumptions</a:t>
            </a:r>
            <a:endParaRPr kumimoji="0" lang="en-GB" altLang="en-US" sz="34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en-GB" altLang="en-US" dirty="0" smtClean="0">
                <a:latin typeface="Times New Roman" panose="02020603050405020304" pitchFamily="18" charset="0"/>
                <a:ea typeface="Malgun Gothic" panose="020B0503020000020004" pitchFamily="34" charset="-127"/>
                <a:cs typeface="Times New Roman" panose="02020603050405020304" pitchFamily="18" charset="0"/>
              </a:rPr>
              <a:t>The </a:t>
            </a:r>
            <a:r>
              <a:rPr lang="en-GB" altLang="en-US" dirty="0">
                <a:latin typeface="Times New Roman" panose="02020603050405020304" pitchFamily="18" charset="0"/>
                <a:ea typeface="Malgun Gothic" panose="020B0503020000020004" pitchFamily="34" charset="-127"/>
                <a:cs typeface="Times New Roman" panose="02020603050405020304" pitchFamily="18" charset="0"/>
              </a:rPr>
              <a:t>simulation assumptions for the spherical coverage grids are the same as outlined in Annex G.1.1.</a:t>
            </a:r>
            <a:endParaRPr kumimoji="0" lang="en-US" altLang="en-US" sz="8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lang="en-GB" altLang="en-US" dirty="0">
                <a:latin typeface="Times New Roman" panose="02020603050405020304" pitchFamily="18" charset="0"/>
                <a:ea typeface="Malgun Gothic" panose="020B0503020000020004" pitchFamily="34" charset="-127"/>
                <a:cs typeface="Times New Roman" panose="02020603050405020304" pitchFamily="18" charset="0"/>
              </a:rPr>
              <a:t>Regarding the antenna implementation and beamformer, the following assumptions have been made (refer to Figure G.3.1-1):</a:t>
            </a:r>
            <a:endParaRPr kumimoji="0" lang="en-US" altLang="en-US" sz="8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lang="en-GB" altLang="ja-JP" dirty="0">
                <a:latin typeface="Times New Roman" panose="02020603050405020304" pitchFamily="18" charset="0"/>
                <a:ea typeface="Malgun Gothic" panose="020B0503020000020004" pitchFamily="34" charset="-127"/>
                <a:cs typeface="Times New Roman" panose="02020603050405020304" pitchFamily="18" charset="0"/>
              </a:rPr>
              <a:t>Two 8x2 antenna arrays are integrated in the UE for the spherical coverage analyses</a:t>
            </a:r>
            <a:endParaRPr kumimoji="0" lang="en-US" altLang="ja-JP" sz="8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lang="en-GB" altLang="ja-JP" dirty="0">
                <a:latin typeface="Times New Roman" panose="02020603050405020304" pitchFamily="18" charset="0"/>
                <a:ea typeface="Malgun Gothic" panose="020B0503020000020004" pitchFamily="34" charset="-127"/>
                <a:cs typeface="Times New Roman" panose="02020603050405020304" pitchFamily="18" charset="0"/>
              </a:rPr>
              <a:t>The implementation loss for the antenna near the front is 5dB less than that for the antenna near the back</a:t>
            </a:r>
            <a:endParaRPr kumimoji="0" lang="en-US" altLang="ja-JP" sz="8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lang="en-GB" altLang="ja-JP" dirty="0">
                <a:latin typeface="Times New Roman" panose="02020603050405020304" pitchFamily="18" charset="0"/>
                <a:ea typeface="Malgun Gothic" panose="020B0503020000020004" pitchFamily="34" charset="-127"/>
                <a:cs typeface="Times New Roman" panose="02020603050405020304" pitchFamily="18" charset="0"/>
              </a:rPr>
              <a:t>For Beam Steering Assumptions</a:t>
            </a:r>
            <a:endParaRPr kumimoji="0" lang="en-US" altLang="ja-JP" sz="8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In the </a:t>
            </a:r>
            <a:r>
              <a:rPr lang="en-US" altLang="ja-JP" dirty="0" err="1">
                <a:latin typeface="Times New Roman" panose="02020603050405020304" pitchFamily="18" charset="0"/>
                <a:ea typeface="Malgun Gothic" panose="020B0503020000020004" pitchFamily="34" charset="-127"/>
                <a:cs typeface="Times New Roman" panose="02020603050405020304" pitchFamily="18" charset="0"/>
              </a:rPr>
              <a:t>xz</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plane, 45</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beam steering granularity (from 45</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to 135</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has been used</a:t>
            </a:r>
            <a:endParaRPr kumimoji="0" lang="en-US" altLang="ja-JP" sz="8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lang="en-US" altLang="ja-JP" sz="2900" dirty="0">
                <a:latin typeface="Times New Roman" panose="02020603050405020304" pitchFamily="18" charset="0"/>
                <a:ea typeface="Malgun Gothic" panose="020B0503020000020004" pitchFamily="34" charset="-127"/>
                <a:cs typeface="Times New Roman" panose="02020603050405020304" pitchFamily="18" charset="0"/>
              </a:rPr>
              <a:t>In the </a:t>
            </a:r>
            <a:r>
              <a:rPr lang="en-US" altLang="ja-JP" sz="2900" dirty="0" err="1">
                <a:latin typeface="Times New Roman" panose="02020603050405020304" pitchFamily="18" charset="0"/>
                <a:ea typeface="Malgun Gothic" panose="020B0503020000020004" pitchFamily="34" charset="-127"/>
                <a:cs typeface="Times New Roman" panose="02020603050405020304" pitchFamily="18" charset="0"/>
              </a:rPr>
              <a:t>xy</a:t>
            </a:r>
            <a:r>
              <a:rPr lang="en-US" altLang="ja-JP" sz="2900" dirty="0">
                <a:latin typeface="Times New Roman" panose="02020603050405020304" pitchFamily="18" charset="0"/>
                <a:ea typeface="Malgun Gothic" panose="020B0503020000020004" pitchFamily="34" charset="-127"/>
                <a:cs typeface="Times New Roman" panose="02020603050405020304" pitchFamily="18" charset="0"/>
              </a:rPr>
              <a:t> plane, 22.5o beam steering granularity (from -90</a:t>
            </a:r>
            <a:r>
              <a:rPr lang="en-US" altLang="ja-JP" sz="2900"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sz="2900" dirty="0">
                <a:latin typeface="Times New Roman" panose="02020603050405020304" pitchFamily="18" charset="0"/>
                <a:ea typeface="Malgun Gothic" panose="020B0503020000020004" pitchFamily="34" charset="-127"/>
                <a:cs typeface="Times New Roman" panose="02020603050405020304" pitchFamily="18" charset="0"/>
              </a:rPr>
              <a:t> to 90</a:t>
            </a:r>
            <a:r>
              <a:rPr lang="en-US" altLang="ja-JP" sz="2900"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sz="2900" dirty="0">
                <a:latin typeface="Times New Roman" panose="02020603050405020304" pitchFamily="18" charset="0"/>
                <a:ea typeface="Malgun Gothic" panose="020B0503020000020004" pitchFamily="34" charset="-127"/>
                <a:cs typeface="Times New Roman" panose="02020603050405020304" pitchFamily="18" charset="0"/>
              </a:rPr>
              <a:t>) has been used</a:t>
            </a:r>
          </a:p>
          <a:p>
            <a:pPr eaLnBrk="0" fontAlgn="base" hangingPunct="0">
              <a:lnSpc>
                <a:spcPct val="100000"/>
              </a:lnSpc>
              <a:spcBef>
                <a:spcPct val="0"/>
              </a:spcBef>
              <a:spcAft>
                <a:spcPct val="0"/>
              </a:spcAft>
            </a:pPr>
            <a:r>
              <a:rPr lang="en-US" altLang="ja-JP" sz="2900" dirty="0">
                <a:latin typeface="Times New Roman" panose="02020603050405020304" pitchFamily="18" charset="0"/>
                <a:ea typeface="Malgun Gothic" panose="020B0503020000020004" pitchFamily="34" charset="-127"/>
                <a:cs typeface="Times New Roman" panose="02020603050405020304" pitchFamily="18" charset="0"/>
              </a:rPr>
              <a:t>No offset antennas</a:t>
            </a:r>
          </a:p>
        </p:txBody>
      </p:sp>
      <p:pic>
        <p:nvPicPr>
          <p:cNvPr id="1026" name="Picture 2">
            <a:extLst>
              <a:ext uri="{FF2B5EF4-FFF2-40B4-BE49-F238E27FC236}">
                <a16:creationId xmlns="" xmlns:a16="http://schemas.microsoft.com/office/drawing/2014/main" id="{B57D200D-F56E-4074-AEAE-396C10DD2D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60268" y="948667"/>
            <a:ext cx="2378075" cy="267335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a:extLst>
              <a:ext uri="{FF2B5EF4-FFF2-40B4-BE49-F238E27FC236}">
                <a16:creationId xmlns="" xmlns:a16="http://schemas.microsoft.com/office/drawing/2014/main" id="{AF2E0A82-528E-47F3-936E-2960CBDFA6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77611" y="3777362"/>
            <a:ext cx="1371600" cy="2159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 xmlns:a16="http://schemas.microsoft.com/office/drawing/2014/main" id="{BB534660-6CCC-4D60-9A61-D2CCF1818D7D}"/>
              </a:ext>
            </a:extLst>
          </p:cNvPr>
          <p:cNvSpPr>
            <a:spLocks noChangeArrowheads="1"/>
          </p:cNvSpPr>
          <p:nvPr/>
        </p:nvSpPr>
        <p:spPr bwMode="auto">
          <a:xfrm>
            <a:off x="9932276" y="6091707"/>
            <a:ext cx="224592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809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80975"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chemeClr val="tx1"/>
                </a:solidFill>
                <a:effectLst/>
                <a:latin typeface="Arial" panose="020B0604020202020204" pitchFamily="34" charset="0"/>
                <a:ea typeface="Malgun Gothic" panose="020B0503020000020004" pitchFamily="34" charset="-127"/>
                <a:cs typeface="Arial" panose="020B0604020202020204" pitchFamily="34" charset="0"/>
              </a:rPr>
              <a:t>Figure G.3.1-1:  Illustration of the two antenna arrays integrated in the UE.</a:t>
            </a:r>
            <a:endParaRPr kumimoji="0" lang="en-US" altLang="en-US" sz="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4032548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82A803-5EC3-434A-9DC0-285CC60F49CB}"/>
              </a:ext>
            </a:extLst>
          </p:cNvPr>
          <p:cNvSpPr>
            <a:spLocks noGrp="1"/>
          </p:cNvSpPr>
          <p:nvPr>
            <p:ph type="title"/>
          </p:nvPr>
        </p:nvSpPr>
        <p:spPr>
          <a:xfrm>
            <a:off x="316624" y="375683"/>
            <a:ext cx="10515600" cy="1325563"/>
          </a:xfrm>
        </p:spPr>
        <p:txBody>
          <a:bodyPr>
            <a:normAutofit/>
          </a:bodyPr>
          <a:lstStyle/>
          <a:p>
            <a:r>
              <a:rPr lang="en-US" sz="4000" dirty="0">
                <a:solidFill>
                  <a:srgbClr val="FF0000"/>
                </a:solidFill>
              </a:rPr>
              <a:t>New </a:t>
            </a:r>
            <a:r>
              <a:rPr lang="en-US" sz="4000" dirty="0"/>
              <a:t>Antenna Assumptions for Rel-17 </a:t>
            </a:r>
            <a:r>
              <a:rPr lang="en-US" sz="4000" dirty="0" err="1"/>
              <a:t>Enh</a:t>
            </a:r>
            <a:r>
              <a:rPr lang="en-US" sz="4000" dirty="0"/>
              <a:t> Test SI</a:t>
            </a:r>
          </a:p>
        </p:txBody>
      </p:sp>
      <p:sp>
        <p:nvSpPr>
          <p:cNvPr id="3" name="Content Placeholder 2">
            <a:extLst>
              <a:ext uri="{FF2B5EF4-FFF2-40B4-BE49-F238E27FC236}">
                <a16:creationId xmlns="" xmlns:a16="http://schemas.microsoft.com/office/drawing/2014/main" id="{DDE9EC16-3B38-44C7-ABD0-51CE9B1841A3}"/>
              </a:ext>
            </a:extLst>
          </p:cNvPr>
          <p:cNvSpPr>
            <a:spLocks noGrp="1"/>
          </p:cNvSpPr>
          <p:nvPr>
            <p:ph idx="1"/>
          </p:nvPr>
        </p:nvSpPr>
        <p:spPr>
          <a:xfrm>
            <a:off x="838200" y="1825625"/>
            <a:ext cx="9472448" cy="4351338"/>
          </a:xfrm>
        </p:spPr>
        <p:txBody>
          <a:bodyPr>
            <a:normAutofit fontScale="70000" lnSpcReduction="20000"/>
          </a:bodyPr>
          <a:lstStyle/>
          <a:p>
            <a:pPr marL="0" lvl="0" indent="0" eaLnBrk="0" fontAlgn="base" hangingPunct="0">
              <a:lnSpc>
                <a:spcPct val="100000"/>
              </a:lnSpc>
              <a:spcBef>
                <a:spcPct val="0"/>
              </a:spcBef>
              <a:spcAft>
                <a:spcPct val="0"/>
              </a:spcAft>
              <a:buNone/>
            </a:pPr>
            <a:r>
              <a:rPr kumimoji="0" lang="en-GB" altLang="en-US" sz="3600" b="0" i="0" u="none" strike="sngStrike" cap="none" normalizeH="0" baseline="0" dirty="0" bmk="_Toc29813495">
                <a:ln>
                  <a:noFill/>
                </a:ln>
                <a:solidFill>
                  <a:srgbClr val="FF0000"/>
                </a:solidFill>
                <a:effectLst/>
                <a:latin typeface="Arial" panose="020B0604020202020204" pitchFamily="34" charset="0"/>
                <a:cs typeface="Times New Roman" panose="02020603050405020304" pitchFamily="18" charset="0"/>
              </a:rPr>
              <a:t>G.3	</a:t>
            </a:r>
            <a:r>
              <a:rPr kumimoji="0" lang="en-GB" altLang="en-US" sz="3600" b="0" i="0" u="none" strike="noStrike" cap="none" normalizeH="0" baseline="0" dirty="0" bmk="_Toc29813495">
                <a:ln>
                  <a:noFill/>
                </a:ln>
                <a:solidFill>
                  <a:schemeClr val="tx1"/>
                </a:solidFill>
                <a:effectLst/>
                <a:latin typeface="Arial" panose="020B0604020202020204" pitchFamily="34" charset="0"/>
                <a:cs typeface="Times New Roman" panose="02020603050405020304" pitchFamily="18" charset="0"/>
              </a:rPr>
              <a:t>Spherical coverage Measurement Grids</a:t>
            </a:r>
            <a:endParaRPr kumimoji="0" lang="en-GB" altLang="en-US" sz="3600" b="0" i="0" u="none" strike="noStrike" cap="none" normalizeH="0" baseline="0" dirty="0" bmk="">
              <a:ln>
                <a:noFill/>
              </a:ln>
              <a:solidFill>
                <a:schemeClr val="tx1"/>
              </a:solidFill>
              <a:effectLst/>
              <a:latin typeface="Arial" panose="020B060402020202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r>
              <a:rPr kumimoji="0" lang="en-GB" altLang="en-US" sz="3100" b="0" i="0" u="none" strike="sngStrike" cap="none" normalizeH="0" baseline="0" dirty="0" bmk="">
                <a:ln>
                  <a:noFill/>
                </a:ln>
                <a:solidFill>
                  <a:srgbClr val="FF0000"/>
                </a:solidFill>
                <a:effectLst/>
                <a:latin typeface="Arial" panose="020B0604020202020204" pitchFamily="34" charset="0"/>
                <a:cs typeface="Times New Roman" panose="02020603050405020304" pitchFamily="18" charset="0"/>
              </a:rPr>
              <a:t>G.3.1	</a:t>
            </a:r>
            <a:r>
              <a:rPr kumimoji="0" lang="en-GB" altLang="en-US" sz="3100" b="0" i="0" u="none" strike="noStrike" cap="none" normalizeH="0" baseline="0" dirty="0" bmk="">
                <a:ln>
                  <a:noFill/>
                </a:ln>
                <a:solidFill>
                  <a:schemeClr val="tx1"/>
                </a:solidFill>
                <a:effectLst/>
                <a:latin typeface="Arial" panose="020B0604020202020204" pitchFamily="34" charset="0"/>
                <a:cs typeface="Times New Roman" panose="02020603050405020304" pitchFamily="18" charset="0"/>
              </a:rPr>
              <a:t>Assumptions</a:t>
            </a:r>
            <a:endParaRPr kumimoji="0" lang="en-GB" altLang="en-US" sz="31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en-GB" altLang="en-US" dirty="0" smtClean="0">
                <a:solidFill>
                  <a:schemeClr val="accent6">
                    <a:lumMod val="50000"/>
                  </a:schemeClr>
                </a:solidFill>
                <a:latin typeface="Times New Roman" panose="02020603050405020304" pitchFamily="18" charset="0"/>
                <a:ea typeface="Malgun Gothic" panose="020B0503020000020004" pitchFamily="34" charset="-127"/>
                <a:cs typeface="Times New Roman" panose="02020603050405020304" pitchFamily="18" charset="0"/>
              </a:rPr>
              <a:t>For 8x2 array, </a:t>
            </a:r>
            <a:r>
              <a:rPr lang="en-GB" altLang="en-US" dirty="0" smtClean="0">
                <a:latin typeface="Times New Roman" panose="02020603050405020304" pitchFamily="18" charset="0"/>
                <a:ea typeface="Malgun Gothic" panose="020B0503020000020004" pitchFamily="34" charset="-127"/>
                <a:cs typeface="Times New Roman" panose="02020603050405020304" pitchFamily="18" charset="0"/>
              </a:rPr>
              <a:t>the </a:t>
            </a:r>
            <a:r>
              <a:rPr lang="en-GB" altLang="en-US" dirty="0">
                <a:latin typeface="Times New Roman" panose="02020603050405020304" pitchFamily="18" charset="0"/>
                <a:ea typeface="Malgun Gothic" panose="020B0503020000020004" pitchFamily="34" charset="-127"/>
                <a:cs typeface="Times New Roman" panose="02020603050405020304" pitchFamily="18" charset="0"/>
              </a:rPr>
              <a:t>simulation assumptions for the spherical coverage grids are the same as outlined in Annex G.1.1 </a:t>
            </a:r>
            <a:r>
              <a:rPr lang="en-GB" altLang="en-US" dirty="0">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in TR38.810</a:t>
            </a:r>
            <a:r>
              <a:rPr lang="en-GB" altLang="en-US"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GB" altLang="en-US" dirty="0" smtClean="0">
                <a:solidFill>
                  <a:schemeClr val="accent6">
                    <a:lumMod val="50000"/>
                  </a:schemeClr>
                </a:solidFill>
                <a:latin typeface="Times New Roman" panose="02020603050405020304" pitchFamily="18" charset="0"/>
                <a:ea typeface="Malgun Gothic" panose="020B0503020000020004" pitchFamily="34" charset="-127"/>
                <a:cs typeface="Times New Roman" panose="02020603050405020304" pitchFamily="18" charset="0"/>
              </a:rPr>
              <a:t>For 4x1 array, the grids shall be reduced accordingly</a:t>
            </a:r>
            <a:r>
              <a:rPr lang="en-GB" altLang="en-US" dirty="0" smtClean="0">
                <a:latin typeface="Times New Roman" panose="02020603050405020304" pitchFamily="18" charset="0"/>
                <a:ea typeface="Malgun Gothic" panose="020B0503020000020004" pitchFamily="34" charset="-127"/>
                <a:cs typeface="Times New Roman" panose="02020603050405020304" pitchFamily="18" charset="0"/>
              </a:rPr>
              <a:t>.</a:t>
            </a:r>
            <a:endParaRPr kumimoji="0" lang="en-US" altLang="en-US" sz="8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lang="en-GB" altLang="en-US" dirty="0">
                <a:latin typeface="Times New Roman" panose="02020603050405020304" pitchFamily="18" charset="0"/>
                <a:ea typeface="Malgun Gothic" panose="020B0503020000020004" pitchFamily="34" charset="-127"/>
                <a:cs typeface="Times New Roman" panose="02020603050405020304" pitchFamily="18" charset="0"/>
              </a:rPr>
              <a:t>Regarding the antenna implementation and beamformer, the following assumptions have been made (refer to Figure G.3.1-1 </a:t>
            </a:r>
            <a:r>
              <a:rPr lang="en-GB" altLang="en-US" dirty="0">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in TR38.810</a:t>
            </a:r>
            <a:r>
              <a:rPr lang="en-GB" altLang="en-US" dirty="0">
                <a:latin typeface="Times New Roman" panose="02020603050405020304" pitchFamily="18" charset="0"/>
                <a:ea typeface="Malgun Gothic" panose="020B0503020000020004" pitchFamily="34" charset="-127"/>
                <a:cs typeface="Times New Roman" panose="02020603050405020304" pitchFamily="18" charset="0"/>
              </a:rPr>
              <a:t>):</a:t>
            </a:r>
            <a:endParaRPr kumimoji="0" lang="en-US" altLang="en-US" sz="8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lang="en-GB" altLang="ja-JP" dirty="0">
                <a:latin typeface="Times New Roman" panose="02020603050405020304" pitchFamily="18" charset="0"/>
                <a:ea typeface="Malgun Gothic" panose="020B0503020000020004" pitchFamily="34" charset="-127"/>
                <a:cs typeface="Times New Roman" panose="02020603050405020304" pitchFamily="18" charset="0"/>
              </a:rPr>
              <a:t>Two antenna arrays are integrated in the UE for the spherical coverage analyses</a:t>
            </a:r>
          </a:p>
          <a:p>
            <a:pPr lvl="1" eaLnBrk="0" fontAlgn="base" hangingPunct="0">
              <a:lnSpc>
                <a:spcPct val="100000"/>
              </a:lnSpc>
              <a:spcBef>
                <a:spcPct val="0"/>
              </a:spcBef>
              <a:spcAft>
                <a:spcPct val="0"/>
              </a:spcAft>
            </a:pP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Antenna panels are studied with </a:t>
            </a:r>
            <a:r>
              <a:rPr lang="en-US" altLang="ja-JP" dirty="0" err="1">
                <a:latin typeface="Times New Roman" panose="02020603050405020304" pitchFamily="18" charset="0"/>
                <a:ea typeface="Malgun Gothic" panose="020B0503020000020004" pitchFamily="34" charset="-127"/>
                <a:cs typeface="Times New Roman" panose="02020603050405020304" pitchFamily="18" charset="0"/>
              </a:rPr>
              <a:t>N</a:t>
            </a:r>
            <a:r>
              <a:rPr lang="en-US" altLang="ja-JP" baseline="-25000" dirty="0" err="1">
                <a:latin typeface="Times New Roman" panose="02020603050405020304" pitchFamily="18" charset="0"/>
                <a:ea typeface="Malgun Gothic" panose="020B0503020000020004" pitchFamily="34" charset="-127"/>
                <a:cs typeface="Times New Roman" panose="02020603050405020304" pitchFamily="18" charset="0"/>
              </a:rPr>
              <a:t>z</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x N</a:t>
            </a:r>
            <a:r>
              <a:rPr lang="en-US" altLang="ja-JP" baseline="-25000" dirty="0">
                <a:latin typeface="Times New Roman" panose="02020603050405020304" pitchFamily="18" charset="0"/>
                <a:ea typeface="Malgun Gothic" panose="020B0503020000020004" pitchFamily="34" charset="-127"/>
                <a:cs typeface="Times New Roman" panose="02020603050405020304" pitchFamily="18" charset="0"/>
              </a:rPr>
              <a:t>y</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with </a:t>
            </a:r>
            <a:r>
              <a:rPr lang="en-US" altLang="ja-JP" dirty="0" err="1">
                <a:latin typeface="Times New Roman" panose="02020603050405020304" pitchFamily="18" charset="0"/>
                <a:ea typeface="Malgun Gothic" panose="020B0503020000020004" pitchFamily="34" charset="-127"/>
                <a:cs typeface="Times New Roman" panose="02020603050405020304" pitchFamily="18" charset="0"/>
              </a:rPr>
              <a:t>N</a:t>
            </a:r>
            <a:r>
              <a:rPr lang="en-US" altLang="ja-JP" baseline="-25000" dirty="0" err="1">
                <a:latin typeface="Times New Roman" panose="02020603050405020304" pitchFamily="18" charset="0"/>
                <a:ea typeface="Malgun Gothic" panose="020B0503020000020004" pitchFamily="34" charset="-127"/>
                <a:cs typeface="Times New Roman" panose="02020603050405020304" pitchFamily="18" charset="0"/>
              </a:rPr>
              <a:t>z</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&gt;N</a:t>
            </a:r>
            <a:r>
              <a:rPr lang="en-US" altLang="ja-JP" baseline="-25000" dirty="0">
                <a:latin typeface="Times New Roman" panose="02020603050405020304" pitchFamily="18" charset="0"/>
                <a:ea typeface="Malgun Gothic" panose="020B0503020000020004" pitchFamily="34" charset="-127"/>
                <a:cs typeface="Times New Roman" panose="02020603050405020304" pitchFamily="18" charset="0"/>
              </a:rPr>
              <a:t>y</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e.g., 8x2 corresponds to </a:t>
            </a:r>
            <a:r>
              <a:rPr lang="en-US" altLang="ja-JP" dirty="0" err="1">
                <a:latin typeface="Times New Roman" panose="02020603050405020304" pitchFamily="18" charset="0"/>
                <a:ea typeface="Malgun Gothic" panose="020B0503020000020004" pitchFamily="34" charset="-127"/>
                <a:cs typeface="Times New Roman" panose="02020603050405020304" pitchFamily="18" charset="0"/>
              </a:rPr>
              <a:t>N</a:t>
            </a:r>
            <a:r>
              <a:rPr lang="en-US" altLang="ja-JP" baseline="-25000" dirty="0" err="1">
                <a:latin typeface="Times New Roman" panose="02020603050405020304" pitchFamily="18" charset="0"/>
                <a:ea typeface="Malgun Gothic" panose="020B0503020000020004" pitchFamily="34" charset="-127"/>
                <a:cs typeface="Times New Roman" panose="02020603050405020304" pitchFamily="18" charset="0"/>
              </a:rPr>
              <a:t>z</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 8 and N</a:t>
            </a:r>
            <a:r>
              <a:rPr lang="en-US" altLang="ja-JP" baseline="-25000" dirty="0">
                <a:latin typeface="Times New Roman" panose="02020603050405020304" pitchFamily="18" charset="0"/>
                <a:ea typeface="Malgun Gothic" panose="020B0503020000020004" pitchFamily="34" charset="-127"/>
                <a:cs typeface="Times New Roman" panose="02020603050405020304" pitchFamily="18" charset="0"/>
              </a:rPr>
              <a:t>y</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 2</a:t>
            </a:r>
            <a:endParaRPr kumimoji="0" lang="en-US" altLang="ja-JP" sz="100" b="0" i="0" u="none" strike="noStrike" cap="none" normalizeH="0" dirty="0">
              <a:ln>
                <a:noFill/>
              </a:ln>
              <a:solidFill>
                <a:schemeClr val="tx1"/>
              </a:solidFill>
              <a:effectLst/>
            </a:endParaRPr>
          </a:p>
          <a:p>
            <a:pPr lvl="1" eaLnBrk="0" fontAlgn="base" hangingPunct="0">
              <a:lnSpc>
                <a:spcPct val="100000"/>
              </a:lnSpc>
              <a:spcBef>
                <a:spcPct val="0"/>
              </a:spcBef>
              <a:spcAft>
                <a:spcPct val="0"/>
              </a:spcAft>
            </a:pPr>
            <a:r>
              <a:rPr lang="en-GB" altLang="ja-JP" dirty="0">
                <a:latin typeface="Times New Roman" panose="02020603050405020304" pitchFamily="18" charset="0"/>
                <a:ea typeface="Malgun Gothic" panose="020B0503020000020004" pitchFamily="34" charset="-127"/>
                <a:cs typeface="Times New Roman" panose="02020603050405020304" pitchFamily="18" charset="0"/>
              </a:rPr>
              <a:t>The implementation loss for the antenna near the front is 0dB less than that for the antenna near the back</a:t>
            </a:r>
          </a:p>
          <a:p>
            <a:pPr lvl="1" eaLnBrk="0" fontAlgn="base" hangingPunct="0">
              <a:lnSpc>
                <a:spcPct val="100000"/>
              </a:lnSpc>
              <a:spcBef>
                <a:spcPct val="0"/>
              </a:spcBef>
              <a:spcAft>
                <a:spcPct val="0"/>
              </a:spcAft>
            </a:pPr>
            <a:r>
              <a:rPr lang="en-GB" altLang="ja-JP" dirty="0">
                <a:latin typeface="Times New Roman" panose="02020603050405020304" pitchFamily="18" charset="0"/>
                <a:ea typeface="Malgun Gothic" panose="020B0503020000020004" pitchFamily="34" charset="-127"/>
                <a:cs typeface="Times New Roman" panose="02020603050405020304" pitchFamily="18" charset="0"/>
              </a:rPr>
              <a:t>The antenna in the back is on the opposite side of the UE (mirrored around (0,0,0)). </a:t>
            </a:r>
          </a:p>
          <a:p>
            <a:pPr eaLnBrk="0" fontAlgn="base" hangingPunct="0">
              <a:lnSpc>
                <a:spcPct val="100000"/>
              </a:lnSpc>
              <a:spcBef>
                <a:spcPct val="0"/>
              </a:spcBef>
              <a:spcAft>
                <a:spcPct val="0"/>
              </a:spcAft>
            </a:pPr>
            <a:endParaRPr kumimoji="0" lang="en-US" altLang="ja-JP" sz="8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lang="en-GB" altLang="ja-JP" dirty="0">
                <a:latin typeface="Times New Roman" panose="02020603050405020304" pitchFamily="18" charset="0"/>
                <a:ea typeface="Malgun Gothic" panose="020B0503020000020004" pitchFamily="34" charset="-127"/>
                <a:cs typeface="Times New Roman" panose="02020603050405020304" pitchFamily="18" charset="0"/>
              </a:rPr>
              <a:t>For Beam Steering Assumptions</a:t>
            </a:r>
            <a:endParaRPr kumimoji="0" lang="en-US" altLang="ja-JP" sz="800" b="0" i="0" u="none" strike="noStrike" cap="none" normalizeH="0" baseline="0" dirty="0">
              <a:ln>
                <a:noFill/>
              </a:ln>
              <a:solidFill>
                <a:schemeClr val="tx1"/>
              </a:solidFill>
              <a:effectLst/>
            </a:endParaRPr>
          </a:p>
          <a:p>
            <a:pPr lvl="1" eaLnBrk="0" fontAlgn="base" hangingPunct="0">
              <a:lnSpc>
                <a:spcPct val="100000"/>
              </a:lnSpc>
              <a:spcBef>
                <a:spcPct val="0"/>
              </a:spcBef>
              <a:spcAft>
                <a:spcPct val="0"/>
              </a:spcAft>
            </a:pP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In the </a:t>
            </a:r>
            <a:r>
              <a:rPr lang="en-US" altLang="ja-JP" dirty="0" err="1">
                <a:latin typeface="Times New Roman" panose="02020603050405020304" pitchFamily="18" charset="0"/>
                <a:ea typeface="Malgun Gothic" panose="020B0503020000020004" pitchFamily="34" charset="-127"/>
                <a:cs typeface="Times New Roman" panose="02020603050405020304" pitchFamily="18" charset="0"/>
              </a:rPr>
              <a:t>xy</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plane, assume 45</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beam steering granularity (AZ from -45</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to +45</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a:t>
            </a:r>
            <a:endParaRPr kumimoji="0" lang="en-US" altLang="ja-JP" sz="400" b="0" i="0" u="none" strike="noStrike" cap="none" normalizeH="0" baseline="0" dirty="0">
              <a:ln>
                <a:noFill/>
              </a:ln>
              <a:solidFill>
                <a:schemeClr val="tx1"/>
              </a:solidFill>
              <a:effectLst/>
            </a:endParaRPr>
          </a:p>
          <a:p>
            <a:pPr lvl="1" eaLnBrk="0" fontAlgn="base" hangingPunct="0">
              <a:lnSpc>
                <a:spcPct val="100000"/>
              </a:lnSpc>
              <a:spcBef>
                <a:spcPct val="0"/>
              </a:spcBef>
              <a:spcAft>
                <a:spcPct val="0"/>
              </a:spcAft>
            </a:pP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In the </a:t>
            </a:r>
            <a:r>
              <a:rPr lang="en-US" altLang="ja-JP" dirty="0" err="1">
                <a:latin typeface="Times New Roman" panose="02020603050405020304" pitchFamily="18" charset="0"/>
                <a:ea typeface="Malgun Gothic" panose="020B0503020000020004" pitchFamily="34" charset="-127"/>
                <a:cs typeface="Times New Roman" panose="02020603050405020304" pitchFamily="18" charset="0"/>
              </a:rPr>
              <a:t>xz</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plane, assume 22.5</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beam steering granularity (EL from -90</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to 90</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a:t>
            </a:r>
            <a:endParaRPr kumimoji="0" lang="en-US" altLang="ja-JP" sz="400" b="0" i="0" u="none" strike="noStrike" cap="none" normalizeH="0" baseline="0" dirty="0">
              <a:ln>
                <a:noFill/>
              </a:ln>
              <a:solidFill>
                <a:schemeClr val="tx1"/>
              </a:solidFill>
              <a:effectLst/>
            </a:endParaRPr>
          </a:p>
          <a:p>
            <a:r>
              <a:rPr lang="en-US" sz="2900" dirty="0">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Front and back figures in this page are example positions of two antenna arrays  </a:t>
            </a:r>
          </a:p>
        </p:txBody>
      </p:sp>
      <p:sp>
        <p:nvSpPr>
          <p:cNvPr id="4" name="Rectangle 3">
            <a:extLst>
              <a:ext uri="{FF2B5EF4-FFF2-40B4-BE49-F238E27FC236}">
                <a16:creationId xmlns="" xmlns:a16="http://schemas.microsoft.com/office/drawing/2014/main" id="{6DCA74D0-90E3-4E0D-8CCC-9B54C77ACF21}"/>
              </a:ext>
            </a:extLst>
          </p:cNvPr>
          <p:cNvSpPr/>
          <p:nvPr/>
        </p:nvSpPr>
        <p:spPr>
          <a:xfrm>
            <a:off x="10460421" y="723736"/>
            <a:ext cx="1524000" cy="2490952"/>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 xmlns:a16="http://schemas.microsoft.com/office/drawing/2014/main" id="{207B6143-FB80-431D-AB98-24CDA2854979}"/>
              </a:ext>
            </a:extLst>
          </p:cNvPr>
          <p:cNvSpPr/>
          <p:nvPr/>
        </p:nvSpPr>
        <p:spPr>
          <a:xfrm>
            <a:off x="10495893" y="798978"/>
            <a:ext cx="1432035" cy="20322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 xmlns:a16="http://schemas.microsoft.com/office/drawing/2014/main" id="{701B9288-F1D5-46DD-9A3B-A365A50B370F}"/>
              </a:ext>
            </a:extLst>
          </p:cNvPr>
          <p:cNvSpPr/>
          <p:nvPr/>
        </p:nvSpPr>
        <p:spPr>
          <a:xfrm>
            <a:off x="10495893" y="2894026"/>
            <a:ext cx="220718" cy="257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 xmlns:a16="http://schemas.microsoft.com/office/drawing/2014/main" id="{857E2198-ACC1-4686-9595-1A93B76D9157}"/>
              </a:ext>
            </a:extLst>
          </p:cNvPr>
          <p:cNvSpPr/>
          <p:nvPr/>
        </p:nvSpPr>
        <p:spPr>
          <a:xfrm>
            <a:off x="11673049" y="2883516"/>
            <a:ext cx="220718" cy="257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 xmlns:a16="http://schemas.microsoft.com/office/drawing/2014/main" id="{364F2FBF-D038-46C8-A7C3-CE78237FBA0D}"/>
              </a:ext>
            </a:extLst>
          </p:cNvPr>
          <p:cNvSpPr/>
          <p:nvPr/>
        </p:nvSpPr>
        <p:spPr>
          <a:xfrm>
            <a:off x="11129798" y="2894026"/>
            <a:ext cx="220718" cy="257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 xmlns:a16="http://schemas.microsoft.com/office/drawing/2014/main" id="{BF1FA8DB-172B-4561-9203-7121E595F163}"/>
              </a:ext>
            </a:extLst>
          </p:cNvPr>
          <p:cNvSpPr/>
          <p:nvPr/>
        </p:nvSpPr>
        <p:spPr>
          <a:xfrm>
            <a:off x="11602106" y="765776"/>
            <a:ext cx="367862" cy="114688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Front</a:t>
            </a:r>
          </a:p>
        </p:txBody>
      </p:sp>
      <p:sp>
        <p:nvSpPr>
          <p:cNvPr id="10" name="Rectangle 9">
            <a:extLst>
              <a:ext uri="{FF2B5EF4-FFF2-40B4-BE49-F238E27FC236}">
                <a16:creationId xmlns="" xmlns:a16="http://schemas.microsoft.com/office/drawing/2014/main" id="{8EC99A88-51D0-432D-B197-ECF55AA90D02}"/>
              </a:ext>
            </a:extLst>
          </p:cNvPr>
          <p:cNvSpPr/>
          <p:nvPr/>
        </p:nvSpPr>
        <p:spPr>
          <a:xfrm>
            <a:off x="10496222" y="3861074"/>
            <a:ext cx="1524000" cy="2490952"/>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 xmlns:a16="http://schemas.microsoft.com/office/drawing/2014/main" id="{323969B6-5F64-4C1D-8B4C-BB3084BA8D3F}"/>
              </a:ext>
            </a:extLst>
          </p:cNvPr>
          <p:cNvSpPr/>
          <p:nvPr/>
        </p:nvSpPr>
        <p:spPr>
          <a:xfrm>
            <a:off x="11631340" y="5159100"/>
            <a:ext cx="367862" cy="114688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Back</a:t>
            </a:r>
          </a:p>
        </p:txBody>
      </p:sp>
      <p:sp>
        <p:nvSpPr>
          <p:cNvPr id="16" name="Rectangle 15">
            <a:extLst>
              <a:ext uri="{FF2B5EF4-FFF2-40B4-BE49-F238E27FC236}">
                <a16:creationId xmlns="" xmlns:a16="http://schemas.microsoft.com/office/drawing/2014/main" id="{29AD0941-15A9-401F-9284-BD7EBE8897B8}"/>
              </a:ext>
            </a:extLst>
          </p:cNvPr>
          <p:cNvSpPr/>
          <p:nvPr/>
        </p:nvSpPr>
        <p:spPr>
          <a:xfrm>
            <a:off x="11154103" y="3903114"/>
            <a:ext cx="298230" cy="32833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a:extLst>
              <a:ext uri="{FF2B5EF4-FFF2-40B4-BE49-F238E27FC236}">
                <a16:creationId xmlns="" xmlns:a16="http://schemas.microsoft.com/office/drawing/2014/main" id="{53488A8A-833D-4E0C-AD43-D03FAA1FC817}"/>
              </a:ext>
            </a:extLst>
          </p:cNvPr>
          <p:cNvCxnSpPr/>
          <p:nvPr/>
        </p:nvCxnSpPr>
        <p:spPr>
          <a:xfrm flipH="1">
            <a:off x="10166226" y="1907968"/>
            <a:ext cx="1152853" cy="9185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 xmlns:a16="http://schemas.microsoft.com/office/drawing/2014/main" id="{DE1965BE-B309-4032-9A48-1731F34CAC5F}"/>
              </a:ext>
            </a:extLst>
          </p:cNvPr>
          <p:cNvCxnSpPr>
            <a:cxnSpLocks/>
          </p:cNvCxnSpPr>
          <p:nvPr/>
        </p:nvCxnSpPr>
        <p:spPr>
          <a:xfrm>
            <a:off x="11306504" y="1912663"/>
            <a:ext cx="8854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 xmlns:a16="http://schemas.microsoft.com/office/drawing/2014/main" id="{5880E817-DFF2-40E0-B40A-86435C7B69AD}"/>
              </a:ext>
            </a:extLst>
          </p:cNvPr>
          <p:cNvCxnSpPr>
            <a:cxnSpLocks/>
          </p:cNvCxnSpPr>
          <p:nvPr/>
        </p:nvCxnSpPr>
        <p:spPr>
          <a:xfrm flipH="1" flipV="1">
            <a:off x="11303218" y="157109"/>
            <a:ext cx="1" cy="17627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 xmlns:a16="http://schemas.microsoft.com/office/drawing/2014/main" id="{F8D953B7-5FE3-4ACE-8E21-4D1EEEBF8530}"/>
              </a:ext>
            </a:extLst>
          </p:cNvPr>
          <p:cNvSpPr txBox="1"/>
          <p:nvPr/>
        </p:nvSpPr>
        <p:spPr>
          <a:xfrm>
            <a:off x="9940680" y="2698850"/>
            <a:ext cx="284052" cy="369332"/>
          </a:xfrm>
          <a:prstGeom prst="rect">
            <a:avLst/>
          </a:prstGeom>
          <a:noFill/>
        </p:spPr>
        <p:txBody>
          <a:bodyPr wrap="none" rtlCol="0">
            <a:spAutoFit/>
          </a:bodyPr>
          <a:lstStyle/>
          <a:p>
            <a:r>
              <a:rPr lang="en-US" dirty="0"/>
              <a:t>x</a:t>
            </a:r>
          </a:p>
        </p:txBody>
      </p:sp>
      <p:sp>
        <p:nvSpPr>
          <p:cNvPr id="25" name="TextBox 24">
            <a:extLst>
              <a:ext uri="{FF2B5EF4-FFF2-40B4-BE49-F238E27FC236}">
                <a16:creationId xmlns="" xmlns:a16="http://schemas.microsoft.com/office/drawing/2014/main" id="{DB9AE88A-6631-4D6F-BA6A-0C7A2F19750A}"/>
              </a:ext>
            </a:extLst>
          </p:cNvPr>
          <p:cNvSpPr txBox="1"/>
          <p:nvPr/>
        </p:nvSpPr>
        <p:spPr>
          <a:xfrm>
            <a:off x="11969968" y="1851478"/>
            <a:ext cx="288862" cy="369332"/>
          </a:xfrm>
          <a:prstGeom prst="rect">
            <a:avLst/>
          </a:prstGeom>
          <a:noFill/>
        </p:spPr>
        <p:txBody>
          <a:bodyPr wrap="none" rtlCol="0">
            <a:spAutoFit/>
          </a:bodyPr>
          <a:lstStyle/>
          <a:p>
            <a:r>
              <a:rPr lang="en-US" dirty="0"/>
              <a:t>y</a:t>
            </a:r>
          </a:p>
        </p:txBody>
      </p:sp>
      <p:sp>
        <p:nvSpPr>
          <p:cNvPr id="26" name="TextBox 25">
            <a:extLst>
              <a:ext uri="{FF2B5EF4-FFF2-40B4-BE49-F238E27FC236}">
                <a16:creationId xmlns="" xmlns:a16="http://schemas.microsoft.com/office/drawing/2014/main" id="{2E43B531-E313-494E-B675-746135E8A4A3}"/>
              </a:ext>
            </a:extLst>
          </p:cNvPr>
          <p:cNvSpPr txBox="1"/>
          <p:nvPr/>
        </p:nvSpPr>
        <p:spPr>
          <a:xfrm>
            <a:off x="11319079" y="0"/>
            <a:ext cx="276038" cy="369332"/>
          </a:xfrm>
          <a:prstGeom prst="rect">
            <a:avLst/>
          </a:prstGeom>
          <a:noFill/>
        </p:spPr>
        <p:txBody>
          <a:bodyPr wrap="none" rtlCol="0">
            <a:spAutoFit/>
          </a:bodyPr>
          <a:lstStyle/>
          <a:p>
            <a:r>
              <a:rPr lang="en-US" dirty="0"/>
              <a:t>z</a:t>
            </a:r>
          </a:p>
        </p:txBody>
      </p:sp>
      <p:sp>
        <p:nvSpPr>
          <p:cNvPr id="11" name="矩形 10">
            <a:extLst>
              <a:ext uri="{FF2B5EF4-FFF2-40B4-BE49-F238E27FC236}">
                <a16:creationId xmlns="" xmlns:a16="http://schemas.microsoft.com/office/drawing/2014/main" id="{AC4E490B-959F-4F71-9E7B-2616CB27EB8E}"/>
              </a:ext>
            </a:extLst>
          </p:cNvPr>
          <p:cNvSpPr/>
          <p:nvPr/>
        </p:nvSpPr>
        <p:spPr>
          <a:xfrm>
            <a:off x="9433931" y="6394066"/>
            <a:ext cx="2988527" cy="461665"/>
          </a:xfrm>
          <a:prstGeom prst="rect">
            <a:avLst/>
          </a:prstGeom>
        </p:spPr>
        <p:txBody>
          <a:bodyPr wrap="square">
            <a:spAutoFit/>
          </a:bodyPr>
          <a:lstStyle/>
          <a:p>
            <a:r>
              <a:rPr lang="en-US" altLang="zh-CN" sz="1200" dirty="0">
                <a:solidFill>
                  <a:srgbClr val="FF0000"/>
                </a:solidFill>
              </a:rPr>
              <a:t>Illustration of the two antenna arrays integrated in the UE, for Rel-17 simulation</a:t>
            </a:r>
            <a:endParaRPr lang="zh-CN" altLang="en-US" sz="1200" dirty="0">
              <a:solidFill>
                <a:srgbClr val="FF0000"/>
              </a:solidFill>
            </a:endParaRPr>
          </a:p>
        </p:txBody>
      </p:sp>
      <p:cxnSp>
        <p:nvCxnSpPr>
          <p:cNvPr id="13" name="Straight Arrow Connector 12">
            <a:extLst>
              <a:ext uri="{FF2B5EF4-FFF2-40B4-BE49-F238E27FC236}">
                <a16:creationId xmlns="" xmlns:a16="http://schemas.microsoft.com/office/drawing/2014/main" id="{DF6C34A1-EDFC-4C0A-93C6-E9968D64483C}"/>
              </a:ext>
            </a:extLst>
          </p:cNvPr>
          <p:cNvCxnSpPr/>
          <p:nvPr/>
        </p:nvCxnSpPr>
        <p:spPr>
          <a:xfrm>
            <a:off x="11303218" y="538843"/>
            <a:ext cx="51050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 xmlns:a16="http://schemas.microsoft.com/office/drawing/2014/main" id="{5E655707-B977-4F31-9804-4F1E882A819D}"/>
              </a:ext>
            </a:extLst>
          </p:cNvPr>
          <p:cNvSpPr txBox="1"/>
          <p:nvPr/>
        </p:nvSpPr>
        <p:spPr>
          <a:xfrm>
            <a:off x="11426407" y="178203"/>
            <a:ext cx="645690" cy="369332"/>
          </a:xfrm>
          <a:prstGeom prst="rect">
            <a:avLst/>
          </a:prstGeom>
          <a:noFill/>
        </p:spPr>
        <p:txBody>
          <a:bodyPr wrap="none" rtlCol="0">
            <a:spAutoFit/>
          </a:bodyPr>
          <a:lstStyle/>
          <a:p>
            <a:r>
              <a:rPr lang="en-US" i="1" dirty="0" err="1">
                <a:solidFill>
                  <a:srgbClr val="FF0000"/>
                </a:solidFill>
                <a:latin typeface="Times New Roman" panose="02020603050405020304" pitchFamily="18" charset="0"/>
                <a:cs typeface="Times New Roman" panose="02020603050405020304" pitchFamily="18" charset="0"/>
              </a:rPr>
              <a:t>y</a:t>
            </a:r>
            <a:r>
              <a:rPr lang="en-US" baseline="-25000" dirty="0" err="1">
                <a:solidFill>
                  <a:srgbClr val="FF0000"/>
                </a:solidFill>
                <a:latin typeface="Times New Roman" panose="02020603050405020304" pitchFamily="18" charset="0"/>
                <a:cs typeface="Times New Roman" panose="02020603050405020304" pitchFamily="18" charset="0"/>
              </a:rPr>
              <a:t>offset</a:t>
            </a:r>
            <a:endParaRPr lang="en-US" baseline="-25000" dirty="0">
              <a:solidFill>
                <a:srgbClr val="FF0000"/>
              </a:solidFill>
              <a:latin typeface="Times New Roman" panose="02020603050405020304" pitchFamily="18" charset="0"/>
              <a:cs typeface="Times New Roman" panose="02020603050405020304" pitchFamily="18" charset="0"/>
            </a:endParaRPr>
          </a:p>
        </p:txBody>
      </p:sp>
      <p:cxnSp>
        <p:nvCxnSpPr>
          <p:cNvPr id="23" name="Straight Arrow Connector 22">
            <a:extLst>
              <a:ext uri="{FF2B5EF4-FFF2-40B4-BE49-F238E27FC236}">
                <a16:creationId xmlns="" xmlns:a16="http://schemas.microsoft.com/office/drawing/2014/main" id="{7999E7A8-A8B2-4BF0-8E2D-5ED5183F79CE}"/>
              </a:ext>
            </a:extLst>
          </p:cNvPr>
          <p:cNvCxnSpPr>
            <a:cxnSpLocks/>
          </p:cNvCxnSpPr>
          <p:nvPr/>
        </p:nvCxnSpPr>
        <p:spPr>
          <a:xfrm>
            <a:off x="11455618" y="1339219"/>
            <a:ext cx="0" cy="58060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 xmlns:a16="http://schemas.microsoft.com/office/drawing/2014/main" id="{335CDBED-9DBD-445B-96EF-FBAC77B8E773}"/>
              </a:ext>
            </a:extLst>
          </p:cNvPr>
          <p:cNvSpPr txBox="1"/>
          <p:nvPr/>
        </p:nvSpPr>
        <p:spPr>
          <a:xfrm>
            <a:off x="10843853" y="1264605"/>
            <a:ext cx="645690" cy="369332"/>
          </a:xfrm>
          <a:prstGeom prst="rect">
            <a:avLst/>
          </a:prstGeom>
          <a:noFill/>
        </p:spPr>
        <p:txBody>
          <a:bodyPr wrap="none" rtlCol="0">
            <a:spAutoFit/>
          </a:bodyPr>
          <a:lstStyle/>
          <a:p>
            <a:r>
              <a:rPr lang="en-US" i="1" dirty="0" err="1">
                <a:solidFill>
                  <a:srgbClr val="FF0000"/>
                </a:solidFill>
                <a:latin typeface="Times New Roman" panose="02020603050405020304" pitchFamily="18" charset="0"/>
                <a:cs typeface="Times New Roman" panose="02020603050405020304" pitchFamily="18" charset="0"/>
              </a:rPr>
              <a:t>z</a:t>
            </a:r>
            <a:r>
              <a:rPr lang="en-US" baseline="-25000" dirty="0" err="1">
                <a:solidFill>
                  <a:srgbClr val="FF0000"/>
                </a:solidFill>
                <a:latin typeface="Times New Roman" panose="02020603050405020304" pitchFamily="18" charset="0"/>
                <a:cs typeface="Times New Roman" panose="02020603050405020304" pitchFamily="18" charset="0"/>
              </a:rPr>
              <a:t>offset</a:t>
            </a:r>
            <a:endParaRPr lang="en-US" baseline="-25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3617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9A600A-BD17-42DB-9230-26D68DC19CD0}"/>
              </a:ext>
            </a:extLst>
          </p:cNvPr>
          <p:cNvSpPr>
            <a:spLocks noGrp="1"/>
          </p:cNvSpPr>
          <p:nvPr>
            <p:ph type="title"/>
          </p:nvPr>
        </p:nvSpPr>
        <p:spPr/>
        <p:txBody>
          <a:bodyPr/>
          <a:lstStyle/>
          <a:p>
            <a:r>
              <a:rPr lang="en-US" dirty="0">
                <a:solidFill>
                  <a:srgbClr val="FF0000"/>
                </a:solidFill>
              </a:rPr>
              <a:t>New</a:t>
            </a:r>
            <a:r>
              <a:rPr lang="en-US" dirty="0"/>
              <a:t> Simulation Assumptions for Rel-17 </a:t>
            </a:r>
            <a:r>
              <a:rPr lang="en-US" dirty="0" err="1"/>
              <a:t>Enh</a:t>
            </a:r>
            <a:r>
              <a:rPr lang="en-US" dirty="0"/>
              <a:t> Test SI</a:t>
            </a:r>
          </a:p>
        </p:txBody>
      </p:sp>
      <p:sp>
        <p:nvSpPr>
          <p:cNvPr id="3" name="Content Placeholder 2">
            <a:extLst>
              <a:ext uri="{FF2B5EF4-FFF2-40B4-BE49-F238E27FC236}">
                <a16:creationId xmlns="" xmlns:a16="http://schemas.microsoft.com/office/drawing/2014/main" id="{EFFF63B2-674E-4643-9A9B-3D9AA0352A3D}"/>
              </a:ext>
            </a:extLst>
          </p:cNvPr>
          <p:cNvSpPr>
            <a:spLocks noGrp="1"/>
          </p:cNvSpPr>
          <p:nvPr>
            <p:ph idx="1"/>
          </p:nvPr>
        </p:nvSpPr>
        <p:spPr/>
        <p:txBody>
          <a:bodyPr>
            <a:normAutofit fontScale="70000" lnSpcReduction="20000"/>
          </a:bodyPr>
          <a:lstStyle/>
          <a:p>
            <a:r>
              <a:rPr lang="en-US" dirty="0"/>
              <a:t>Offsets:</a:t>
            </a:r>
          </a:p>
          <a:p>
            <a:pPr lvl="1"/>
            <a:r>
              <a:rPr lang="en-US" dirty="0"/>
              <a:t>Various antenna offsets </a:t>
            </a:r>
            <a:r>
              <a:rPr lang="en-US" dirty="0">
                <a:solidFill>
                  <a:srgbClr val="FF0000"/>
                </a:solidFill>
              </a:rPr>
              <a:t>(</a:t>
            </a:r>
            <a:r>
              <a:rPr lang="en-US" i="1" dirty="0" err="1">
                <a:solidFill>
                  <a:srgbClr val="FF0000"/>
                </a:solidFill>
                <a:latin typeface="Times New Roman" panose="02020603050405020304" pitchFamily="18" charset="0"/>
                <a:cs typeface="Times New Roman" panose="02020603050405020304" pitchFamily="18" charset="0"/>
              </a:rPr>
              <a:t>y</a:t>
            </a:r>
            <a:r>
              <a:rPr lang="en-US" baseline="-25000" dirty="0" err="1">
                <a:solidFill>
                  <a:srgbClr val="FF0000"/>
                </a:solidFill>
                <a:latin typeface="Times New Roman" panose="02020603050405020304" pitchFamily="18" charset="0"/>
                <a:cs typeface="Times New Roman" panose="02020603050405020304" pitchFamily="18" charset="0"/>
              </a:rPr>
              <a:t>offset</a:t>
            </a:r>
            <a:r>
              <a:rPr lang="en-US" dirty="0">
                <a:solidFill>
                  <a:srgbClr val="FF0000"/>
                </a:solidFill>
                <a:latin typeface="Times New Roman" panose="02020603050405020304" pitchFamily="18" charset="0"/>
                <a:cs typeface="Times New Roman" panose="02020603050405020304" pitchFamily="18" charset="0"/>
              </a:rPr>
              <a:t>, </a:t>
            </a:r>
            <a:r>
              <a:rPr lang="en-US" i="1" dirty="0" err="1">
                <a:solidFill>
                  <a:srgbClr val="FF0000"/>
                </a:solidFill>
                <a:latin typeface="Times New Roman" panose="02020603050405020304" pitchFamily="18" charset="0"/>
                <a:cs typeface="Times New Roman" panose="02020603050405020304" pitchFamily="18" charset="0"/>
              </a:rPr>
              <a:t>z</a:t>
            </a:r>
            <a:r>
              <a:rPr lang="en-US" baseline="-25000" dirty="0" err="1">
                <a:solidFill>
                  <a:srgbClr val="FF0000"/>
                </a:solidFill>
                <a:latin typeface="Times New Roman" panose="02020603050405020304" pitchFamily="18" charset="0"/>
                <a:cs typeface="Times New Roman" panose="02020603050405020304" pitchFamily="18" charset="0"/>
              </a:rPr>
              <a:t>offset</a:t>
            </a:r>
            <a:r>
              <a:rPr lang="en-US" dirty="0">
                <a:solidFill>
                  <a:srgbClr val="FF0000"/>
                </a:solidFill>
              </a:rPr>
              <a:t>) </a:t>
            </a:r>
            <a:r>
              <a:rPr lang="en-US" dirty="0"/>
              <a:t>beyond 7.5cm in radius (12.5cm max)</a:t>
            </a:r>
          </a:p>
          <a:p>
            <a:pPr lvl="1"/>
            <a:r>
              <a:rPr lang="en-US" dirty="0"/>
              <a:t>Offset is defined with respect to the center of antenna array</a:t>
            </a:r>
          </a:p>
          <a:p>
            <a:r>
              <a:rPr lang="en-US" dirty="0"/>
              <a:t>Antenna Array: </a:t>
            </a:r>
          </a:p>
          <a:p>
            <a:pPr lvl="1"/>
            <a:r>
              <a:rPr lang="en-US" dirty="0"/>
              <a:t>8x2 and 4x1</a:t>
            </a:r>
          </a:p>
          <a:p>
            <a:pPr lvl="1"/>
            <a:r>
              <a:rPr lang="en-US" dirty="0">
                <a:solidFill>
                  <a:srgbClr val="FF0000"/>
                </a:solidFill>
              </a:rPr>
              <a:t>Element near-field </a:t>
            </a:r>
            <a:r>
              <a:rPr lang="en-US" dirty="0" smtClean="0">
                <a:solidFill>
                  <a:srgbClr val="FF0000"/>
                </a:solidFill>
              </a:rPr>
              <a:t>assumption </a:t>
            </a:r>
            <a:r>
              <a:rPr lang="en-US" dirty="0">
                <a:solidFill>
                  <a:srgbClr val="FF0000"/>
                </a:solidFill>
              </a:rPr>
              <a:t>is implementation specific</a:t>
            </a:r>
          </a:p>
          <a:p>
            <a:r>
              <a:rPr lang="en-US" dirty="0"/>
              <a:t>Range Lengths </a:t>
            </a:r>
            <a:r>
              <a:rPr lang="en-US" dirty="0">
                <a:solidFill>
                  <a:srgbClr val="FF0000"/>
                </a:solidFill>
              </a:rPr>
              <a:t>(distance between </a:t>
            </a:r>
            <a:r>
              <a:rPr lang="en-US" dirty="0" err="1">
                <a:solidFill>
                  <a:srgbClr val="FF0000"/>
                </a:solidFill>
              </a:rPr>
              <a:t>centre</a:t>
            </a:r>
            <a:r>
              <a:rPr lang="en-US" dirty="0">
                <a:solidFill>
                  <a:srgbClr val="FF0000"/>
                </a:solidFill>
              </a:rPr>
              <a:t> of QZ/positioning axes and measurement probe)</a:t>
            </a:r>
            <a:r>
              <a:rPr lang="en-US" dirty="0"/>
              <a:t>: </a:t>
            </a:r>
          </a:p>
          <a:p>
            <a:pPr lvl="1"/>
            <a:r>
              <a:rPr lang="en-US" dirty="0"/>
              <a:t>30cm, </a:t>
            </a:r>
            <a:r>
              <a:rPr lang="en-US" dirty="0" smtClean="0"/>
              <a:t>20</a:t>
            </a:r>
            <a:r>
              <a:rPr lang="en-US" altLang="zh-CN" dirty="0" smtClean="0">
                <a:solidFill>
                  <a:schemeClr val="accent6">
                    <a:lumMod val="50000"/>
                  </a:schemeClr>
                </a:solidFill>
              </a:rPr>
              <a:t>c</a:t>
            </a:r>
            <a:r>
              <a:rPr lang="en-US" dirty="0" smtClean="0"/>
              <a:t>m </a:t>
            </a:r>
            <a:r>
              <a:rPr lang="en-US" dirty="0"/>
              <a:t>(more range lengths are not precluded)</a:t>
            </a:r>
          </a:p>
          <a:p>
            <a:pPr lvl="1"/>
            <a:r>
              <a:rPr lang="en-US" dirty="0"/>
              <a:t>Goal is to eventually determine min. range length and MU for performing spherical coverage tests in DNF</a:t>
            </a:r>
          </a:p>
          <a:p>
            <a:r>
              <a:rPr lang="en-US" dirty="0"/>
              <a:t>Test Methodology:</a:t>
            </a:r>
          </a:p>
          <a:p>
            <a:pPr lvl="1"/>
            <a:r>
              <a:rPr lang="en-US" dirty="0"/>
              <a:t>DNF (while taking path loss offsets into account)</a:t>
            </a:r>
          </a:p>
          <a:p>
            <a:r>
              <a:rPr lang="en-US" dirty="0"/>
              <a:t>Sampling Grid:</a:t>
            </a:r>
          </a:p>
          <a:p>
            <a:pPr lvl="1"/>
            <a:r>
              <a:rPr lang="en-US" dirty="0"/>
              <a:t>Study finer than 7.5deg step size for constant-step size grids (both MVG/Sony and KS agree to parametric studies to show convergence for the selected assumption)</a:t>
            </a:r>
          </a:p>
        </p:txBody>
      </p:sp>
    </p:spTree>
    <p:extLst>
      <p:ext uri="{BB962C8B-B14F-4D97-AF65-F5344CB8AC3E}">
        <p14:creationId xmlns:p14="http://schemas.microsoft.com/office/powerpoint/2010/main" val="1001340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9A600A-BD17-42DB-9230-26D68DC19CD0}"/>
              </a:ext>
            </a:extLst>
          </p:cNvPr>
          <p:cNvSpPr>
            <a:spLocks noGrp="1"/>
          </p:cNvSpPr>
          <p:nvPr>
            <p:ph type="title"/>
          </p:nvPr>
        </p:nvSpPr>
        <p:spPr/>
        <p:txBody>
          <a:bodyPr/>
          <a:lstStyle/>
          <a:p>
            <a:r>
              <a:rPr lang="en-US" dirty="0"/>
              <a:t>Path loss comparison across system types</a:t>
            </a:r>
          </a:p>
        </p:txBody>
      </p:sp>
      <p:sp>
        <p:nvSpPr>
          <p:cNvPr id="3" name="Content Placeholder 2">
            <a:extLst>
              <a:ext uri="{FF2B5EF4-FFF2-40B4-BE49-F238E27FC236}">
                <a16:creationId xmlns="" xmlns:a16="http://schemas.microsoft.com/office/drawing/2014/main" id="{EFFF63B2-674E-4643-9A9B-3D9AA0352A3D}"/>
              </a:ext>
            </a:extLst>
          </p:cNvPr>
          <p:cNvSpPr>
            <a:spLocks noGrp="1"/>
          </p:cNvSpPr>
          <p:nvPr>
            <p:ph idx="1"/>
          </p:nvPr>
        </p:nvSpPr>
        <p:spPr>
          <a:xfrm>
            <a:off x="838200" y="1825625"/>
            <a:ext cx="10515600" cy="829893"/>
          </a:xfrm>
        </p:spPr>
        <p:txBody>
          <a:bodyPr>
            <a:normAutofit fontScale="77500" lnSpcReduction="20000"/>
          </a:bodyPr>
          <a:lstStyle/>
          <a:p>
            <a:r>
              <a:rPr lang="en-US" dirty="0"/>
              <a:t>The path loss comparison across IFF/DFF and NF system types below is taken as a starting point, and companies are encouraged to bring proposals to the next RAN4 meeting with corrections and/or improvements</a:t>
            </a:r>
          </a:p>
        </p:txBody>
      </p:sp>
      <p:graphicFrame>
        <p:nvGraphicFramePr>
          <p:cNvPr id="4" name="Table 3">
            <a:extLst>
              <a:ext uri="{FF2B5EF4-FFF2-40B4-BE49-F238E27FC236}">
                <a16:creationId xmlns="" xmlns:a16="http://schemas.microsoft.com/office/drawing/2014/main" id="{91CF4048-BEEB-884D-AE82-E17E64FD5D1C}"/>
              </a:ext>
            </a:extLst>
          </p:cNvPr>
          <p:cNvGraphicFramePr>
            <a:graphicFrameLocks noGrp="1"/>
          </p:cNvGraphicFramePr>
          <p:nvPr>
            <p:extLst>
              <p:ext uri="{D42A27DB-BD31-4B8C-83A1-F6EECF244321}">
                <p14:modId xmlns:p14="http://schemas.microsoft.com/office/powerpoint/2010/main" val="250500818"/>
              </p:ext>
            </p:extLst>
          </p:nvPr>
        </p:nvGraphicFramePr>
        <p:xfrm>
          <a:off x="1974850" y="2931884"/>
          <a:ext cx="8242300" cy="3314065"/>
        </p:xfrm>
        <a:graphic>
          <a:graphicData uri="http://schemas.openxmlformats.org/drawingml/2006/table">
            <a:tbl>
              <a:tblPr firstRow="1" firstCol="1" bandRow="1">
                <a:tableStyleId>{F5AB1C69-6EDB-4FF4-983F-18BD219EF322}</a:tableStyleId>
              </a:tblPr>
              <a:tblGrid>
                <a:gridCol w="1179604">
                  <a:extLst>
                    <a:ext uri="{9D8B030D-6E8A-4147-A177-3AD203B41FA5}">
                      <a16:colId xmlns="" xmlns:a16="http://schemas.microsoft.com/office/drawing/2014/main" val="3004683575"/>
                    </a:ext>
                  </a:extLst>
                </a:gridCol>
                <a:gridCol w="1552897">
                  <a:extLst>
                    <a:ext uri="{9D8B030D-6E8A-4147-A177-3AD203B41FA5}">
                      <a16:colId xmlns="" xmlns:a16="http://schemas.microsoft.com/office/drawing/2014/main" val="1143344234"/>
                    </a:ext>
                  </a:extLst>
                </a:gridCol>
                <a:gridCol w="1627555">
                  <a:extLst>
                    <a:ext uri="{9D8B030D-6E8A-4147-A177-3AD203B41FA5}">
                      <a16:colId xmlns="" xmlns:a16="http://schemas.microsoft.com/office/drawing/2014/main" val="1051405744"/>
                    </a:ext>
                  </a:extLst>
                </a:gridCol>
                <a:gridCol w="1941122">
                  <a:extLst>
                    <a:ext uri="{9D8B030D-6E8A-4147-A177-3AD203B41FA5}">
                      <a16:colId xmlns="" xmlns:a16="http://schemas.microsoft.com/office/drawing/2014/main" val="2494884754"/>
                    </a:ext>
                  </a:extLst>
                </a:gridCol>
                <a:gridCol w="1941122">
                  <a:extLst>
                    <a:ext uri="{9D8B030D-6E8A-4147-A177-3AD203B41FA5}">
                      <a16:colId xmlns="" xmlns:a16="http://schemas.microsoft.com/office/drawing/2014/main" val="3404297125"/>
                    </a:ext>
                  </a:extLst>
                </a:gridCol>
              </a:tblGrid>
              <a:tr h="631825">
                <a:tc rowSpan="3">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f [GHz]</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gridSpan="2">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Antenna Config. 1, 2, and 3</a:t>
                      </a:r>
                      <a:br>
                        <a:rPr lang="en-US" sz="1600" dirty="0">
                          <a:effectLst/>
                          <a:latin typeface="Arial" panose="020B0604020202020204" pitchFamily="34" charset="0"/>
                          <a:cs typeface="Arial" panose="020B0604020202020204" pitchFamily="34" charset="0"/>
                        </a:rPr>
                      </a:br>
                      <a:r>
                        <a:rPr lang="en-US" sz="1600" dirty="0">
                          <a:effectLst/>
                          <a:latin typeface="Arial" panose="020B0604020202020204" pitchFamily="34" charset="0"/>
                          <a:cs typeface="Arial" panose="020B0604020202020204" pitchFamily="34" charset="0"/>
                        </a:rPr>
                        <a:t>- BLACK BOX -  </a:t>
                      </a:r>
                    </a:p>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(PC3 Devices: D=5cm)</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Antenna Config. 1 and 2</a:t>
                      </a:r>
                      <a:br>
                        <a:rPr lang="en-US" sz="1600" dirty="0">
                          <a:effectLst/>
                          <a:latin typeface="Arial" panose="020B0604020202020204" pitchFamily="34" charset="0"/>
                          <a:cs typeface="Arial" panose="020B0604020202020204" pitchFamily="34" charset="0"/>
                        </a:rPr>
                      </a:br>
                      <a:r>
                        <a:rPr lang="en-US" sz="1600" dirty="0">
                          <a:effectLst/>
                          <a:latin typeface="Arial" panose="020B0604020202020204" pitchFamily="34" charset="0"/>
                          <a:cs typeface="Arial" panose="020B0604020202020204" pitchFamily="34" charset="0"/>
                        </a:rPr>
                        <a:t>- WHITE BOX - </a:t>
                      </a:r>
                      <a:br>
                        <a:rPr lang="en-US" sz="1600" dirty="0">
                          <a:effectLst/>
                          <a:latin typeface="Arial" panose="020B0604020202020204" pitchFamily="34" charset="0"/>
                          <a:cs typeface="Arial" panose="020B0604020202020204" pitchFamily="34" charset="0"/>
                        </a:rPr>
                      </a:br>
                      <a:r>
                        <a:rPr lang="en-US" sz="1600" dirty="0">
                          <a:effectLst/>
                          <a:latin typeface="Arial" panose="020B0604020202020204" pitchFamily="34" charset="0"/>
                          <a:cs typeface="Arial" panose="020B0604020202020204" pitchFamily="34" charset="0"/>
                        </a:rPr>
                        <a:t>(PC3 Devices: D=5cm)</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 xmlns:a16="http://schemas.microsoft.com/office/drawing/2014/main" val="1395331049"/>
                  </a:ext>
                </a:extLst>
              </a:tr>
              <a:tr h="631825">
                <a:tc vMerge="1">
                  <a:txBody>
                    <a:bodyPr/>
                    <a:lstStyle/>
                    <a:p>
                      <a:endParaRPr lang="en-US"/>
                    </a:p>
                  </a:txBody>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IFF/DFF</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NF</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DFF</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NF</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 xmlns:a16="http://schemas.microsoft.com/office/drawing/2014/main" val="2490892209"/>
                  </a:ext>
                </a:extLst>
              </a:tr>
              <a:tr h="330200">
                <a:tc vMerge="1">
                  <a:txBody>
                    <a:bodyPr/>
                    <a:lstStyle/>
                    <a:p>
                      <a:endParaRPr lang="en-US"/>
                    </a:p>
                  </a:txBody>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Path Loss with 1m range length</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Path Loss with 0.22m range length</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Path Loss with 0.88m range length</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Path Loss with 0.28m range length</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 xmlns:a16="http://schemas.microsoft.com/office/drawing/2014/main" val="4182879116"/>
                  </a:ext>
                </a:extLst>
              </a:tr>
              <a:tr h="184150">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24.25</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60.16</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46.86</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59.01</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48.93</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 xmlns:a16="http://schemas.microsoft.com/office/drawing/2014/main" val="3932415174"/>
                  </a:ext>
                </a:extLst>
              </a:tr>
              <a:tr h="184150">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30</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62.01</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48.71</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60.85</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50.78</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 xmlns:a16="http://schemas.microsoft.com/office/drawing/2014/main" val="3035165557"/>
                  </a:ext>
                </a:extLst>
              </a:tr>
              <a:tr h="184150">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40</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64.51</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51.21</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63.35</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53.28</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 xmlns:a16="http://schemas.microsoft.com/office/drawing/2014/main" val="884439335"/>
                  </a:ext>
                </a:extLst>
              </a:tr>
              <a:tr h="184150">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43.5</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65.24</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51.94</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64.08</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54.00</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 xmlns:a16="http://schemas.microsoft.com/office/drawing/2014/main" val="2213214911"/>
                  </a:ext>
                </a:extLst>
              </a:tr>
              <a:tr h="184150">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52.6</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66.89</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53.59</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65.73</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55.65</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 xmlns:a16="http://schemas.microsoft.com/office/drawing/2014/main" val="2439964674"/>
                  </a:ext>
                </a:extLst>
              </a:tr>
            </a:tbl>
          </a:graphicData>
        </a:graphic>
      </p:graphicFrame>
    </p:spTree>
    <p:extLst>
      <p:ext uri="{BB962C8B-B14F-4D97-AF65-F5344CB8AC3E}">
        <p14:creationId xmlns:p14="http://schemas.microsoft.com/office/powerpoint/2010/main" val="36435682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7CD74E91CD4AF408185E1FC416F4AC4" ma:contentTypeVersion="12" ma:contentTypeDescription="Create a new document." ma:contentTypeScope="" ma:versionID="28f9cf7ff0947e6ff336ed57262b94f6">
  <xsd:schema xmlns:xsd="http://www.w3.org/2001/XMLSchema" xmlns:xs="http://www.w3.org/2001/XMLSchema" xmlns:p="http://schemas.microsoft.com/office/2006/metadata/properties" xmlns:ns2="bdd78157-346c-4767-bfdd-352789a5c5f1" xmlns:ns3="878f5c59-aec9-459c-acf8-8cf941473193" targetNamespace="http://schemas.microsoft.com/office/2006/metadata/properties" ma:root="true" ma:fieldsID="3e074cbbecf9664a3b9bd27592852fad" ns2:_="" ns3:_="">
    <xsd:import namespace="bdd78157-346c-4767-bfdd-352789a5c5f1"/>
    <xsd:import namespace="878f5c59-aec9-459c-acf8-8cf94147319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d78157-346c-4767-bfdd-352789a5c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78f5c59-aec9-459c-acf8-8cf94147319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AE1B69-39DD-4882-9091-F2E04C20E2B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B8D8A0A-5770-44EC-B9F0-D09168ADCC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d78157-346c-4767-bfdd-352789a5c5f1"/>
    <ds:schemaRef ds:uri="878f5c59-aec9-459c-acf8-8cf941473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067B24E-E4B3-4F56-9ACC-A5E473CBC8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181</TotalTime>
  <Words>885</Words>
  <Application>Microsoft Office PowerPoint</Application>
  <PresentationFormat>宽屏</PresentationFormat>
  <Paragraphs>147</Paragraphs>
  <Slides>10</Slides>
  <Notes>8</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10</vt:i4>
      </vt:variant>
    </vt:vector>
  </HeadingPairs>
  <TitlesOfParts>
    <vt:vector size="19" baseType="lpstr">
      <vt:lpstr>Malgun Gothic</vt:lpstr>
      <vt:lpstr>游ゴシック</vt:lpstr>
      <vt:lpstr>等线</vt:lpstr>
      <vt:lpstr>SimSun</vt:lpstr>
      <vt:lpstr>Arial</vt:lpstr>
      <vt:lpstr>Calibri</vt:lpstr>
      <vt:lpstr>Calibri Light</vt:lpstr>
      <vt:lpstr>Times New Roman</vt:lpstr>
      <vt:lpstr>Office Theme</vt:lpstr>
      <vt:lpstr>PowerPoint 演示文稿</vt:lpstr>
      <vt:lpstr>EnhancedSpecialized test systems</vt:lpstr>
      <vt:lpstr>Enhancements to permitted methods</vt:lpstr>
      <vt:lpstr>Manufacturer declarations </vt:lpstr>
      <vt:lpstr>Study of UE beam management sensitivity to magnitude/phase variation of the DL signal</vt:lpstr>
      <vt:lpstr>Antenna Assumptions for Rel-15 in TR38.810</vt:lpstr>
      <vt:lpstr>New Antenna Assumptions for Rel-17 Enh Test SI</vt:lpstr>
      <vt:lpstr>New Simulation Assumptions for Rel-17 Enh Test SI</vt:lpstr>
      <vt:lpstr>Path loss comparison across system types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Thorsten Hertel (KEYS)</dc:creator>
  <cp:lastModifiedBy>Bozhi Li/RF Performance Standard Research Lab /SRC-Beijing/Staff Engineer/Samsung Electronics</cp:lastModifiedBy>
  <cp:revision>27</cp:revision>
  <dcterms:created xsi:type="dcterms:W3CDTF">2020-08-24T14:38:40Z</dcterms:created>
  <dcterms:modified xsi:type="dcterms:W3CDTF">2020-08-26T08:51:42Z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0x01010017CD74E91CD4AF408185E1FC416F4AC4</vt:lpwstr>
  </property>
</Properties>
</file>