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9" r:id="rId4"/>
    <p:sldId id="257" r:id="rId5"/>
    <p:sldId id="260" r:id="rId6"/>
    <p:sldId id="270" r:id="rId7"/>
    <p:sldId id="268" r:id="rId8"/>
    <p:sldId id="269" r:id="rId9"/>
    <p:sldId id="271" r:id="rId10"/>
    <p:sldId id="267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3B35-9034-4B53-A71B-76670CC37778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7005A-0463-4F4B-994F-8D60093D1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216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3B35-9034-4B53-A71B-76670CC37778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7005A-0463-4F4B-994F-8D60093D1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411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3B35-9034-4B53-A71B-76670CC37778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7005A-0463-4F4B-994F-8D60093D1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28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3B35-9034-4B53-A71B-76670CC37778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7005A-0463-4F4B-994F-8D60093D1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632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3B35-9034-4B53-A71B-76670CC37778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7005A-0463-4F4B-994F-8D60093D1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780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3B35-9034-4B53-A71B-76670CC37778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7005A-0463-4F4B-994F-8D60093D1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69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3B35-9034-4B53-A71B-76670CC37778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7005A-0463-4F4B-994F-8D60093D1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40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3B35-9034-4B53-A71B-76670CC37778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7005A-0463-4F4B-994F-8D60093D1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394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3B35-9034-4B53-A71B-76670CC37778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7005A-0463-4F4B-994F-8D60093D1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120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3B35-9034-4B53-A71B-76670CC37778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7005A-0463-4F4B-994F-8D60093D1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494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3B35-9034-4B53-A71B-76670CC37778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7005A-0463-4F4B-994F-8D60093D1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446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03B35-9034-4B53-A71B-76670CC37778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7005A-0463-4F4B-994F-8D60093D1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465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32963"/>
            <a:ext cx="9144000" cy="1344987"/>
          </a:xfrm>
        </p:spPr>
        <p:txBody>
          <a:bodyPr>
            <a:normAutofit/>
          </a:bodyPr>
          <a:lstStyle/>
          <a:p>
            <a:r>
              <a:rPr lang="en-GB" sz="4000" b="1" dirty="0"/>
              <a:t>WF on BS demodulation </a:t>
            </a:r>
            <a:r>
              <a:rPr lang="en-GB" sz="4000" b="1" dirty="0" smtClean="0"/>
              <a:t>requirements </a:t>
            </a:r>
            <a:br>
              <a:rPr lang="en-GB" sz="4000" b="1" dirty="0" smtClean="0"/>
            </a:br>
            <a:r>
              <a:rPr lang="en-GB" sz="4000" b="1" dirty="0" smtClean="0"/>
              <a:t>for </a:t>
            </a:r>
            <a:r>
              <a:rPr lang="en-GB" sz="4000" b="1" dirty="0"/>
              <a:t>2-step RACH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ZTE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7732" y="199033"/>
            <a:ext cx="690231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zh-CN" b="1" dirty="0"/>
              <a:t>3GPP TSG-RAN WG4 Meeting #</a:t>
            </a:r>
            <a:r>
              <a:rPr lang="en-US" altLang="zh-CN" b="1" dirty="0" smtClean="0"/>
              <a:t>96-e                             </a:t>
            </a:r>
            <a:r>
              <a:rPr lang="en-US" altLang="zh-CN" b="1" dirty="0"/>
              <a:t>	              </a:t>
            </a:r>
          </a:p>
          <a:p>
            <a:r>
              <a:rPr lang="en-US" altLang="zh-CN" b="1" dirty="0" smtClean="0"/>
              <a:t>E-meeting, </a:t>
            </a:r>
            <a:r>
              <a:rPr lang="en-GB" altLang="zh-CN" b="1" dirty="0" smtClean="0"/>
              <a:t>17</a:t>
            </a:r>
            <a:r>
              <a:rPr lang="en-GB" altLang="zh-CN" b="1" baseline="30000" dirty="0" smtClean="0"/>
              <a:t>th</a:t>
            </a:r>
            <a:r>
              <a:rPr lang="en-GB" altLang="zh-CN" b="1" dirty="0" smtClean="0"/>
              <a:t> – 28</a:t>
            </a:r>
            <a:r>
              <a:rPr lang="en-GB" altLang="zh-CN" b="1" baseline="30000" dirty="0" smtClean="0"/>
              <a:t>th</a:t>
            </a:r>
            <a:r>
              <a:rPr lang="en-GB" altLang="zh-CN" b="1" dirty="0" smtClean="0"/>
              <a:t>  Aug., 2020</a:t>
            </a:r>
            <a:endParaRPr lang="en-US" altLang="zh-CN" b="1" dirty="0"/>
          </a:p>
          <a:p>
            <a:endParaRPr lang="zh-CN" altLang="zh-CN" dirty="0"/>
          </a:p>
        </p:txBody>
      </p:sp>
      <p:sp>
        <p:nvSpPr>
          <p:cNvPr id="5" name="矩形 4"/>
          <p:cNvSpPr/>
          <p:nvPr/>
        </p:nvSpPr>
        <p:spPr>
          <a:xfrm>
            <a:off x="10062618" y="291366"/>
            <a:ext cx="1479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zh-CN" b="1" dirty="0" smtClean="0"/>
              <a:t>R4-2012706   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31702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 forward (3)  - CR work split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7111408"/>
              </p:ext>
            </p:extLst>
          </p:nvPr>
        </p:nvGraphicFramePr>
        <p:xfrm>
          <a:off x="1505431" y="1690688"/>
          <a:ext cx="8915825" cy="43472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00470"/>
                <a:gridCol w="5270311"/>
                <a:gridCol w="2245044"/>
              </a:tblGrid>
              <a:tr h="632699"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CRs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800" dirty="0">
                          <a:effectLst/>
                        </a:rPr>
                        <a:t>Assigned </a:t>
                      </a:r>
                      <a:r>
                        <a:rPr lang="en-US" sz="1800" dirty="0" smtClean="0">
                          <a:effectLst/>
                        </a:rPr>
                        <a:t>Company</a:t>
                      </a:r>
                      <a:endParaRPr lang="en-US" sz="1800" dirty="0">
                        <a:effectLst/>
                      </a:endParaRPr>
                    </a:p>
                  </a:txBody>
                  <a:tcPr marL="68580" marR="68580" marT="0" marB="0"/>
                </a:tc>
              </a:tr>
              <a:tr h="857205">
                <a:tc>
                  <a:txBody>
                    <a:bodyPr/>
                    <a:lstStyle/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800" dirty="0">
                          <a:effectLst/>
                        </a:rPr>
                        <a:t>#1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CR </a:t>
                      </a:r>
                      <a:r>
                        <a:rPr lang="en-US" sz="1800" dirty="0">
                          <a:effectLst/>
                        </a:rPr>
                        <a:t>to TS 38.104 BS demodulation requirements for 2-step RACH (Section 8.2.6 and Annex)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</a:p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ZTE</a:t>
                      </a:r>
                    </a:p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571470">
                <a:tc>
                  <a:txBody>
                    <a:bodyPr/>
                    <a:lstStyle/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800">
                          <a:effectLst/>
                        </a:rPr>
                        <a:t>#2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CR </a:t>
                      </a:r>
                      <a:r>
                        <a:rPr lang="en-GB" sz="1800" dirty="0">
                          <a:effectLst/>
                        </a:rPr>
                        <a:t>to TS 38.141-1 BS demodulation requirements for 2-step RACH (Section 8.2.6)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Ericsson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571470">
                <a:tc>
                  <a:txBody>
                    <a:bodyPr/>
                    <a:lstStyle/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800">
                          <a:effectLst/>
                        </a:rPr>
                        <a:t>#3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CR </a:t>
                      </a:r>
                      <a:r>
                        <a:rPr lang="en-GB" sz="1800" dirty="0">
                          <a:effectLst/>
                        </a:rPr>
                        <a:t>to TS 38.104 BS demodulation requirements for 2-step RACH (Section 11.2.1 and 11.2.2)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Huawei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571470">
                <a:tc>
                  <a:txBody>
                    <a:bodyPr/>
                    <a:lstStyle/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800" dirty="0">
                          <a:effectLst/>
                        </a:rPr>
                        <a:t>#4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CR </a:t>
                      </a:r>
                      <a:r>
                        <a:rPr lang="en-GB" sz="1800" dirty="0">
                          <a:effectLst/>
                        </a:rPr>
                        <a:t>to TS 38.141-1 BS demodulation requirements for 2-step RACH (Annex)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Nokia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571470">
                <a:tc>
                  <a:txBody>
                    <a:bodyPr/>
                    <a:lstStyle/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800" dirty="0">
                          <a:effectLst/>
                        </a:rPr>
                        <a:t>#5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to </a:t>
                      </a:r>
                      <a:r>
                        <a:rPr lang="en-GB" sz="1800" dirty="0">
                          <a:effectLst/>
                        </a:rPr>
                        <a:t>TS 38.141-2 BS demodulation requirements for 2-step RACH (Section 8.2.6)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Samsung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571470">
                <a:tc>
                  <a:txBody>
                    <a:bodyPr/>
                    <a:lstStyle/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800" dirty="0">
                          <a:effectLst/>
                        </a:rPr>
                        <a:t>#6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CR </a:t>
                      </a:r>
                      <a:r>
                        <a:rPr lang="en-GB" sz="1800" dirty="0">
                          <a:effectLst/>
                        </a:rPr>
                        <a:t>to TS 38.141-2 BS demodulation requirements for 2-step RACH (Annex)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Intel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9258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871" y="136526"/>
            <a:ext cx="10515600" cy="710640"/>
          </a:xfrm>
        </p:spPr>
        <p:txBody>
          <a:bodyPr>
            <a:noAutofit/>
          </a:bodyPr>
          <a:lstStyle/>
          <a:p>
            <a:r>
              <a:rPr lang="en-US" sz="2800" dirty="0" smtClean="0"/>
              <a:t>Simulation setup</a:t>
            </a:r>
            <a:endParaRPr lang="en-US" sz="2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5375608"/>
              </p:ext>
            </p:extLst>
          </p:nvPr>
        </p:nvGraphicFramePr>
        <p:xfrm>
          <a:off x="1613646" y="685802"/>
          <a:ext cx="8686799" cy="6116196"/>
        </p:xfrm>
        <a:graphic>
          <a:graphicData uri="http://schemas.openxmlformats.org/drawingml/2006/table">
            <a:tbl>
              <a:tblPr/>
              <a:tblGrid>
                <a:gridCol w="3429000"/>
                <a:gridCol w="2353236"/>
                <a:gridCol w="2904563"/>
              </a:tblGrid>
              <a:tr h="2247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</a:rPr>
                        <a:t>Parameter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Values for FR1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Values for FR2</a:t>
                      </a:r>
                      <a:endParaRPr lang="en-GB" sz="1400" b="1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</a:tr>
              <a:tr h="2247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Preamble format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Free choice</a:t>
                      </a:r>
                      <a:endParaRPr lang="en-US" sz="1400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47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</a:rPr>
                        <a:t>Waveform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CP-OFDM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47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alibri" panose="020F0502020204030204" pitchFamily="34" charset="0"/>
                        </a:rPr>
                        <a:t>Power offset between</a:t>
                      </a:r>
                      <a:r>
                        <a:rPr lang="en-GB" sz="1400" baseline="0" dirty="0" smtClean="0">
                          <a:effectLst/>
                          <a:latin typeface="Calibri" panose="020F0502020204030204" pitchFamily="34" charset="0"/>
                        </a:rPr>
                        <a:t> preamble and </a:t>
                      </a:r>
                      <a:r>
                        <a:rPr lang="en-GB" sz="1400" baseline="0" dirty="0" err="1" smtClean="0">
                          <a:effectLst/>
                          <a:latin typeface="Calibri" panose="020F0502020204030204" pitchFamily="34" charset="0"/>
                        </a:rPr>
                        <a:t>MsgA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Free choice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88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</a:rPr>
                        <a:t>Subcarrier spacing for PUSCH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15kHz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30kHz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60kHz</a:t>
                      </a:r>
                      <a:r>
                        <a:rPr lang="en-US" sz="14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 120 kHz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88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alibri" panose="020F0502020204030204" pitchFamily="34" charset="0"/>
                        </a:rPr>
                        <a:t>PUSCH Mapping Type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0" dirty="0" smtClean="0">
                          <a:effectLst/>
                          <a:latin typeface="Calibri" panose="020F0502020204030204" pitchFamily="34" charset="0"/>
                        </a:rPr>
                        <a:t>Type A</a:t>
                      </a:r>
                      <a:r>
                        <a:rPr lang="en-US" sz="1400" baseline="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aseline="0" dirty="0" smtClean="0">
                          <a:effectLst/>
                          <a:latin typeface="Calibri" panose="020F0502020204030204" pitchFamily="34" charset="0"/>
                        </a:rPr>
                        <a:t>and Type B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Type B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95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alibri" panose="020F0502020204030204" pitchFamily="34" charset="0"/>
                        </a:rPr>
                        <a:t>MCS level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4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400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42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</a:rPr>
                        <a:t>Number of symbols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en-US" sz="14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</a:t>
                      </a:r>
                      <a:endParaRPr lang="en-US" sz="1400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95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Number of PRBs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4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400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81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</a:rPr>
                        <a:t>TBS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strike="sng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56 - 72 bits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72 bits</a:t>
                      </a:r>
                      <a:endParaRPr lang="en-US" sz="1400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38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</a:rPr>
                        <a:t>DMRS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Option 1: 1+1+1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Option 2: 1+1</a:t>
                      </a:r>
                      <a:endParaRPr lang="en-US" sz="14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strike="sng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Baseline: </a:t>
                      </a:r>
                      <a:r>
                        <a:rPr lang="en-US" sz="1400" strike="noStrike" kern="12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1+1</a:t>
                      </a:r>
                      <a:endParaRPr lang="en-US" sz="1400" kern="1200" dirty="0" smtClean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95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alibri" panose="020F0502020204030204" pitchFamily="34" charset="0"/>
                        </a:rPr>
                        <a:t>Antenna 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</a:rPr>
                        <a:t>configuration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1T2R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1T2R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95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</a:rPr>
                        <a:t>Propagation </a:t>
                      </a:r>
                      <a:r>
                        <a:rPr lang="en-GB" sz="1400" dirty="0" smtClean="0">
                          <a:effectLst/>
                          <a:latin typeface="Calibri" panose="020F0502020204030204" pitchFamily="34" charset="0"/>
                        </a:rPr>
                        <a:t>channel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  <a:latin typeface="Calibri" panose="020F0502020204030204" pitchFamily="34" charset="0"/>
                        </a:rPr>
                        <a:t>TDLC300-100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TDLA30-300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20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TO values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Medium level cycling values:              </a:t>
                      </a:r>
                      <a:r>
                        <a:rPr lang="en-US" sz="1400" baseline="0" dirty="0" smtClean="0"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baseline="0" dirty="0" smtClean="0"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15k SCS: [0:0.2:2],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    30k SCS: [0:0.1:1]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[High </a:t>
                      </a:r>
                      <a:r>
                        <a:rPr lang="en-US" sz="14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level cycling values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    15k SCS: [0:0.1:3.8],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    30k SCS: [0:0.1:3.8</a:t>
                      </a:r>
                      <a:r>
                        <a:rPr lang="en-US" sz="14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]]</a:t>
                      </a:r>
                      <a:endParaRPr lang="en-US" sz="1400" dirty="0" smtClean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Medium level cycling values: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     60k SCS: [0:0.05,0.5],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     120 SCS: [0:0.025,0.25]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[High </a:t>
                      </a:r>
                      <a:r>
                        <a:rPr lang="en-US" sz="14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level cycling values: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     60k SCS: [0:0.1,0.6],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     120 SCS: [0:0.1,0.6</a:t>
                      </a:r>
                      <a:r>
                        <a:rPr lang="en-US" sz="14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]]</a:t>
                      </a:r>
                      <a:endParaRPr lang="en-US" sz="1400" dirty="0" smtClean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885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Test </a:t>
                      </a: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metric (BLER of </a:t>
                      </a:r>
                      <a:r>
                        <a:rPr lang="en-US" sz="1400" dirty="0" err="1" smtClean="0">
                          <a:effectLst/>
                          <a:latin typeface="Calibri" panose="020F0502020204030204" pitchFamily="34" charset="0"/>
                        </a:rPr>
                        <a:t>MsgA</a:t>
                      </a:r>
                      <a:r>
                        <a:rPr lang="en-US" sz="1400" baseline="0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when preambles are correctly detected</a:t>
                      </a: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Base</a:t>
                      </a:r>
                      <a:r>
                        <a:rPr lang="en-US" sz="1400" baseline="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line: 0.01</a:t>
                      </a:r>
                      <a:endParaRPr lang="en-US" sz="1400" dirty="0" smtClean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Base</a:t>
                      </a:r>
                      <a:r>
                        <a:rPr lang="en-US" sz="1400" baseline="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line: 0.01</a:t>
                      </a:r>
                      <a:endParaRPr lang="en-US" sz="1400" dirty="0" smtClean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3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Re-transmission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 retransmission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considered</a:t>
                      </a: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kern="12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834735" y="106286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341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212" y="123078"/>
            <a:ext cx="10515600" cy="1325563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6684"/>
            <a:ext cx="10515600" cy="4351338"/>
          </a:xfrm>
        </p:spPr>
        <p:txBody>
          <a:bodyPr/>
          <a:lstStyle/>
          <a:p>
            <a:r>
              <a:rPr lang="en-US" dirty="0" smtClean="0"/>
              <a:t>Agreed WFs in previous meetings (Newest first)</a:t>
            </a:r>
          </a:p>
          <a:p>
            <a:pPr lvl="1"/>
            <a:r>
              <a:rPr lang="en-US" dirty="0" smtClean="0"/>
              <a:t>RAN4#95-e</a:t>
            </a:r>
          </a:p>
          <a:p>
            <a:pPr lvl="2"/>
            <a:r>
              <a:rPr lang="en-US" dirty="0" smtClean="0"/>
              <a:t>R4-2008864 </a:t>
            </a:r>
            <a:r>
              <a:rPr lang="en-US" dirty="0"/>
              <a:t>WF on BS demodulation requirements for 2-step </a:t>
            </a:r>
            <a:r>
              <a:rPr lang="en-US" dirty="0" smtClean="0"/>
              <a:t>RACH</a:t>
            </a:r>
            <a:endParaRPr lang="en-US" dirty="0"/>
          </a:p>
          <a:p>
            <a:pPr lvl="1"/>
            <a:r>
              <a:rPr lang="en-US" dirty="0" smtClean="0"/>
              <a:t>RAN4#94bis-e </a:t>
            </a:r>
          </a:p>
          <a:p>
            <a:pPr lvl="2"/>
            <a:r>
              <a:rPr lang="en-US" dirty="0" smtClean="0"/>
              <a:t>R4-2005555 WF on BS demodulation performance requirements for 2-step RACH</a:t>
            </a:r>
          </a:p>
          <a:p>
            <a:pPr lvl="1"/>
            <a:r>
              <a:rPr lang="en-US" dirty="0"/>
              <a:t>RAN4#94-e</a:t>
            </a:r>
          </a:p>
          <a:p>
            <a:pPr lvl="2"/>
            <a:r>
              <a:rPr lang="en-US" dirty="0"/>
              <a:t>R4-2002389 </a:t>
            </a:r>
            <a:r>
              <a:rPr lang="en-US" altLang="ja-JP" dirty="0"/>
              <a:t>WF on BS demodulation requirements for 2-step </a:t>
            </a:r>
            <a:r>
              <a:rPr lang="en-US" altLang="ja-JP" dirty="0" smtClean="0"/>
              <a:t>RACH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717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 forward (1) – TO compensation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2671" y="1690688"/>
            <a:ext cx="10515600" cy="4351338"/>
          </a:xfrm>
        </p:spPr>
        <p:txBody>
          <a:bodyPr>
            <a:normAutofit/>
          </a:bodyPr>
          <a:lstStyle/>
          <a:p>
            <a:pPr lvl="1"/>
            <a:r>
              <a:rPr lang="en-US" sz="3200" dirty="0" smtClean="0"/>
              <a:t>For </a:t>
            </a:r>
            <a:r>
              <a:rPr lang="en-US" sz="3200" dirty="0"/>
              <a:t>TO compensation, keep the current agreement that TO compensation is assumed at BS </a:t>
            </a:r>
            <a:r>
              <a:rPr lang="en-US" sz="3200" dirty="0" smtClean="0"/>
              <a:t>side for specifying performance requirements for 2-step RACH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34996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 forward (2) – FRC configuration and mapping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21387"/>
          </a:xfrm>
        </p:spPr>
        <p:txBody>
          <a:bodyPr>
            <a:noAutofit/>
          </a:bodyPr>
          <a:lstStyle/>
          <a:p>
            <a:r>
              <a:rPr lang="en-US" sz="2400" dirty="0" smtClean="0"/>
              <a:t>Considering the decisions on </a:t>
            </a:r>
            <a:r>
              <a:rPr lang="en-US" sz="2400" dirty="0"/>
              <a:t>(DMRS configuration, number of PRB, number of symbols, MCS, mapping type) </a:t>
            </a:r>
            <a:r>
              <a:rPr lang="en-US" sz="2400" dirty="0" smtClean="0"/>
              <a:t>together</a:t>
            </a:r>
            <a:endParaRPr lang="en-US" sz="2400" dirty="0"/>
          </a:p>
          <a:p>
            <a:pPr lvl="1"/>
            <a:r>
              <a:rPr lang="en-US" sz="2000" dirty="0" smtClean="0"/>
              <a:t>FR2: (1+1,2,10,2,B)</a:t>
            </a:r>
          </a:p>
          <a:p>
            <a:pPr lvl="1"/>
            <a:r>
              <a:rPr lang="en-US" sz="2000" dirty="0" smtClean="0"/>
              <a:t>FR1: </a:t>
            </a:r>
          </a:p>
          <a:p>
            <a:pPr lvl="2"/>
            <a:r>
              <a:rPr lang="en-US" sz="1800" dirty="0" smtClean="0"/>
              <a:t>Number of PRB numbers: 2</a:t>
            </a:r>
          </a:p>
          <a:p>
            <a:pPr lvl="2"/>
            <a:r>
              <a:rPr lang="en-US" sz="1800" dirty="0" smtClean="0"/>
              <a:t>Number of symbols: 14</a:t>
            </a:r>
          </a:p>
          <a:p>
            <a:pPr lvl="2"/>
            <a:r>
              <a:rPr lang="en-US" sz="1800" dirty="0" smtClean="0"/>
              <a:t>MCS: 1</a:t>
            </a:r>
          </a:p>
          <a:p>
            <a:pPr lvl="2"/>
            <a:r>
              <a:rPr lang="en-US" sz="1800" dirty="0" smtClean="0"/>
              <a:t>Mapping type: A &amp; B</a:t>
            </a:r>
          </a:p>
          <a:p>
            <a:pPr lvl="2"/>
            <a:r>
              <a:rPr lang="en-US" sz="1800" dirty="0" smtClean="0"/>
              <a:t>DMRS configuration:</a:t>
            </a:r>
          </a:p>
          <a:p>
            <a:pPr lvl="3"/>
            <a:r>
              <a:rPr lang="en-US" sz="1600" dirty="0" smtClean="0"/>
              <a:t>Option 1: 1+1+1 (Ericsson, Samsung, ZTE, Nokia, Intel)</a:t>
            </a:r>
          </a:p>
          <a:p>
            <a:pPr lvl="3"/>
            <a:r>
              <a:rPr lang="en-US" sz="1600" dirty="0" smtClean="0"/>
              <a:t>Option 2: 1+1 (Huawei)</a:t>
            </a:r>
            <a:endParaRPr lang="en-US" sz="1600" dirty="0" smtClean="0"/>
          </a:p>
          <a:p>
            <a:r>
              <a:rPr lang="en-US" sz="2400" dirty="0" smtClean="0"/>
              <a:t>Companies are encouraged to provide simulation results with two options for DMRS configurations for FR1 in next meeting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71622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 forward (3) – Medium level TO cycling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867399"/>
          </a:xfrm>
        </p:spPr>
        <p:txBody>
          <a:bodyPr>
            <a:normAutofit/>
          </a:bodyPr>
          <a:lstStyle/>
          <a:p>
            <a:pPr lvl="0" hangingPunct="0"/>
            <a:r>
              <a:rPr lang="en-US" i="1" dirty="0"/>
              <a:t>For TO cycling values for medium level TO (scaling between 15k and 30k SCS, and between 60k and 120k SCS, and starting from 0):</a:t>
            </a:r>
            <a:endParaRPr lang="en-US" dirty="0"/>
          </a:p>
          <a:p>
            <a:pPr lvl="1" hangingPunct="0"/>
            <a:r>
              <a:rPr lang="en-US" i="1" dirty="0"/>
              <a:t>15k SCS: [</a:t>
            </a:r>
            <a:r>
              <a:rPr lang="en-US" i="1" dirty="0" smtClean="0"/>
              <a:t>0:</a:t>
            </a:r>
            <a:r>
              <a:rPr lang="en-US" i="1" dirty="0" smtClean="0">
                <a:solidFill>
                  <a:srgbClr val="0070C0"/>
                </a:solidFill>
              </a:rPr>
              <a:t>0.4</a:t>
            </a:r>
            <a:r>
              <a:rPr lang="en-US" i="1" dirty="0" smtClean="0"/>
              <a:t>:2</a:t>
            </a:r>
            <a:r>
              <a:rPr lang="en-US" i="1" dirty="0"/>
              <a:t>], 30k SCS: [</a:t>
            </a:r>
            <a:r>
              <a:rPr lang="en-US" i="1" dirty="0" smtClean="0"/>
              <a:t>0:</a:t>
            </a:r>
            <a:r>
              <a:rPr lang="en-US" i="1" dirty="0" smtClean="0">
                <a:solidFill>
                  <a:srgbClr val="0070C0"/>
                </a:solidFill>
              </a:rPr>
              <a:t>0.2</a:t>
            </a:r>
            <a:r>
              <a:rPr lang="en-US" i="1" dirty="0" smtClean="0"/>
              <a:t>:1</a:t>
            </a:r>
            <a:r>
              <a:rPr lang="en-US" i="1" dirty="0"/>
              <a:t>]</a:t>
            </a:r>
            <a:endParaRPr lang="en-US" dirty="0"/>
          </a:p>
          <a:p>
            <a:pPr lvl="1" hangingPunct="0"/>
            <a:r>
              <a:rPr lang="en-US" i="1" dirty="0"/>
              <a:t>60k SCS: [</a:t>
            </a:r>
            <a:r>
              <a:rPr lang="en-US" i="1" dirty="0" smtClean="0"/>
              <a:t>0:</a:t>
            </a:r>
            <a:r>
              <a:rPr lang="en-US" i="1" dirty="0" smtClean="0">
                <a:solidFill>
                  <a:srgbClr val="0070C0"/>
                </a:solidFill>
              </a:rPr>
              <a:t>0.1</a:t>
            </a:r>
            <a:r>
              <a:rPr lang="en-US" i="1" dirty="0" smtClean="0"/>
              <a:t>,0.5</a:t>
            </a:r>
            <a:r>
              <a:rPr lang="en-US" i="1" dirty="0"/>
              <a:t>], 120 SCS: [</a:t>
            </a:r>
            <a:r>
              <a:rPr lang="en-US" i="1" dirty="0" smtClean="0"/>
              <a:t>0:</a:t>
            </a:r>
            <a:r>
              <a:rPr lang="en-US" i="1" dirty="0" smtClean="0">
                <a:solidFill>
                  <a:srgbClr val="0070C0"/>
                </a:solidFill>
              </a:rPr>
              <a:t>0.05</a:t>
            </a:r>
            <a:r>
              <a:rPr lang="en-US" i="1" dirty="0" smtClean="0"/>
              <a:t>,0.25</a:t>
            </a:r>
            <a:r>
              <a:rPr lang="en-US" i="1" dirty="0"/>
              <a:t>]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87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 forward (4) – High level TO cycling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12104"/>
          </a:xfrm>
        </p:spPr>
        <p:txBody>
          <a:bodyPr>
            <a:noAutofit/>
          </a:bodyPr>
          <a:lstStyle/>
          <a:p>
            <a:pPr lvl="0" hangingPunct="0"/>
            <a:r>
              <a:rPr lang="en-US" sz="2400" dirty="0"/>
              <a:t>For TO cycling values for </a:t>
            </a:r>
            <a:r>
              <a:rPr lang="en-US" sz="2400" dirty="0" smtClean="0"/>
              <a:t>high level </a:t>
            </a:r>
            <a:r>
              <a:rPr lang="en-US" sz="2400" dirty="0"/>
              <a:t>TO (scaling between 15k and 30k SCS, and between 60k and 120k SCS, and starting from 0</a:t>
            </a:r>
            <a:r>
              <a:rPr lang="en-US" sz="2400" dirty="0" smtClean="0"/>
              <a:t>):</a:t>
            </a:r>
          </a:p>
          <a:p>
            <a:pPr lvl="0" hangingPunct="0"/>
            <a:endParaRPr lang="en-US" sz="2400" i="1" dirty="0" smtClean="0"/>
          </a:p>
          <a:p>
            <a:pPr lvl="1" hangingPunct="0"/>
            <a:r>
              <a:rPr lang="en-US" sz="1800" i="1" dirty="0" smtClean="0">
                <a:solidFill>
                  <a:srgbClr val="0070C0"/>
                </a:solidFill>
              </a:rPr>
              <a:t>Option 1:</a:t>
            </a:r>
          </a:p>
          <a:p>
            <a:pPr lvl="2" hangingPunct="0"/>
            <a:r>
              <a:rPr lang="en-US" sz="1600" i="1" dirty="0" smtClean="0"/>
              <a:t>15k </a:t>
            </a:r>
            <a:r>
              <a:rPr lang="en-US" sz="1600" i="1" dirty="0"/>
              <a:t>SCS: </a:t>
            </a:r>
            <a:r>
              <a:rPr lang="en-US" sz="1600" i="1" dirty="0">
                <a:solidFill>
                  <a:srgbClr val="FF0000"/>
                </a:solidFill>
              </a:rPr>
              <a:t>[</a:t>
            </a:r>
            <a:r>
              <a:rPr lang="en-US" sz="1600" i="1" dirty="0" smtClean="0">
                <a:solidFill>
                  <a:srgbClr val="FF0000"/>
                </a:solidFill>
              </a:rPr>
              <a:t>0:0.1:3.8], </a:t>
            </a:r>
            <a:r>
              <a:rPr lang="en-US" sz="1600" i="1" dirty="0">
                <a:solidFill>
                  <a:srgbClr val="FF0000"/>
                </a:solidFill>
              </a:rPr>
              <a:t>30k SCS: [0:0.1:3.8]</a:t>
            </a:r>
            <a:endParaRPr lang="en-US" sz="1600" dirty="0">
              <a:solidFill>
                <a:srgbClr val="FF0000"/>
              </a:solidFill>
            </a:endParaRPr>
          </a:p>
          <a:p>
            <a:pPr lvl="2" hangingPunct="0"/>
            <a:r>
              <a:rPr lang="en-US" sz="1600" i="1" dirty="0"/>
              <a:t>60k SCS: </a:t>
            </a:r>
            <a:r>
              <a:rPr lang="en-US" sz="1600" i="1" dirty="0">
                <a:solidFill>
                  <a:srgbClr val="FF0000"/>
                </a:solidFill>
              </a:rPr>
              <a:t>[</a:t>
            </a:r>
            <a:r>
              <a:rPr lang="en-US" sz="1600" i="1" dirty="0" smtClean="0">
                <a:solidFill>
                  <a:srgbClr val="FF0000"/>
                </a:solidFill>
              </a:rPr>
              <a:t>0:0.1,0.6], </a:t>
            </a:r>
            <a:r>
              <a:rPr lang="en-US" sz="1600" i="1" dirty="0">
                <a:solidFill>
                  <a:srgbClr val="FF0000"/>
                </a:solidFill>
              </a:rPr>
              <a:t>120 SCS: [</a:t>
            </a:r>
            <a:r>
              <a:rPr lang="en-US" sz="1600" i="1" dirty="0" smtClean="0">
                <a:solidFill>
                  <a:srgbClr val="FF0000"/>
                </a:solidFill>
              </a:rPr>
              <a:t>0:0.1,0.6]</a:t>
            </a:r>
          </a:p>
          <a:p>
            <a:pPr lvl="2" hangingPunct="0"/>
            <a:endParaRPr lang="en-US" sz="1600" dirty="0">
              <a:solidFill>
                <a:srgbClr val="FF0000"/>
              </a:solidFill>
            </a:endParaRPr>
          </a:p>
          <a:p>
            <a:pPr lvl="1"/>
            <a:r>
              <a:rPr lang="en-US" sz="1800" dirty="0" smtClean="0">
                <a:solidFill>
                  <a:srgbClr val="0070C0"/>
                </a:solidFill>
              </a:rPr>
              <a:t>Option 2: Do not introduce requirements for high level TO cycling values</a:t>
            </a:r>
          </a:p>
          <a:p>
            <a:pPr lvl="1"/>
            <a:endParaRPr lang="en-US" sz="1800" dirty="0">
              <a:solidFill>
                <a:srgbClr val="0070C0"/>
              </a:solidFill>
            </a:endParaRPr>
          </a:p>
          <a:p>
            <a:r>
              <a:rPr lang="en-US" sz="2400" dirty="0" smtClean="0">
                <a:solidFill>
                  <a:srgbClr val="0070C0"/>
                </a:solidFill>
              </a:rPr>
              <a:t>Companies are encouraged to provide simulation results for high level TO cycling values shown above, or preferred values in the next meeting. 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53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 forward (5) – Test coverage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867399"/>
          </a:xfrm>
        </p:spPr>
        <p:txBody>
          <a:bodyPr>
            <a:normAutofit fontScale="85000" lnSpcReduction="20000"/>
          </a:bodyPr>
          <a:lstStyle/>
          <a:p>
            <a:pPr lvl="0" hangingPunct="0"/>
            <a:r>
              <a:rPr lang="en-US" dirty="0" smtClean="0"/>
              <a:t>Discuss </a:t>
            </a:r>
            <a:r>
              <a:rPr lang="en-US" dirty="0"/>
              <a:t>further the implications of adopting medium only or medium/high </a:t>
            </a:r>
            <a:r>
              <a:rPr lang="en-US" dirty="0" smtClean="0"/>
              <a:t>TO </a:t>
            </a:r>
            <a:r>
              <a:rPr lang="en-US" dirty="0"/>
              <a:t>on test </a:t>
            </a:r>
            <a:r>
              <a:rPr lang="en-US" dirty="0" smtClean="0"/>
              <a:t>coverage</a:t>
            </a:r>
            <a:r>
              <a:rPr lang="en-US" dirty="0"/>
              <a:t>, </a:t>
            </a:r>
            <a:endParaRPr lang="en-US" dirty="0" smtClean="0"/>
          </a:p>
          <a:p>
            <a:pPr lvl="0" hangingPunct="0"/>
            <a:endParaRPr lang="en-US" dirty="0" smtClean="0"/>
          </a:p>
          <a:p>
            <a:pPr lvl="1" hangingPunct="0"/>
            <a:r>
              <a:rPr lang="en-US" dirty="0" smtClean="0"/>
              <a:t>Option 1: only test the requirements for medium level </a:t>
            </a:r>
            <a:r>
              <a:rPr lang="en-US" dirty="0"/>
              <a:t>TO cycling, </a:t>
            </a:r>
            <a:r>
              <a:rPr lang="en-US" dirty="0" smtClean="0"/>
              <a:t>i.e., lack </a:t>
            </a:r>
            <a:r>
              <a:rPr lang="en-US" dirty="0"/>
              <a:t>of test coverage for large cell operation is OK</a:t>
            </a:r>
            <a:endParaRPr lang="en-US" dirty="0" smtClean="0"/>
          </a:p>
          <a:p>
            <a:pPr lvl="1" hangingPunct="0"/>
            <a:r>
              <a:rPr lang="en-US" dirty="0" smtClean="0"/>
              <a:t>Option 2: test the requirements for both medium and high level TO cycling</a:t>
            </a:r>
          </a:p>
          <a:p>
            <a:pPr lvl="1" hangingPunct="0"/>
            <a:r>
              <a:rPr lang="en-US" dirty="0">
                <a:solidFill>
                  <a:srgbClr val="0070C0"/>
                </a:solidFill>
              </a:rPr>
              <a:t>Option 3: t</a:t>
            </a:r>
            <a:r>
              <a:rPr lang="en-US" dirty="0" smtClean="0">
                <a:solidFill>
                  <a:srgbClr val="0070C0"/>
                </a:solidFill>
              </a:rPr>
              <a:t>est </a:t>
            </a:r>
            <a:r>
              <a:rPr lang="en-US" dirty="0">
                <a:solidFill>
                  <a:srgbClr val="0070C0"/>
                </a:solidFill>
              </a:rPr>
              <a:t>either the medium T0 or the high T0 (but never both) depending on vendor </a:t>
            </a:r>
            <a:r>
              <a:rPr lang="en-US" dirty="0" smtClean="0">
                <a:solidFill>
                  <a:srgbClr val="0070C0"/>
                </a:solidFill>
              </a:rPr>
              <a:t>declaration</a:t>
            </a:r>
          </a:p>
          <a:p>
            <a:pPr lvl="1" hangingPunct="0"/>
            <a:r>
              <a:rPr lang="en-US" altLang="zh-CN" dirty="0">
                <a:solidFill>
                  <a:srgbClr val="00B0F0"/>
                </a:solidFill>
              </a:rPr>
              <a:t>Option 4: Only test the requirements for high level TO cycling, considering no performance difference after TO compensation for medium and high level TO.</a:t>
            </a:r>
          </a:p>
          <a:p>
            <a:pPr lvl="1" hangingPunct="0"/>
            <a:endParaRPr lang="en-US" dirty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680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 forward (6) – Test metric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86739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Set BLER = 1% as a </a:t>
            </a:r>
            <a:r>
              <a:rPr lang="en-US" dirty="0" smtClean="0">
                <a:solidFill>
                  <a:srgbClr val="0070C0"/>
                </a:solidFill>
              </a:rPr>
              <a:t>baseline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/>
              <a:t>Companies </a:t>
            </a:r>
            <a:r>
              <a:rPr lang="en-US" dirty="0"/>
              <a:t>are encouraged to provide SNRs for both 1% and 10</a:t>
            </a:r>
            <a:r>
              <a:rPr lang="en-US" dirty="0" smtClean="0"/>
              <a:t>% at the same time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559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 forward (7) </a:t>
            </a:r>
            <a:r>
              <a:rPr lang="en-US" dirty="0"/>
              <a:t>– TO error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867399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The </a:t>
            </a:r>
            <a:r>
              <a:rPr lang="en-US" dirty="0">
                <a:solidFill>
                  <a:srgbClr val="0070C0"/>
                </a:solidFill>
              </a:rPr>
              <a:t>TO error is assumed to be the same for a </a:t>
            </a:r>
            <a:r>
              <a:rPr lang="en-US" dirty="0" err="1">
                <a:solidFill>
                  <a:srgbClr val="0070C0"/>
                </a:solidFill>
              </a:rPr>
              <a:t>MsgA</a:t>
            </a:r>
            <a:r>
              <a:rPr lang="en-US" dirty="0">
                <a:solidFill>
                  <a:srgbClr val="0070C0"/>
                </a:solidFill>
              </a:rPr>
              <a:t>-PRACH preamble and </a:t>
            </a:r>
            <a:r>
              <a:rPr lang="en-US" dirty="0" err="1">
                <a:solidFill>
                  <a:srgbClr val="0070C0"/>
                </a:solidFill>
              </a:rPr>
              <a:t>MsgA</a:t>
            </a:r>
            <a:r>
              <a:rPr lang="en-US" dirty="0">
                <a:solidFill>
                  <a:srgbClr val="0070C0"/>
                </a:solidFill>
              </a:rPr>
              <a:t>-PUSCH pair</a:t>
            </a:r>
            <a:endParaRPr lang="en-US" dirty="0" smtClean="0">
              <a:solidFill>
                <a:srgbClr val="0070C0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The TO error is updated per each occasion of PRACH preamble + </a:t>
            </a:r>
            <a:r>
              <a:rPr lang="en-US" dirty="0" err="1" smtClean="0"/>
              <a:t>MsgA</a:t>
            </a:r>
            <a:r>
              <a:rPr lang="en-US" dirty="0" smtClean="0"/>
              <a:t> during the test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008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2296</TotalTime>
  <Words>836</Words>
  <Application>Microsoft Office PowerPoint</Application>
  <PresentationFormat>Widescreen</PresentationFormat>
  <Paragraphs>136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MS PGothic</vt:lpstr>
      <vt:lpstr>宋体</vt:lpstr>
      <vt:lpstr>Arial</vt:lpstr>
      <vt:lpstr>Calibri</vt:lpstr>
      <vt:lpstr>Calibri Light</vt:lpstr>
      <vt:lpstr>Times New Roman</vt:lpstr>
      <vt:lpstr>Office Theme</vt:lpstr>
      <vt:lpstr>WF on BS demodulation requirements  for 2-step RACH</vt:lpstr>
      <vt:lpstr>Background</vt:lpstr>
      <vt:lpstr>Way forward (1) – TO compensation</vt:lpstr>
      <vt:lpstr>Way forward (2) – FRC configuration and mapping type</vt:lpstr>
      <vt:lpstr>Way forward (3) – Medium level TO cycling values</vt:lpstr>
      <vt:lpstr>Way forward (4) – High level TO cycling values</vt:lpstr>
      <vt:lpstr>Way forward (5) – Test coverage</vt:lpstr>
      <vt:lpstr>Way forward (6) – Test metric</vt:lpstr>
      <vt:lpstr>Way forward (7) – TO error update</vt:lpstr>
      <vt:lpstr>Way forward (3)  - CR work split</vt:lpstr>
      <vt:lpstr>Simulation setup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BS demodulation performance requirements for 2-step RACH</dc:title>
  <dc:creator>Aijun CAO</dc:creator>
  <cp:lastModifiedBy>Aijun CAO</cp:lastModifiedBy>
  <cp:revision>115</cp:revision>
  <dcterms:created xsi:type="dcterms:W3CDTF">2020-04-27T08:11:38Z</dcterms:created>
  <dcterms:modified xsi:type="dcterms:W3CDTF">2020-08-26T20:19:47Z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(2)afBlVGbOnQcAB8+ChAkI2sMyBFAqbTKyzlSADT+dMb6ACsRpP15za//TDMWzuPMfa3/eUcz9
85WUWrO4KSSoe9MoQnVUu1I34soTV1DoZYo2dW0oEta+JJDuSLNra9MKU66a2z2ncwgCYygv
AiKLuenls3WsZeZdfeEKAxHNOIh2OB71bXg3jV4WdVZdG8oOjyPEJxKnO4d5FmBYKlRXybzK
+YGFyWAetgoTy0UrF4</vt:lpwstr>
  </property>
  <property fmtid="{D5CDD505-2E9C-101B-9397-08002B2CF9AE}" pid="3" name="_2015_ms_pID_7253431">
    <vt:lpwstr>DY18KQDJoSsOdFhhOJR5viPTGtLflmOwmIsahtPiW/7eKkUSRtGoXm
LYbON03kvZrlUCp/s2Y53fw3PU7JMvHAtK18iJzbB7dufYf2l0auI/cgL1kFD1Ind/9xKfXG
4sxx6kpwfRamvF+1IbMV7iPGMkgNKNP8Z3q5fQvfiv8y1dcF5rl3qPZA62WQovyJUo7eGD5o
Sg9U/reP7WUrsWAE</vt:lpwstr>
  </property>
</Properties>
</file>