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3" r:id="rId3"/>
    <p:sldId id="320" r:id="rId4"/>
    <p:sldId id="322" r:id="rId5"/>
    <p:sldId id="294" r:id="rId6"/>
    <p:sldId id="319" r:id="rId7"/>
    <p:sldId id="32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6" autoAdjust="0"/>
    <p:restoredTop sz="82742" autoAdjust="0"/>
  </p:normalViewPr>
  <p:slideViewPr>
    <p:cSldViewPr>
      <p:cViewPr varScale="1">
        <p:scale>
          <a:sx n="163" d="100"/>
          <a:sy n="163" d="100"/>
        </p:scale>
        <p:origin x="23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47D3-8ACC-44E9-979D-8E36B884D312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F525-3F2D-49C6-8B27-14BCBC800687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A2F5-CECF-410D-9880-9F7628A57DC9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660-075F-4952-BEE8-F6D153887F2E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6F61-1876-4DB1-81B4-9FA00B2EF242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33D4-31C0-42DC-9845-31F1D23C6883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A49E-8772-4446-98A0-F402CADB5DF5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9152-E479-4783-988A-A8B5A5DAF001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C1F8-2BA0-4AAA-A422-A966B00B76F5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6092-D2D4-40AF-A54D-6870FAE0E848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41F7-C66C-43AE-9576-2D5E14DAB5DB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ADC7C-F3DC-4D6B-AE6F-0054F6ED209E}" type="datetime1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CA CQI reporting requirements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China Telecom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1688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#96e	</a:t>
            </a:r>
          </a:p>
          <a:p>
            <a:r>
              <a:rPr lang="en-GB" altLang="zh-CN" b="1" dirty="0"/>
              <a:t>Electronic Meeting, 17 </a:t>
            </a:r>
            <a:r>
              <a:rPr lang="en-US" altLang="zh-CN" b="1" dirty="0"/>
              <a:t>Aug</a:t>
            </a:r>
            <a:r>
              <a:rPr lang="en-GB" altLang="zh-CN" b="1" dirty="0"/>
              <a:t> - 28 A</a:t>
            </a:r>
            <a:r>
              <a:rPr lang="en-US" altLang="zh-CN" b="1" dirty="0"/>
              <a:t>ug</a:t>
            </a:r>
            <a:r>
              <a:rPr lang="en-GB" altLang="zh-CN" b="1" dirty="0"/>
              <a:t>, 2020</a:t>
            </a:r>
          </a:p>
          <a:p>
            <a:r>
              <a:rPr lang="en-US" b="1" dirty="0"/>
              <a:t>Agenda item: 7.16.1.5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R4-2012692 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88AD-D1E2-44FD-978F-A7DB9C47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zh-CN" sz="3200" dirty="0"/>
              <a:t>Background: WF in previous meeting</a:t>
            </a:r>
            <a:r>
              <a:rPr lang="en-US" altLang="zh-CN" sz="3200" dirty="0"/>
              <a:t>s</a:t>
            </a:r>
            <a:endParaRPr lang="sv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261A-F6F2-4424-8536-456E2516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RAN4 #94e-Bis</a:t>
            </a:r>
          </a:p>
          <a:p>
            <a:pPr lvl="1"/>
            <a:r>
              <a:rPr lang="sv-SE" sz="2000" dirty="0"/>
              <a:t> WF: R4-2005548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/>
              <a:t>RAN4 #95e</a:t>
            </a:r>
          </a:p>
          <a:p>
            <a:pPr lvl="1"/>
            <a:r>
              <a:rPr lang="en-US" sz="2000" dirty="0"/>
              <a:t> </a:t>
            </a:r>
            <a:r>
              <a:rPr lang="en-US" altLang="zh-CN" sz="2000" dirty="0"/>
              <a:t>WF: R4-2008849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6900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6F2A-59FF-48C3-AB74-C5AEC70C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Test Parameters #1</a:t>
            </a:r>
            <a:endParaRPr lang="sv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5370-9A11-44A5-B155-31A04E4AF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764704"/>
            <a:ext cx="8491289" cy="5328592"/>
          </a:xfrm>
        </p:spPr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altLang="zh-CN" sz="2000" dirty="0"/>
              <a:t>Duplex mode and SCS combinations</a:t>
            </a:r>
          </a:p>
          <a:p>
            <a:pPr marL="742950" lvl="1" indent="-285750">
              <a:spcBef>
                <a:spcPts val="300"/>
              </a:spcBef>
              <a:spcAft>
                <a:spcPts val="200"/>
              </a:spcAft>
              <a:buFont typeface="Arial" panose="020B0604020202020204" pitchFamily="34" charset="0"/>
              <a:buChar char="–"/>
              <a:tabLst>
                <a:tab pos="307340" algn="l"/>
                <a:tab pos="450215" algn="l"/>
                <a:tab pos="914400" algn="l"/>
              </a:tabLst>
            </a:pPr>
            <a:r>
              <a:rPr lang="zh-CN" altLang="zh-CN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For</a:t>
            </a:r>
            <a:r>
              <a:rPr lang="en-GB" altLang="zh-CN" sz="18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 the performance requirements:</a:t>
            </a:r>
            <a:endParaRPr lang="zh-CN" altLang="zh-CN" sz="18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spcBef>
                <a:spcPts val="300"/>
              </a:spcBef>
              <a:spcAft>
                <a:spcPts val="200"/>
              </a:spcAft>
              <a:buFont typeface="Courier New"/>
              <a:buChar char="o"/>
              <a:tabLst>
                <a:tab pos="307340" algn="l"/>
                <a:tab pos="450215" algn="l"/>
                <a:tab pos="1371600" algn="l"/>
              </a:tabLst>
            </a:pPr>
            <a:r>
              <a:rPr lang="en-GB" altLang="zh-CN" sz="1600" dirty="0">
                <a:ea typeface="等线"/>
              </a:rPr>
              <a:t>Option</a:t>
            </a:r>
            <a:r>
              <a:rPr lang="en-GB" altLang="zh-CN" sz="1600" dirty="0"/>
              <a:t> 1: Reuse the duplex mode and SCS combination of PDSCH normal CA requirements (CTC, CMCC, DCM)</a:t>
            </a:r>
            <a:endParaRPr lang="zh-CN" altLang="zh-CN" sz="1600" dirty="0"/>
          </a:p>
          <a:p>
            <a:pPr lvl="2">
              <a:spcBef>
                <a:spcPts val="300"/>
              </a:spcBef>
              <a:spcAft>
                <a:spcPts val="200"/>
              </a:spcAft>
              <a:buFont typeface="Courier New"/>
              <a:buChar char="o"/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GB" altLang="zh-CN" sz="1600" dirty="0"/>
              <a:t>Option 2: (Ericsson, Huawei, Qualcomm, Intel)</a:t>
            </a:r>
            <a:endParaRPr lang="zh-CN" altLang="zh-CN" sz="1600" dirty="0"/>
          </a:p>
          <a:p>
            <a:pPr marL="1428750" lvl="3" indent="-257175">
              <a:spcBef>
                <a:spcPts val="300"/>
              </a:spcBef>
              <a:spcAft>
                <a:spcPts val="200"/>
              </a:spcAft>
              <a:buFont typeface="Wingdings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US" altLang="zh-CN" sz="1400" dirty="0"/>
              <a:t>FR1: FDD + FDD with 15 kHz SCS and TDD + TDD with 30 kHz SCS</a:t>
            </a:r>
            <a:endParaRPr lang="zh-CN" altLang="zh-CN" sz="1400" dirty="0"/>
          </a:p>
          <a:p>
            <a:pPr marL="1428750" lvl="3" indent="-257175">
              <a:spcBef>
                <a:spcPts val="300"/>
              </a:spcBef>
              <a:spcAft>
                <a:spcPts val="200"/>
              </a:spcAft>
              <a:buFont typeface="Wingdings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US" altLang="zh-CN" sz="1400" dirty="0"/>
              <a:t>FR2: TDD + TDD with 120 kHz SCS</a:t>
            </a:r>
            <a:endParaRPr lang="zh-CN" altLang="zh-CN" sz="1400" dirty="0"/>
          </a:p>
          <a:p>
            <a:pPr lvl="2">
              <a:spcBef>
                <a:spcPts val="300"/>
              </a:spcBef>
              <a:spcAft>
                <a:spcPts val="200"/>
              </a:spcAft>
              <a:buFont typeface="Courier New"/>
              <a:buChar char="o"/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GB" altLang="zh-CN" sz="1600" dirty="0"/>
              <a:t>Option 3: (Ericsson, Intel)</a:t>
            </a:r>
            <a:endParaRPr lang="zh-CN" altLang="zh-CN" sz="1600" dirty="0"/>
          </a:p>
          <a:p>
            <a:pPr marL="1428750" lvl="3" indent="-257175">
              <a:spcBef>
                <a:spcPts val="300"/>
              </a:spcBef>
              <a:spcAft>
                <a:spcPts val="200"/>
              </a:spcAft>
              <a:buFont typeface="Wingdings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US" altLang="zh-CN" sz="1400" dirty="0"/>
              <a:t>FR1: FDD + FDD with 15 kHz SCS, TDD + TDD with 30 kHz SCS, </a:t>
            </a:r>
            <a:r>
              <a:rPr lang="en-GB" altLang="zh-CN" sz="1400" dirty="0"/>
              <a:t>FDD 15 kHz +TDD 30kHz</a:t>
            </a:r>
            <a:endParaRPr lang="zh-CN" altLang="zh-CN" sz="1400" dirty="0"/>
          </a:p>
          <a:p>
            <a:pPr marL="1428750" lvl="3" indent="-257175">
              <a:spcBef>
                <a:spcPts val="300"/>
              </a:spcBef>
              <a:spcAft>
                <a:spcPts val="200"/>
              </a:spcAft>
              <a:buFont typeface="Wingdings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US" altLang="zh-CN" sz="1400" dirty="0"/>
              <a:t>FR2: TDD + TDD with 120 kHz SCS</a:t>
            </a:r>
            <a:endParaRPr lang="zh-CN" altLang="zh-CN" sz="1400" dirty="0"/>
          </a:p>
          <a:p>
            <a:pPr marL="1143000" lvl="2" indent="-228600">
              <a:spcBef>
                <a:spcPts val="300"/>
              </a:spcBef>
              <a:spcAft>
                <a:spcPts val="200"/>
              </a:spcAft>
              <a:buFont typeface="Courier New" panose="02070309020205020404" pitchFamily="49" charset="0"/>
              <a:buChar char="o"/>
              <a:tabLst>
                <a:tab pos="307340" algn="l"/>
                <a:tab pos="450215" algn="l"/>
                <a:tab pos="1371600" algn="l"/>
              </a:tabLst>
            </a:pPr>
            <a:r>
              <a:rPr lang="en-US" altLang="zh-CN" sz="1600" dirty="0">
                <a:solidFill>
                  <a:srgbClr val="FF0000"/>
                </a:solidFill>
                <a:ea typeface="宋体" panose="02010600030101010101" pitchFamily="2" charset="-122"/>
              </a:rPr>
              <a:t>Proposed WF: 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Option 1</a:t>
            </a:r>
            <a:endParaRPr lang="zh-CN" altLang="zh-CN" sz="1600" dirty="0">
              <a:effectLst/>
              <a:ea typeface="宋体" panose="02010600030101010101" pitchFamily="2" charset="-122"/>
            </a:endParaRPr>
          </a:p>
          <a:p>
            <a:pPr marL="742950" lvl="1" indent="-285750">
              <a:spcBef>
                <a:spcPts val="300"/>
              </a:spcBef>
              <a:spcAft>
                <a:spcPts val="200"/>
              </a:spcAft>
              <a:buFont typeface="Arial" panose="020B0604020202020204" pitchFamily="34" charset="0"/>
              <a:buChar char="–"/>
              <a:tabLst>
                <a:tab pos="307340" algn="l"/>
                <a:tab pos="450215" algn="l"/>
                <a:tab pos="914400" algn="l"/>
              </a:tabLst>
            </a:pPr>
            <a:r>
              <a:rPr lang="en-GB" altLang="zh-CN" sz="16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Test</a:t>
            </a:r>
            <a:r>
              <a:rPr lang="en-GB" altLang="zh-CN" sz="16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 applicability rule</a:t>
            </a:r>
            <a:r>
              <a:rPr lang="en-GB" altLang="zh-CN" sz="16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 if the above </a:t>
            </a:r>
            <a:r>
              <a:rPr lang="en-US" altLang="zh-CN" sz="16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proposed WF </a:t>
            </a:r>
            <a:r>
              <a:rPr lang="en-GB" altLang="zh-CN" sz="16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is agreed for FR1</a:t>
            </a:r>
            <a:r>
              <a:rPr lang="en-GB" altLang="zh-CN" sz="16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1143000" lvl="2" indent="-228600">
              <a:spcBef>
                <a:spcPts val="300"/>
              </a:spcBef>
              <a:spcAft>
                <a:spcPts val="200"/>
              </a:spcAft>
              <a:buFont typeface="Courier New" panose="02070309020205020404" pitchFamily="49" charset="0"/>
              <a:buChar char="o"/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GB" altLang="zh-CN" sz="1400" dirty="0">
                <a:effectLst/>
                <a:ea typeface="等线" panose="02010600030101010101" pitchFamily="2" charset="-122"/>
              </a:rPr>
              <a:t>Option A: Test 3 cases (CMCC)</a:t>
            </a:r>
            <a:endParaRPr lang="zh-CN" altLang="zh-CN" sz="1400" dirty="0">
              <a:effectLst/>
              <a:ea typeface="宋体" panose="02010600030101010101" pitchFamily="2" charset="-122"/>
            </a:endParaRPr>
          </a:p>
          <a:p>
            <a:pPr marL="1143000" lvl="2" indent="-228600">
              <a:spcBef>
                <a:spcPts val="300"/>
              </a:spcBef>
              <a:spcAft>
                <a:spcPts val="200"/>
              </a:spcAft>
              <a:buFont typeface="Courier New" panose="02070309020205020404" pitchFamily="49" charset="0"/>
              <a:buChar char="o"/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GB" altLang="zh-CN" sz="1400" dirty="0">
                <a:effectLst/>
                <a:ea typeface="等线" panose="02010600030101010101" pitchFamily="2" charset="-122"/>
              </a:rPr>
              <a:t>Option B : </a:t>
            </a:r>
            <a:r>
              <a:rPr lang="en-GB" altLang="zh-CN" sz="1400" dirty="0">
                <a:ea typeface="等线" panose="02010600030101010101" pitchFamily="2" charset="-122"/>
              </a:rPr>
              <a:t>T</a:t>
            </a:r>
            <a:r>
              <a:rPr lang="en-GB" altLang="zh-CN" sz="1400" dirty="0">
                <a:effectLst/>
                <a:ea typeface="等线" panose="02010600030101010101" pitchFamily="2" charset="-122"/>
              </a:rPr>
              <a:t>est 2 cases (CTC)</a:t>
            </a:r>
          </a:p>
          <a:p>
            <a:pPr marL="1428750" lvl="3" indent="-257175">
              <a:spcBef>
                <a:spcPts val="300"/>
              </a:spcBef>
              <a:spcAft>
                <a:spcPts val="200"/>
              </a:spcAft>
              <a:buFont typeface="Wingdings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US" altLang="zh-CN" sz="1400" dirty="0"/>
              <a:t>Candidate option for detailed applicability rule:</a:t>
            </a:r>
          </a:p>
          <a:p>
            <a:pPr marL="1914525" lvl="4" indent="-285750" fontAlgn="base">
              <a:spcBef>
                <a:spcPts val="300"/>
              </a:spcBef>
              <a:spcAft>
                <a:spcPts val="200"/>
              </a:spcAft>
              <a:buSzPct val="60000"/>
              <a:buFont typeface="Wingdings" pitchFamily="2" charset="2"/>
              <a:buChar char="n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GB" altLang="zh-CN" sz="1400" dirty="0"/>
              <a:t>Test #1: FDD 15 kHz + TDD 30 kHz  &gt; FDD 15 kHz + FDD 15 kHz </a:t>
            </a:r>
            <a:r>
              <a:rPr lang="en-US" altLang="zh-CN" sz="1400" dirty="0"/>
              <a:t>&gt; </a:t>
            </a:r>
            <a:r>
              <a:rPr lang="en-GB" altLang="zh-CN" sz="1400" dirty="0"/>
              <a:t>FDD 15 kHz + TDD 15 kHz</a:t>
            </a:r>
          </a:p>
          <a:p>
            <a:pPr marL="1914525" lvl="4" indent="-285750" fontAlgn="base">
              <a:spcBef>
                <a:spcPts val="300"/>
              </a:spcBef>
              <a:spcAft>
                <a:spcPts val="200"/>
              </a:spcAft>
              <a:buSzPct val="60000"/>
              <a:buFont typeface="Wingdings" pitchFamily="2" charset="2"/>
              <a:buChar char="n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GB" altLang="zh-CN" sz="1400" dirty="0"/>
              <a:t>Test #2: TDD 30 kHz + TDD 30 kHz &gt; TDD 15 kHz + TDD 30 kHz</a:t>
            </a:r>
            <a:endParaRPr lang="zh-CN" altLang="zh-CN" sz="1400" dirty="0"/>
          </a:p>
          <a:p>
            <a:pPr marL="1143000" lvl="2" indent="-228600">
              <a:spcBef>
                <a:spcPts val="300"/>
              </a:spcBef>
              <a:spcAft>
                <a:spcPts val="200"/>
              </a:spcAft>
              <a:buFont typeface="Courier New" panose="02070309020205020404" pitchFamily="49" charset="0"/>
              <a:buChar char="o"/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GB" altLang="zh-CN" sz="1400" dirty="0">
                <a:effectLst/>
                <a:ea typeface="宋体" panose="02010600030101010101" pitchFamily="2" charset="-122"/>
              </a:rPr>
              <a:t>Option C: Test 1 cases </a:t>
            </a:r>
            <a:endParaRPr lang="zh-CN" altLang="zh-CN" sz="1400" dirty="0">
              <a:effectLst/>
              <a:ea typeface="宋体" panose="02010600030101010101" pitchFamily="2" charset="-122"/>
            </a:endParaRPr>
          </a:p>
          <a:p>
            <a:pPr lvl="2">
              <a:spcBef>
                <a:spcPts val="300"/>
              </a:spcBef>
              <a:spcAft>
                <a:spcPts val="200"/>
              </a:spcAft>
              <a:buFont typeface="Courier New" panose="02070309020205020404" pitchFamily="49" charset="0"/>
              <a:buChar char="o"/>
              <a:tabLst>
                <a:tab pos="307340" algn="l"/>
                <a:tab pos="450215" algn="l"/>
                <a:tab pos="1371600" algn="l"/>
              </a:tabLst>
            </a:pPr>
            <a:r>
              <a:rPr lang="en-GB" altLang="zh-CN" sz="1600" dirty="0">
                <a:solidFill>
                  <a:srgbClr val="FF0000"/>
                </a:solidFill>
                <a:ea typeface="宋体" panose="02010600030101010101" pitchFamily="2" charset="-122"/>
              </a:rPr>
              <a:t>Proposed WF: option B, detailed applicability rule to be decided in the next meeting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11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7F2C13-30ED-4B3A-B3B3-774647C7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Test Parameters #2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3EA40E-5C5A-4173-B93F-D4314B3F4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GB" altLang="zh-CN" sz="2200" dirty="0"/>
              <a:t>Channel bandwidth and test applicability rule</a:t>
            </a:r>
            <a:endParaRPr lang="en-US" altLang="zh-CN" sz="2200" dirty="0"/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307340" algn="l"/>
                <a:tab pos="450215" algn="l"/>
                <a:tab pos="914400" algn="l"/>
              </a:tabLst>
            </a:pPr>
            <a:r>
              <a:rPr lang="en-US" altLang="zh-CN" sz="2000" dirty="0">
                <a:solidFill>
                  <a:srgbClr val="FF0000"/>
                </a:solidFill>
                <a:ea typeface="宋体" panose="02010600030101010101" pitchFamily="2" charset="-122"/>
              </a:rPr>
              <a:t>Proposed WF: </a:t>
            </a:r>
            <a:r>
              <a:rPr lang="en-GB" altLang="zh-CN" sz="19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Define CA CQI performance requirements in a bandwidth agnostic way</a:t>
            </a:r>
            <a:r>
              <a:rPr lang="en-GB" altLang="zh-CN" sz="1900" dirty="0"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1900" dirty="0">
                <a:effectLst/>
                <a:ea typeface="宋体" panose="02010600030101010101" pitchFamily="2" charset="-122"/>
              </a:rPr>
              <a:t>(CTC, Huawei, CMCC, Ericsson, DCM)</a:t>
            </a:r>
            <a:endParaRPr lang="zh-CN" altLang="zh-CN" sz="1900" dirty="0">
              <a:effectLst/>
              <a:ea typeface="宋体" panose="02010600030101010101" pitchFamily="2" charset="-122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307340" algn="l"/>
                <a:tab pos="450215" algn="l"/>
                <a:tab pos="914400" algn="l"/>
              </a:tabLst>
            </a:pPr>
            <a:r>
              <a:rPr lang="en-US" altLang="zh-CN" sz="2000" dirty="0">
                <a:solidFill>
                  <a:srgbClr val="FF0000"/>
                </a:solidFill>
                <a:ea typeface="宋体" panose="02010600030101010101" pitchFamily="2" charset="-122"/>
              </a:rPr>
              <a:t>Proposed WF: </a:t>
            </a:r>
            <a:r>
              <a:rPr lang="en-GB" altLang="zh-CN" sz="1900" dirty="0">
                <a:ea typeface="宋体" panose="02010600030101010101" pitchFamily="2" charset="-122"/>
              </a:rPr>
              <a:t>For the test applicability rule</a:t>
            </a:r>
            <a:r>
              <a:rPr lang="en-US" altLang="zh-CN" sz="1900" dirty="0">
                <a:ea typeface="宋体" panose="02010600030101010101" pitchFamily="2" charset="-122"/>
              </a:rPr>
              <a:t>, use the following </a:t>
            </a:r>
            <a:r>
              <a:rPr lang="en-GB" altLang="zh-CN" sz="1900" dirty="0">
                <a:ea typeface="宋体" panose="02010600030101010101" pitchFamily="2" charset="-122"/>
              </a:rPr>
              <a:t>(CTC, Huawei, CMCC, Ericsson, DCM)</a:t>
            </a:r>
            <a:endParaRPr lang="zh-CN" altLang="zh-CN" sz="1900" dirty="0">
              <a:ea typeface="宋体" panose="02010600030101010101" pitchFamily="2" charset="-122"/>
            </a:endParaRPr>
          </a:p>
          <a:p>
            <a:pPr marL="1143000" lvl="2" indent="-22860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tabLst>
                <a:tab pos="307340" algn="l"/>
                <a:tab pos="450215" algn="l"/>
                <a:tab pos="1371600" algn="l"/>
              </a:tabLst>
            </a:pPr>
            <a:r>
              <a:rPr lang="en-US" altLang="zh-CN" sz="1900" dirty="0">
                <a:ea typeface="宋体" panose="02010600030101010101" pitchFamily="2" charset="-122"/>
              </a:rPr>
              <a:t>For each agreed duplex mode and SCS combination for testing</a:t>
            </a:r>
            <a:endParaRPr lang="zh-CN" altLang="zh-CN" sz="1900" dirty="0">
              <a:effectLst/>
              <a:ea typeface="宋体" panose="02010600030101010101" pitchFamily="2" charset="-122"/>
            </a:endParaRPr>
          </a:p>
          <a:p>
            <a:pPr marL="1600200" lvl="3" indent="-2286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371600" algn="l"/>
                <a:tab pos="1828800" algn="l"/>
                <a:tab pos="2055495" algn="l"/>
              </a:tabLst>
            </a:pPr>
            <a:r>
              <a:rPr lang="en-US" altLang="zh-CN" sz="19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CA capability where the tests apply: Test any of one of the supported CA capabilities with largest aggregated CA bandwidth combination</a:t>
            </a:r>
            <a:endParaRPr lang="en-US" altLang="zh-CN" sz="19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600200" lvl="3" indent="-2286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371600" algn="l"/>
                <a:tab pos="1828800" algn="l"/>
                <a:tab pos="2055495" algn="l"/>
              </a:tabLst>
            </a:pPr>
            <a:r>
              <a:rPr lang="en-US" altLang="zh-CN" sz="19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CA configuration from the selected CA capability where the tests apply: Test any one of the supported CA configurations with largest aggregated CA bandwidth combination</a:t>
            </a:r>
            <a:endParaRPr lang="zh-CN" altLang="zh-CN" sz="19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658A0F3-0A39-49EC-B7CD-A5F12E3B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12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6F2A-59FF-48C3-AB74-C5AEC70C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Test Parameters #3</a:t>
            </a:r>
            <a:endParaRPr lang="sv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5370-9A11-44A5-B155-31A04E4AF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0320"/>
            <a:ext cx="8229600" cy="5328592"/>
          </a:xfrm>
          <a:noFill/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/>
              <a:t>TDD pattern</a:t>
            </a:r>
          </a:p>
          <a:p>
            <a:pPr lvl="1"/>
            <a:r>
              <a:rPr lang="en-US" altLang="zh-CN" sz="2000" dirty="0"/>
              <a:t>For 15kHZ SCS, if agreed to cover TDD 15kHz </a:t>
            </a:r>
          </a:p>
          <a:p>
            <a:pPr lvl="2" eaLnBrk="0" fontAlgn="base" hangingPunct="0">
              <a:spcAft>
                <a:spcPct val="0"/>
              </a:spcAft>
            </a:pPr>
            <a:r>
              <a:rPr kumimoji="0" lang="en-US" altLang="zh-CN" sz="1800" kern="0" dirty="0">
                <a:solidFill>
                  <a:prstClr val="black"/>
                </a:solidFill>
              </a:rPr>
              <a:t>Option 1: 3D1S1U with S=10:2:2 </a:t>
            </a:r>
          </a:p>
          <a:p>
            <a:pPr lvl="1" fontAlgn="base">
              <a:spcAft>
                <a:spcPct val="0"/>
              </a:spcAft>
            </a:pPr>
            <a:r>
              <a:rPr lang="en-US" altLang="zh-CN" sz="2000" dirty="0">
                <a:solidFill>
                  <a:srgbClr val="00B050"/>
                </a:solidFill>
              </a:rPr>
              <a:t>For 120kHZ SCS, </a:t>
            </a:r>
            <a:r>
              <a:rPr lang="en-GB" altLang="zh-CN" sz="2000" dirty="0">
                <a:solidFill>
                  <a:srgbClr val="00B050"/>
                </a:solidFill>
              </a:rPr>
              <a:t>2D1S1U</a:t>
            </a:r>
            <a:r>
              <a:rPr lang="en-US" altLang="zh-CN" sz="2000" dirty="0">
                <a:solidFill>
                  <a:srgbClr val="00B050"/>
                </a:solidFill>
              </a:rPr>
              <a:t> with S=11:3:0 (CTC, Ericsson, Qualcomm, Huawei, DCM)</a:t>
            </a:r>
          </a:p>
          <a:p>
            <a:r>
              <a:rPr lang="en-US" altLang="zh-CN" sz="2000" dirty="0"/>
              <a:t>Antenna configuration for CA CQI test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>
                <a:tab pos="307340" algn="l"/>
                <a:tab pos="450215" algn="l"/>
                <a:tab pos="914400" algn="l"/>
              </a:tabLst>
            </a:pPr>
            <a:r>
              <a:rPr lang="en-US" altLang="zh-CN" sz="18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1T2R and 1T4R for FR1, and 1T2R for FR2 (</a:t>
            </a:r>
            <a:r>
              <a:rPr lang="en-GB" altLang="zh-CN" sz="18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Agreement in RAN4 #95e,</a:t>
            </a:r>
            <a:r>
              <a:rPr lang="en-GB" altLang="zh-CN" sz="1800" i="1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Huawei, CTC, QC)</a:t>
            </a:r>
            <a:endParaRPr lang="en-US" altLang="zh-CN" sz="2000" strike="sngStrike" dirty="0">
              <a:solidFill>
                <a:srgbClr val="00B050"/>
              </a:solidFill>
            </a:endParaRPr>
          </a:p>
          <a:p>
            <a:r>
              <a:rPr lang="en-US" altLang="zh-CN" sz="2000" dirty="0"/>
              <a:t>Signal power density for 2Rx and 4Rx requirements</a:t>
            </a:r>
          </a:p>
          <a:p>
            <a:pPr lvl="1"/>
            <a:r>
              <a:rPr lang="en-US" altLang="zh-CN" sz="1800" dirty="0">
                <a:solidFill>
                  <a:srgbClr val="00B050"/>
                </a:solidFill>
              </a:rPr>
              <a:t>Confirm the baseline agreed in the last meeting, i.e., for 4Rx requirements, reduce the signal power density by 3dB compared to that for 2Rx (E///, Huawei, CTC, QC, CMCC)</a:t>
            </a:r>
            <a:endParaRPr kumimoji="0" lang="en-US" altLang="zh-CN" sz="1800" kern="0" dirty="0">
              <a:solidFill>
                <a:srgbClr val="00B05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92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6F2A-59FF-48C3-AB74-C5AEC70C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89" y="-15081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Test Metric</a:t>
            </a:r>
            <a:endParaRPr lang="sv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5370-9A11-44A5-B155-31A04E4AF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96855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SNR configuration for 2DL CA CQI test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>
                <a:tab pos="307340" algn="l"/>
                <a:tab pos="450215" algn="l"/>
                <a:tab pos="914400" algn="l"/>
              </a:tabLst>
            </a:pPr>
            <a:r>
              <a:rPr lang="en-US" altLang="zh-CN" sz="1600" dirty="0">
                <a:effectLst/>
                <a:ea typeface="宋体" panose="02010600030101010101" pitchFamily="2" charset="-122"/>
              </a:rPr>
              <a:t>Option 1: </a:t>
            </a:r>
            <a:r>
              <a:rPr lang="en-US" altLang="zh-CN" sz="1600" dirty="0" err="1">
                <a:effectLst/>
                <a:ea typeface="宋体" panose="02010600030101010101" pitchFamily="2" charset="-122"/>
              </a:rPr>
              <a:t>SNR</a:t>
            </a:r>
            <a:r>
              <a:rPr lang="en-US" altLang="zh-CN" sz="1600" baseline="-25000" dirty="0" err="1">
                <a:effectLst/>
                <a:ea typeface="宋体" panose="02010600030101010101" pitchFamily="2" charset="-122"/>
              </a:rPr>
              <a:t>Pcell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10dB and </a:t>
            </a:r>
            <a:r>
              <a:rPr lang="en-US" altLang="zh-CN" sz="1600" dirty="0" err="1">
                <a:effectLst/>
                <a:ea typeface="宋体" panose="02010600030101010101" pitchFamily="2" charset="-122"/>
              </a:rPr>
              <a:t>SNR</a:t>
            </a:r>
            <a:r>
              <a:rPr lang="en-US" altLang="zh-CN" sz="1600" baseline="-25000" dirty="0" err="1">
                <a:effectLst/>
                <a:ea typeface="宋体" panose="02010600030101010101" pitchFamily="2" charset="-122"/>
              </a:rPr>
              <a:t>Scell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4dB for FR1 and FR2 (CTC, Huawei, Qualcomm)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>
                <a:tab pos="307340" algn="l"/>
                <a:tab pos="450215" algn="l"/>
                <a:tab pos="914400" algn="l"/>
              </a:tabLst>
            </a:pPr>
            <a:r>
              <a:rPr lang="en-US" altLang="zh-CN" sz="1600" dirty="0">
                <a:effectLst/>
                <a:ea typeface="宋体" panose="02010600030101010101" pitchFamily="2" charset="-122"/>
              </a:rPr>
              <a:t>Option 2: </a:t>
            </a:r>
            <a:r>
              <a:rPr lang="en-US" altLang="zh-CN" sz="1600" dirty="0" err="1">
                <a:effectLst/>
                <a:ea typeface="宋体" panose="02010600030101010101" pitchFamily="2" charset="-122"/>
              </a:rPr>
              <a:t>SNR</a:t>
            </a:r>
            <a:r>
              <a:rPr lang="en-US" altLang="zh-CN" sz="1600" baseline="-25000" dirty="0" err="1">
                <a:effectLst/>
                <a:ea typeface="宋体" panose="02010600030101010101" pitchFamily="2" charset="-122"/>
              </a:rPr>
              <a:t>Pcell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16dB and </a:t>
            </a:r>
            <a:r>
              <a:rPr lang="en-US" altLang="zh-CN" sz="1600" dirty="0" err="1">
                <a:effectLst/>
                <a:ea typeface="宋体" panose="02010600030101010101" pitchFamily="2" charset="-122"/>
              </a:rPr>
              <a:t>SNR</a:t>
            </a:r>
            <a:r>
              <a:rPr lang="en-US" altLang="zh-CN" sz="1600" baseline="-25000" dirty="0" err="1">
                <a:effectLst/>
                <a:ea typeface="宋体" panose="02010600030101010101" pitchFamily="2" charset="-122"/>
              </a:rPr>
              <a:t>Scell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10dB for FR1, and </a:t>
            </a:r>
            <a:r>
              <a:rPr lang="en-US" altLang="zh-CN" sz="1600" dirty="0" err="1">
                <a:effectLst/>
                <a:ea typeface="宋体" panose="02010600030101010101" pitchFamily="2" charset="-122"/>
              </a:rPr>
              <a:t>SNR</a:t>
            </a:r>
            <a:r>
              <a:rPr lang="en-US" altLang="zh-CN" sz="1600" baseline="-25000" dirty="0" err="1">
                <a:effectLst/>
                <a:ea typeface="宋体" panose="02010600030101010101" pitchFamily="2" charset="-122"/>
              </a:rPr>
              <a:t>Pcell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14dB and </a:t>
            </a:r>
            <a:r>
              <a:rPr lang="en-US" altLang="zh-CN" sz="1600" dirty="0" err="1">
                <a:effectLst/>
                <a:ea typeface="宋体" panose="02010600030101010101" pitchFamily="2" charset="-122"/>
              </a:rPr>
              <a:t>SNR</a:t>
            </a:r>
            <a:r>
              <a:rPr lang="en-US" altLang="zh-CN" sz="1600" baseline="-25000" dirty="0" err="1">
                <a:effectLst/>
                <a:ea typeface="宋体" panose="02010600030101010101" pitchFamily="2" charset="-122"/>
              </a:rPr>
              <a:t>Scell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8dB for FR2 (Ericsson)</a:t>
            </a:r>
            <a:endParaRPr lang="zh-CN" altLang="zh-CN" sz="1600" dirty="0">
              <a:effectLst/>
              <a:ea typeface="宋体" panose="02010600030101010101" pitchFamily="2" charset="-122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307340" algn="l"/>
                <a:tab pos="450215" algn="l"/>
                <a:tab pos="914400" algn="l"/>
              </a:tabLst>
            </a:pPr>
            <a:r>
              <a:rPr lang="en-US" altLang="zh-CN" sz="1600" dirty="0">
                <a:solidFill>
                  <a:srgbClr val="FF0000"/>
                </a:solidFill>
                <a:ea typeface="宋体" panose="02010600030101010101" pitchFamily="2" charset="-122"/>
              </a:rPr>
              <a:t>Proposed WF: Option 1?</a:t>
            </a:r>
            <a:endParaRPr lang="zh-CN" altLang="zh-CN" sz="1600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SNR configuration for 3 or more DL CA CQI test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>
                <a:tab pos="307340" algn="l"/>
                <a:tab pos="450215" algn="l"/>
                <a:tab pos="914400" algn="l"/>
              </a:tabLst>
            </a:pPr>
            <a:r>
              <a:rPr lang="en-US" altLang="zh-CN" sz="1600" dirty="0">
                <a:effectLst/>
                <a:ea typeface="宋体" panose="02010600030101010101" pitchFamily="2" charset="-122"/>
              </a:rPr>
              <a:t>Option 1: </a:t>
            </a:r>
            <a:r>
              <a:rPr lang="en-US" altLang="zh-CN" sz="1600" dirty="0" err="1">
                <a:effectLst/>
                <a:ea typeface="宋体" panose="02010600030101010101" pitchFamily="2" charset="-122"/>
              </a:rPr>
              <a:t>SNR</a:t>
            </a:r>
            <a:r>
              <a:rPr lang="en-US" altLang="zh-CN" sz="1600" baseline="-25000" dirty="0" err="1">
                <a:effectLst/>
                <a:ea typeface="宋体" panose="02010600030101010101" pitchFamily="2" charset="-122"/>
              </a:rPr>
              <a:t>Pcell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12dB, SNR</a:t>
            </a:r>
            <a:r>
              <a:rPr lang="en-US" altLang="zh-CN" sz="1600" baseline="-25000" dirty="0">
                <a:effectLst/>
                <a:ea typeface="宋体" panose="02010600030101010101" pitchFamily="2" charset="-122"/>
              </a:rPr>
              <a:t>Scell1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6dB, SNR</a:t>
            </a:r>
            <a:r>
              <a:rPr lang="en-US" altLang="zh-CN" sz="1600" baseline="-25000" dirty="0">
                <a:effectLst/>
                <a:ea typeface="宋体" panose="02010600030101010101" pitchFamily="2" charset="-122"/>
              </a:rPr>
              <a:t>Scell2, 3,… 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= 0dB for FR1 and FR2 (CTC, Huawei, Qualcomm)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>
                <a:tab pos="307340" algn="l"/>
                <a:tab pos="450215" algn="l"/>
                <a:tab pos="914400" algn="l"/>
              </a:tabLst>
            </a:pPr>
            <a:r>
              <a:rPr lang="en-US" altLang="zh-CN" sz="1600" dirty="0">
                <a:effectLst/>
                <a:ea typeface="宋体" panose="02010600030101010101" pitchFamily="2" charset="-122"/>
              </a:rPr>
              <a:t>Option 2: </a:t>
            </a:r>
            <a:r>
              <a:rPr lang="en-US" altLang="zh-CN" sz="1600" dirty="0" err="1">
                <a:effectLst/>
                <a:ea typeface="宋体" panose="02010600030101010101" pitchFamily="2" charset="-122"/>
              </a:rPr>
              <a:t>SNR</a:t>
            </a:r>
            <a:r>
              <a:rPr lang="en-US" altLang="zh-CN" sz="1600" baseline="-25000" dirty="0" err="1">
                <a:effectLst/>
                <a:ea typeface="宋体" panose="02010600030101010101" pitchFamily="2" charset="-122"/>
              </a:rPr>
              <a:t>Pcell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18dB, SNR</a:t>
            </a:r>
            <a:r>
              <a:rPr lang="en-US" altLang="zh-CN" sz="1600" baseline="-25000" dirty="0">
                <a:effectLst/>
                <a:ea typeface="宋体" panose="02010600030101010101" pitchFamily="2" charset="-122"/>
              </a:rPr>
              <a:t>Scell1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12dB, SNR</a:t>
            </a:r>
            <a:r>
              <a:rPr lang="en-US" altLang="zh-CN" sz="1600" baseline="-25000" dirty="0">
                <a:effectLst/>
                <a:ea typeface="宋体" panose="02010600030101010101" pitchFamily="2" charset="-122"/>
              </a:rPr>
              <a:t>Scell2, 3,… 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= 6dB for FR1, and </a:t>
            </a:r>
            <a:r>
              <a:rPr lang="en-US" altLang="zh-CN" sz="1600" dirty="0" err="1">
                <a:effectLst/>
                <a:ea typeface="宋体" panose="02010600030101010101" pitchFamily="2" charset="-122"/>
              </a:rPr>
              <a:t>SNR</a:t>
            </a:r>
            <a:r>
              <a:rPr lang="en-US" altLang="zh-CN" sz="1600" baseline="-25000" dirty="0" err="1">
                <a:effectLst/>
                <a:ea typeface="宋体" panose="02010600030101010101" pitchFamily="2" charset="-122"/>
              </a:rPr>
              <a:t>Pcell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16dB, SNR</a:t>
            </a:r>
            <a:r>
              <a:rPr lang="en-US" altLang="zh-CN" sz="1600" baseline="-25000" dirty="0">
                <a:effectLst/>
                <a:ea typeface="宋体" panose="02010600030101010101" pitchFamily="2" charset="-122"/>
              </a:rPr>
              <a:t>Scell1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 = 10dB, SNR</a:t>
            </a:r>
            <a:r>
              <a:rPr lang="en-US" altLang="zh-CN" sz="1600" baseline="-25000" dirty="0">
                <a:effectLst/>
                <a:ea typeface="宋体" panose="02010600030101010101" pitchFamily="2" charset="-122"/>
              </a:rPr>
              <a:t>Scell2, 3,… </a:t>
            </a:r>
            <a:r>
              <a:rPr lang="en-US" altLang="zh-CN" sz="1600" dirty="0">
                <a:effectLst/>
                <a:ea typeface="宋体" panose="02010600030101010101" pitchFamily="2" charset="-122"/>
              </a:rPr>
              <a:t>= 4dB for FR2 (Ericsson)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307340" algn="l"/>
                <a:tab pos="450215" algn="l"/>
                <a:tab pos="914400" algn="l"/>
              </a:tabLst>
            </a:pPr>
            <a:r>
              <a:rPr lang="en-US" altLang="zh-CN" sz="1600" dirty="0">
                <a:solidFill>
                  <a:srgbClr val="FF0000"/>
                </a:solidFill>
                <a:ea typeface="宋体" panose="02010600030101010101" pitchFamily="2" charset="-122"/>
              </a:rPr>
              <a:t>Proposed WF: Option 1?</a:t>
            </a:r>
            <a:endParaRPr lang="zh-CN" altLang="zh-CN" sz="16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2" indent="-342900"/>
            <a:r>
              <a:rPr lang="en-US" altLang="zh-CN" sz="1800" dirty="0"/>
              <a:t>Delta CQI threshold for CA CQI test</a:t>
            </a:r>
          </a:p>
          <a:p>
            <a:pPr lvl="1"/>
            <a:r>
              <a:rPr lang="zh-CN" altLang="zh-CN" sz="1800" i="1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altLang="zh-CN" sz="1800" i="1" dirty="0" err="1">
                <a:solidFill>
                  <a:srgbClr val="00B050"/>
                </a:solidFill>
                <a:effectLst/>
                <a:ea typeface="宋体" panose="02010600030101010101" pitchFamily="2" charset="-122"/>
              </a:rPr>
              <a:t>thr</a:t>
            </a:r>
            <a:r>
              <a:rPr lang="en-US" altLang="zh-CN" sz="1800" dirty="0">
                <a:solidFill>
                  <a:srgbClr val="00B050"/>
                </a:solidFill>
                <a:effectLst/>
                <a:ea typeface="宋体" panose="02010600030101010101" pitchFamily="2" charset="-122"/>
              </a:rPr>
              <a:t> = 2 for 2 or more DL CA in FR1 and FR2 (CTC, Ericsson, Huawei, Qualcomm)</a:t>
            </a:r>
            <a:endParaRPr lang="en-US" altLang="zh-CN" sz="1800" dirty="0">
              <a:solidFill>
                <a:srgbClr val="00B05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16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1635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Agreed test parameters in previous meetings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15DD615-A324-44AA-BD6F-A56A1BC87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68204"/>
              </p:ext>
            </p:extLst>
          </p:nvPr>
        </p:nvGraphicFramePr>
        <p:xfrm>
          <a:off x="1025606" y="908720"/>
          <a:ext cx="7092788" cy="5173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9778">
                  <a:extLst>
                    <a:ext uri="{9D8B030D-6E8A-4147-A177-3AD203B41FA5}">
                      <a16:colId xmlns:a16="http://schemas.microsoft.com/office/drawing/2014/main" val="3463889698"/>
                    </a:ext>
                  </a:extLst>
                </a:gridCol>
                <a:gridCol w="4623010">
                  <a:extLst>
                    <a:ext uri="{9D8B030D-6E8A-4147-A177-3AD203B41FA5}">
                      <a16:colId xmlns:a16="http://schemas.microsoft.com/office/drawing/2014/main" val="1752396937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Parameter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Value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480011"/>
                  </a:ext>
                </a:extLst>
              </a:tr>
              <a:tr h="4120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Propagation condition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AWGN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04383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TDD pattern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30kHZ SCS: 7D1S2U with S=6:4:4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85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CSI reporting type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Periodic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6769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CSI reporting periodicity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kumimoji="1"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15kHz SCS: 5 slots</a:t>
                      </a:r>
                    </a:p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30kHz SCS: </a:t>
                      </a:r>
                      <a:r>
                        <a:rPr kumimoji="1"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slots</a:t>
                      </a:r>
                    </a:p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kumimoji="1"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120kHz SCS: </a:t>
                      </a:r>
                      <a:r>
                        <a:rPr kumimoji="1"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1" lang="en-US" sz="14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slots</a:t>
                      </a:r>
                      <a:endParaRPr kumimoji="1"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0269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Antenna configuration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effectLst/>
                          <a:ea typeface="+mn-ea"/>
                          <a:cs typeface="Times New Roman" panose="02020603050405020304" pitchFamily="18" charset="0"/>
                        </a:rPr>
                        <a:t>1T2R and 1T4R for FR1, and 1T2R for FR2 </a:t>
                      </a:r>
                      <a:endParaRPr kumimoji="1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8497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Signal power density for 2Rx and 4Rx requirements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1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4Rx requirements, reduce the signal power density by 3dB compared to that for 2Rx as baseline.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295343"/>
                  </a:ext>
                </a:extLst>
              </a:tr>
              <a:tr h="570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CQI Table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For FR1: CQI Table 2                       </a:t>
                      </a:r>
                    </a:p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kumimoji="1"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FR2: CQI Table 1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838429"/>
                  </a:ext>
                </a:extLst>
              </a:tr>
              <a:tr h="570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Test metric general principle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/>
                        <a:t>Following the methodology used in LTE, the difference between the wideband CQI indices of </a:t>
                      </a:r>
                      <a:r>
                        <a:rPr lang="en-US" altLang="zh-CN" sz="1400" dirty="0" err="1"/>
                        <a:t>Pcell</a:t>
                      </a:r>
                      <a:r>
                        <a:rPr lang="en-US" altLang="zh-CN" sz="1400" dirty="0"/>
                        <a:t> and the first </a:t>
                      </a:r>
                      <a:r>
                        <a:rPr lang="en-US" altLang="zh-CN" sz="1400" dirty="0" err="1"/>
                        <a:t>Scell</a:t>
                      </a:r>
                      <a:r>
                        <a:rPr lang="en-US" altLang="zh-CN" sz="1400" dirty="0"/>
                        <a:t> as well as the difference between the wideband CQI indices of the first </a:t>
                      </a:r>
                      <a:r>
                        <a:rPr lang="en-US" altLang="zh-CN" sz="1400" dirty="0" err="1"/>
                        <a:t>Scell</a:t>
                      </a:r>
                      <a:r>
                        <a:rPr lang="en-US" altLang="zh-CN" sz="1400" dirty="0"/>
                        <a:t> and the other </a:t>
                      </a:r>
                      <a:r>
                        <a:rPr lang="en-US" altLang="zh-CN" sz="1400" dirty="0" err="1"/>
                        <a:t>Scell</a:t>
                      </a:r>
                      <a:r>
                        <a:rPr lang="en-US" altLang="zh-CN" sz="1400" dirty="0"/>
                        <a:t>(s) (if any) shall be not smaller than a threshold, for more than 90% of the time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32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38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14754</TotalTime>
  <Words>866</Words>
  <Application>Microsoft Office PowerPoint</Application>
  <PresentationFormat>全屏显示(4:3)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Office テーマ</vt:lpstr>
      <vt:lpstr>Way forward on CA CQI reporting requirements</vt:lpstr>
      <vt:lpstr>Background: WF in previous meetings</vt:lpstr>
      <vt:lpstr>Test Parameters #1</vt:lpstr>
      <vt:lpstr>Test Parameters #2</vt:lpstr>
      <vt:lpstr>Test Parameters #3</vt:lpstr>
      <vt:lpstr>Test Metric</vt:lpstr>
      <vt:lpstr>Agreed test parameters in previous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wujingzhou@chinatelecom.cn</dc:creator>
  <cp:keywords>CTPClassification=CTP_PUBLIC:VisualMarkings=, CTPClassification=CTP_NT</cp:keywords>
  <cp:lastModifiedBy>China Telecom</cp:lastModifiedBy>
  <cp:revision>648</cp:revision>
  <dcterms:created xsi:type="dcterms:W3CDTF">2017-01-18T16:32:26Z</dcterms:created>
  <dcterms:modified xsi:type="dcterms:W3CDTF">2020-08-24T14:05:38Z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