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57" r:id="rId5"/>
    <p:sldId id="262" r:id="rId6"/>
    <p:sldId id="261" r:id="rId7"/>
    <p:sldId id="258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TT1" initials="CATT1" lastIdx="2" clrIdx="0"/>
  <p:cmAuthor id="1" name="CATT" initials="CATT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26" autoAdjust="0"/>
  </p:normalViewPr>
  <p:slideViewPr>
    <p:cSldViewPr>
      <p:cViewPr varScale="1">
        <p:scale>
          <a:sx n="81" d="100"/>
          <a:sy n="81" d="100"/>
        </p:scale>
        <p:origin x="-104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B8AD3-5A9F-459F-BDBD-CE8D4524EA48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C435C-E342-46FD-8FF6-567702DFB9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505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435C-E342-46FD-8FF6-567702DFB9B1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119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435C-E342-46FD-8FF6-567702DFB9B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806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435C-E342-46FD-8FF6-567702DFB9B1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27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435C-E342-46FD-8FF6-567702DFB9B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9674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C435C-E342-46FD-8FF6-567702DFB9B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985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/>
              <a:t>WF</a:t>
            </a:r>
            <a:r>
              <a:rPr lang="en-US" altLang="zh-CN" dirty="0"/>
              <a:t> on </a:t>
            </a:r>
            <a:r>
              <a:rPr lang="en-US" altLang="zh-CN" dirty="0" err="1"/>
              <a:t>IAB</a:t>
            </a:r>
            <a:r>
              <a:rPr lang="en-US" altLang="zh-CN" dirty="0"/>
              <a:t>-MT </a:t>
            </a:r>
            <a:r>
              <a:rPr lang="en-US" altLang="zh-CN" dirty="0" err="1"/>
              <a:t>Pcmax</a:t>
            </a:r>
            <a:r>
              <a:rPr lang="en-US" altLang="zh-CN" dirty="0"/>
              <a:t>, power control and dynamic range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CATT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7504" y="1505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/>
              <a:t>3GPP </a:t>
            </a:r>
            <a:r>
              <a:rPr lang="en-US" altLang="zh-CN" b="1" dirty="0" err="1"/>
              <a:t>TSG</a:t>
            </a:r>
            <a:r>
              <a:rPr lang="en-US" altLang="zh-CN" b="1" dirty="0"/>
              <a:t>-RAN WG4 Meeting # 96-e </a:t>
            </a:r>
            <a:r>
              <a:rPr lang="en-US" altLang="zh-CN" b="1" dirty="0" smtClean="0"/>
              <a:t>Electronic </a:t>
            </a:r>
            <a:r>
              <a:rPr lang="en-US" altLang="zh-CN" b="1" dirty="0"/>
              <a:t>Meeting, 17-28 Aug., 2020</a:t>
            </a:r>
            <a:endParaRPr lang="zh-CN" altLang="zh-CN" dirty="0"/>
          </a:p>
        </p:txBody>
      </p:sp>
      <p:sp>
        <p:nvSpPr>
          <p:cNvPr id="5" name="TextBox 4"/>
          <p:cNvSpPr txBox="1"/>
          <p:nvPr/>
        </p:nvSpPr>
        <p:spPr>
          <a:xfrm>
            <a:off x="7596336" y="162518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R4-2012616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2344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The following contributions were provided and discussed in RAN4#96e</a:t>
            </a:r>
          </a:p>
          <a:p>
            <a:pPr lvl="1"/>
            <a:r>
              <a:rPr lang="en-US" altLang="zh-CN" dirty="0" smtClean="0"/>
              <a:t>R4-2010111, Discussion </a:t>
            </a:r>
            <a:r>
              <a:rPr lang="en-US" altLang="zh-CN" dirty="0"/>
              <a:t>on </a:t>
            </a:r>
            <a:r>
              <a:rPr lang="en-US" altLang="zh-CN" dirty="0" err="1"/>
              <a:t>IAB</a:t>
            </a:r>
            <a:r>
              <a:rPr lang="en-US" altLang="zh-CN" dirty="0"/>
              <a:t>-MT </a:t>
            </a:r>
            <a:r>
              <a:rPr lang="en-US" altLang="zh-CN" dirty="0" err="1" smtClean="0"/>
              <a:t>Pcmax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CMCC</a:t>
            </a:r>
            <a:endParaRPr lang="en-US" altLang="zh-CN" dirty="0"/>
          </a:p>
          <a:p>
            <a:pPr lvl="1"/>
            <a:r>
              <a:rPr lang="en-US" altLang="zh-CN" dirty="0" smtClean="0"/>
              <a:t>R4-2010147, Discussion </a:t>
            </a:r>
            <a:r>
              <a:rPr lang="en-US" altLang="zh-CN" dirty="0"/>
              <a:t>on remaining issues for </a:t>
            </a:r>
            <a:r>
              <a:rPr lang="en-US" altLang="zh-CN" dirty="0" err="1"/>
              <a:t>IAB</a:t>
            </a:r>
            <a:r>
              <a:rPr lang="en-US" altLang="zh-CN" dirty="0"/>
              <a:t>-MT </a:t>
            </a:r>
            <a:r>
              <a:rPr lang="en-US" altLang="zh-CN" dirty="0" err="1"/>
              <a:t>Tx</a:t>
            </a:r>
            <a:r>
              <a:rPr lang="en-US" altLang="zh-CN" dirty="0"/>
              <a:t> power related </a:t>
            </a:r>
            <a:r>
              <a:rPr lang="en-US" altLang="zh-CN" dirty="0" smtClean="0"/>
              <a:t>requirements, Samsung</a:t>
            </a:r>
            <a:endParaRPr lang="en-US" altLang="zh-CN" dirty="0"/>
          </a:p>
          <a:p>
            <a:pPr lvl="1"/>
            <a:r>
              <a:rPr lang="en-US" altLang="zh-CN" dirty="0" smtClean="0"/>
              <a:t>R4-2010293, </a:t>
            </a:r>
            <a:r>
              <a:rPr lang="en-US" altLang="zh-CN" dirty="0" err="1" smtClean="0"/>
              <a:t>TP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dirty="0" err="1"/>
              <a:t>TR</a:t>
            </a:r>
            <a:r>
              <a:rPr lang="en-US" altLang="zh-CN" dirty="0"/>
              <a:t> 38.809 Completing </a:t>
            </a:r>
            <a:r>
              <a:rPr lang="en-US" altLang="zh-CN" dirty="0" err="1"/>
              <a:t>IAB</a:t>
            </a:r>
            <a:r>
              <a:rPr lang="en-US" altLang="zh-CN" dirty="0"/>
              <a:t>-MT power related </a:t>
            </a:r>
            <a:r>
              <a:rPr lang="en-US" altLang="zh-CN" dirty="0" smtClean="0"/>
              <a:t>requirements, Nokia</a:t>
            </a:r>
            <a:r>
              <a:rPr lang="en-US" altLang="zh-CN" dirty="0"/>
              <a:t>, Nokia Shanghai Bell</a:t>
            </a:r>
          </a:p>
          <a:p>
            <a:pPr lvl="1"/>
            <a:r>
              <a:rPr lang="en-US" altLang="zh-CN" dirty="0" smtClean="0"/>
              <a:t>R4-2010724, </a:t>
            </a:r>
            <a:r>
              <a:rPr lang="en-US" altLang="zh-CN" dirty="0" err="1" smtClean="0"/>
              <a:t>TP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dirty="0" err="1"/>
              <a:t>TS</a:t>
            </a:r>
            <a:r>
              <a:rPr lang="en-US" altLang="zh-CN" dirty="0"/>
              <a:t> 38.174: Output power </a:t>
            </a:r>
            <a:r>
              <a:rPr lang="en-US" altLang="zh-CN" dirty="0" smtClean="0"/>
              <a:t>requirements, Nokia</a:t>
            </a:r>
            <a:r>
              <a:rPr lang="en-US" altLang="zh-CN" dirty="0"/>
              <a:t>, Nokia Shanghai Bell</a:t>
            </a:r>
          </a:p>
          <a:p>
            <a:pPr lvl="1"/>
            <a:r>
              <a:rPr lang="en-US" altLang="zh-CN" dirty="0" smtClean="0"/>
              <a:t>R4-2010950, Further </a:t>
            </a:r>
            <a:r>
              <a:rPr lang="en-US" altLang="zh-CN" dirty="0"/>
              <a:t>discussion on </a:t>
            </a:r>
            <a:r>
              <a:rPr lang="en-US" altLang="zh-CN" dirty="0" err="1"/>
              <a:t>IAB</a:t>
            </a:r>
            <a:r>
              <a:rPr lang="en-US" altLang="zh-CN" dirty="0"/>
              <a:t>-MT power </a:t>
            </a:r>
            <a:r>
              <a:rPr lang="en-US" altLang="zh-CN" dirty="0" smtClean="0"/>
              <a:t>requirement, </a:t>
            </a:r>
            <a:r>
              <a:rPr lang="en-US" altLang="zh-CN" dirty="0" err="1" smtClean="0"/>
              <a:t>ZTE</a:t>
            </a:r>
            <a:r>
              <a:rPr lang="en-US" altLang="zh-CN" dirty="0" smtClean="0"/>
              <a:t> </a:t>
            </a:r>
            <a:r>
              <a:rPr lang="en-US" altLang="zh-CN" dirty="0"/>
              <a:t>Corporation</a:t>
            </a:r>
          </a:p>
          <a:p>
            <a:pPr lvl="1"/>
            <a:r>
              <a:rPr lang="en-US" altLang="zh-CN" dirty="0" smtClean="0"/>
              <a:t>R4-2011032, </a:t>
            </a:r>
            <a:r>
              <a:rPr lang="en-US" altLang="zh-CN" dirty="0" err="1" smtClean="0"/>
              <a:t>IAB</a:t>
            </a:r>
            <a:r>
              <a:rPr lang="en-US" altLang="zh-CN" dirty="0" smtClean="0"/>
              <a:t>-MT </a:t>
            </a:r>
            <a:r>
              <a:rPr lang="en-US" altLang="zh-CN" dirty="0"/>
              <a:t>maximum output power for </a:t>
            </a:r>
            <a:r>
              <a:rPr lang="en-US" altLang="zh-CN" dirty="0" smtClean="0"/>
              <a:t>FR1, Ericsson</a:t>
            </a:r>
            <a:endParaRPr lang="en-US" altLang="zh-CN" dirty="0"/>
          </a:p>
          <a:p>
            <a:pPr lvl="1"/>
            <a:r>
              <a:rPr lang="en-US" altLang="zh-CN" dirty="0" smtClean="0"/>
              <a:t>R4-2011293, </a:t>
            </a:r>
            <a:r>
              <a:rPr lang="en-US" altLang="zh-CN" dirty="0" err="1" smtClean="0"/>
              <a:t>TP</a:t>
            </a:r>
            <a:r>
              <a:rPr lang="en-US" altLang="zh-CN" dirty="0" smtClean="0"/>
              <a:t> </a:t>
            </a:r>
            <a:r>
              <a:rPr lang="en-US" altLang="zh-CN" dirty="0"/>
              <a:t>to </a:t>
            </a:r>
            <a:r>
              <a:rPr lang="en-US" altLang="zh-CN" dirty="0" err="1"/>
              <a:t>TS</a:t>
            </a:r>
            <a:r>
              <a:rPr lang="en-US" altLang="zh-CN" dirty="0"/>
              <a:t> 38.174 -</a:t>
            </a:r>
            <a:r>
              <a:rPr lang="en-US" altLang="zh-CN" dirty="0" err="1"/>
              <a:t>IAB</a:t>
            </a:r>
            <a:r>
              <a:rPr lang="en-US" altLang="zh-CN" dirty="0"/>
              <a:t> TX dynamic </a:t>
            </a:r>
            <a:r>
              <a:rPr lang="en-US" altLang="zh-CN" dirty="0" smtClean="0"/>
              <a:t>range, Huawei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244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/>
              <a:t>LA </a:t>
            </a:r>
            <a:r>
              <a:rPr lang="en-US" altLang="zh-CN" sz="3200" dirty="0" err="1"/>
              <a:t>IAB</a:t>
            </a:r>
            <a:r>
              <a:rPr lang="en-US" altLang="zh-CN" sz="3200" dirty="0"/>
              <a:t>-MT </a:t>
            </a:r>
            <a:r>
              <a:rPr lang="en-US" altLang="zh-CN" sz="3200" dirty="0" smtClean="0"/>
              <a:t>MOP and </a:t>
            </a:r>
            <a:r>
              <a:rPr lang="en-US" altLang="zh-CN" sz="3200" dirty="0"/>
              <a:t>scaling </a:t>
            </a:r>
            <a:r>
              <a:rPr lang="en-US" altLang="zh-CN" sz="3200" dirty="0" smtClean="0"/>
              <a:t>factor agreements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MOP </a:t>
            </a:r>
            <a:r>
              <a:rPr lang="en-US" altLang="zh-CN" dirty="0" smtClean="0"/>
              <a:t>for </a:t>
            </a:r>
            <a:r>
              <a:rPr lang="en-US" altLang="zh-CN" dirty="0"/>
              <a:t>LA </a:t>
            </a:r>
            <a:r>
              <a:rPr lang="en-US" altLang="zh-CN" dirty="0" err="1"/>
              <a:t>IAB</a:t>
            </a:r>
            <a:r>
              <a:rPr lang="en-US" altLang="zh-CN" dirty="0"/>
              <a:t>-MT type </a:t>
            </a:r>
            <a:r>
              <a:rPr lang="en-US" altLang="zh-CN" dirty="0" smtClean="0"/>
              <a:t>1-H: </a:t>
            </a:r>
            <a:r>
              <a:rPr lang="en-US" altLang="zh-CN" dirty="0"/>
              <a:t>24 </a:t>
            </a:r>
            <a:r>
              <a:rPr lang="en-US" altLang="zh-CN" dirty="0" err="1"/>
              <a:t>dBm</a:t>
            </a:r>
            <a:r>
              <a:rPr lang="en-US" altLang="zh-CN" dirty="0"/>
              <a:t> per TAB </a:t>
            </a:r>
            <a:r>
              <a:rPr lang="en-US" altLang="zh-CN" dirty="0" smtClean="0"/>
              <a:t>connector</a:t>
            </a:r>
          </a:p>
          <a:p>
            <a:r>
              <a:rPr lang="en-US" altLang="zh-CN" dirty="0"/>
              <a:t>MOP for LA </a:t>
            </a:r>
            <a:r>
              <a:rPr lang="en-US" altLang="zh-CN" dirty="0" err="1"/>
              <a:t>IAB</a:t>
            </a:r>
            <a:r>
              <a:rPr lang="en-US" altLang="zh-CN" dirty="0"/>
              <a:t>-MT type </a:t>
            </a:r>
            <a:r>
              <a:rPr lang="en-US" altLang="zh-CN" dirty="0" smtClean="0"/>
              <a:t>1-O: 24 + 10*log10(</a:t>
            </a:r>
            <a:r>
              <a:rPr lang="en-US" altLang="zh-CN" dirty="0" err="1" smtClean="0"/>
              <a:t>N</a:t>
            </a:r>
            <a:r>
              <a:rPr lang="en-US" altLang="zh-CN" baseline="-25000" dirty="0" err="1" smtClean="0"/>
              <a:t>TXU,counted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Scaling factor for </a:t>
            </a:r>
            <a:r>
              <a:rPr lang="en-US" altLang="zh-CN" dirty="0" smtClean="0"/>
              <a:t>LA </a:t>
            </a:r>
            <a:r>
              <a:rPr lang="en-US" altLang="zh-CN" dirty="0" err="1" smtClean="0"/>
              <a:t>IAB</a:t>
            </a:r>
            <a:r>
              <a:rPr lang="en-US" altLang="zh-CN" dirty="0" smtClean="0"/>
              <a:t>-MT type 1-H: 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TXU,counted</a:t>
            </a:r>
            <a:r>
              <a:rPr lang="en-US" altLang="zh-CN" dirty="0"/>
              <a:t> = min(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TXU,active</a:t>
            </a:r>
            <a:r>
              <a:rPr lang="en-US" altLang="zh-CN" dirty="0"/>
              <a:t> , 8×N</a:t>
            </a:r>
            <a:r>
              <a:rPr lang="en-US" altLang="zh-CN" baseline="-25000" dirty="0"/>
              <a:t>cells</a:t>
            </a:r>
            <a:r>
              <a:rPr lang="en-US" altLang="zh-CN" dirty="0" smtClean="0"/>
              <a:t>)</a:t>
            </a:r>
          </a:p>
          <a:p>
            <a:r>
              <a:rPr lang="en-US" altLang="zh-CN" dirty="0"/>
              <a:t>Scaling factor for </a:t>
            </a:r>
            <a:r>
              <a:rPr lang="en-US" altLang="zh-CN" dirty="0" smtClean="0"/>
              <a:t>LA </a:t>
            </a:r>
            <a:r>
              <a:rPr lang="en-US" altLang="zh-CN" dirty="0"/>
              <a:t>IAB-MT type 1-O: 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TXU,counted</a:t>
            </a:r>
            <a:r>
              <a:rPr lang="en-US" altLang="zh-CN" dirty="0"/>
              <a:t> = min(</a:t>
            </a:r>
            <a:r>
              <a:rPr lang="en-US" altLang="zh-CN" dirty="0" err="1"/>
              <a:t>N</a:t>
            </a:r>
            <a:r>
              <a:rPr lang="en-US" altLang="zh-CN" baseline="-25000" dirty="0" err="1"/>
              <a:t>TXU,active</a:t>
            </a:r>
            <a:r>
              <a:rPr lang="en-US" altLang="zh-CN" dirty="0"/>
              <a:t> , 8×N</a:t>
            </a:r>
            <a:r>
              <a:rPr lang="en-US" altLang="zh-CN" baseline="-25000" dirty="0"/>
              <a:t>cells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Note: Applied the same method for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emission and Rx emission as well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70604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Pcmax</a:t>
            </a:r>
            <a:r>
              <a:rPr lang="en-US" altLang="zh-CN" dirty="0" smtClean="0"/>
              <a:t> agreements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75855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en-US" altLang="zh-CN" dirty="0" smtClean="0"/>
              <a:t>The following factors are not included in the </a:t>
            </a:r>
            <a:r>
              <a:rPr lang="en-US" altLang="zh-CN" dirty="0" err="1" smtClean="0"/>
              <a:t>Pcmax</a:t>
            </a:r>
            <a:r>
              <a:rPr lang="en-US" altLang="zh-CN" dirty="0" smtClean="0"/>
              <a:t> definition.</a:t>
            </a:r>
          </a:p>
          <a:p>
            <a:pPr lvl="1" hangingPunct="0"/>
            <a:r>
              <a:rPr lang="en-US" altLang="zh-CN" dirty="0" err="1" smtClean="0"/>
              <a:t>PowerClass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ΔP</a:t>
            </a:r>
            <a:r>
              <a:rPr lang="en-US" altLang="zh-CN" baseline="-25000" dirty="0" err="1" smtClean="0"/>
              <a:t>PowerClass</a:t>
            </a:r>
            <a:r>
              <a:rPr lang="en-US" altLang="zh-CN" baseline="-25000" dirty="0" smtClean="0"/>
              <a:t>, </a:t>
            </a:r>
            <a:r>
              <a:rPr lang="zh-CN" altLang="zh-CN" dirty="0" smtClean="0"/>
              <a:t>MPR</a:t>
            </a:r>
            <a:r>
              <a:rPr lang="zh-CN" altLang="zh-CN" dirty="0"/>
              <a:t>/A-</a:t>
            </a:r>
            <a:r>
              <a:rPr lang="zh-CN" altLang="zh-CN" dirty="0" smtClean="0"/>
              <a:t>MPR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Pemax</a:t>
            </a:r>
            <a:r>
              <a:rPr lang="en-US" altLang="zh-CN" dirty="0" smtClean="0"/>
              <a:t>, and </a:t>
            </a:r>
            <a:r>
              <a:rPr lang="en-US" altLang="zh-CN" dirty="0" err="1" smtClean="0"/>
              <a:t>Interband</a:t>
            </a:r>
            <a:r>
              <a:rPr lang="en-US" altLang="zh-CN" dirty="0" smtClean="0"/>
              <a:t> </a:t>
            </a:r>
            <a:r>
              <a:rPr lang="en-US" altLang="zh-CN" dirty="0"/>
              <a:t>CA, </a:t>
            </a:r>
            <a:r>
              <a:rPr lang="en-US" altLang="zh-CN" dirty="0" err="1"/>
              <a:t>SUL</a:t>
            </a:r>
            <a:r>
              <a:rPr lang="en-US" altLang="zh-CN" dirty="0"/>
              <a:t> and SRS </a:t>
            </a:r>
            <a:r>
              <a:rPr lang="en-US" altLang="zh-CN" dirty="0" smtClean="0"/>
              <a:t>related.</a:t>
            </a:r>
          </a:p>
          <a:p>
            <a:pPr hangingPunct="0"/>
            <a:r>
              <a:rPr lang="en-US" altLang="zh-CN" dirty="0" err="1" smtClean="0"/>
              <a:t>Pcmax</a:t>
            </a:r>
            <a:r>
              <a:rPr lang="en-US" altLang="zh-CN" dirty="0" smtClean="0"/>
              <a:t> definition: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 lvl="1" hangingPunct="0"/>
            <a:r>
              <a:rPr lang="en-US" altLang="zh-CN" sz="4200" dirty="0" smtClean="0"/>
              <a:t>Option 1: </a:t>
            </a:r>
            <a:r>
              <a:rPr lang="en-US" altLang="zh-CN" sz="4200" dirty="0" err="1" smtClean="0"/>
              <a:t>Pcmax</a:t>
            </a:r>
            <a:r>
              <a:rPr lang="en-US" altLang="zh-CN" sz="4200" dirty="0" smtClean="0"/>
              <a:t> </a:t>
            </a:r>
            <a:r>
              <a:rPr lang="en-US" altLang="zh-CN" sz="4200" dirty="0"/>
              <a:t>= </a:t>
            </a:r>
            <a:r>
              <a:rPr lang="en-US" altLang="zh-CN" sz="4200" i="1" dirty="0" err="1"/>
              <a:t>P</a:t>
            </a:r>
            <a:r>
              <a:rPr lang="en-US" altLang="zh-CN" sz="4200" i="1" baseline="-25000" dirty="0" err="1"/>
              <a:t>declared</a:t>
            </a:r>
            <a:endParaRPr lang="en-US" altLang="zh-CN" sz="4200" i="1" baseline="-25000" dirty="0"/>
          </a:p>
          <a:p>
            <a:pPr lvl="2" hangingPunct="0"/>
            <a:r>
              <a:rPr lang="en-US" altLang="zh-CN" sz="4200" i="1" dirty="0" err="1" smtClean="0"/>
              <a:t>P</a:t>
            </a:r>
            <a:r>
              <a:rPr lang="en-US" altLang="zh-CN" sz="4200" i="1" baseline="-25000" dirty="0" err="1" smtClean="0"/>
              <a:t>declared</a:t>
            </a:r>
            <a:r>
              <a:rPr lang="en-US" altLang="zh-CN" sz="4200" i="1" baseline="-25000" dirty="0" smtClean="0"/>
              <a:t>  </a:t>
            </a:r>
            <a:r>
              <a:rPr lang="en-US" altLang="zh-CN" sz="4200" i="1" dirty="0" smtClean="0"/>
              <a:t>includes the declared back off power.</a:t>
            </a:r>
          </a:p>
          <a:p>
            <a:pPr lvl="3" hangingPunct="0"/>
            <a:r>
              <a:rPr lang="en-US" altLang="zh-CN" sz="3800" i="1" dirty="0" smtClean="0"/>
              <a:t>Further work on the definition of </a:t>
            </a:r>
            <a:r>
              <a:rPr lang="en-US" altLang="zh-CN" sz="4000" i="1" dirty="0" err="1"/>
              <a:t>P</a:t>
            </a:r>
            <a:r>
              <a:rPr lang="en-US" altLang="zh-CN" sz="4000" i="1" baseline="-25000" dirty="0" err="1"/>
              <a:t>declared</a:t>
            </a:r>
            <a:r>
              <a:rPr lang="en-US" altLang="zh-CN" sz="4000" i="1" baseline="-25000" dirty="0"/>
              <a:t> 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in </a:t>
            </a:r>
            <a:r>
              <a:rPr lang="en-US" altLang="zh-CN" sz="4000" i="1" dirty="0" err="1" smtClean="0">
                <a:solidFill>
                  <a:srgbClr val="FF0000"/>
                </a:solidFill>
              </a:rPr>
              <a:t>TP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 R4-2012618.</a:t>
            </a:r>
            <a:endParaRPr lang="en-US" altLang="zh-CN" sz="4000" i="1" dirty="0">
              <a:solidFill>
                <a:srgbClr val="FF0000"/>
              </a:solidFill>
            </a:endParaRPr>
          </a:p>
          <a:p>
            <a:pPr lvl="2" hangingPunct="0"/>
            <a:r>
              <a:rPr lang="en-US" altLang="zh-CN" sz="4600" i="1" dirty="0" smtClean="0"/>
              <a:t>FFS whether accuracy </a:t>
            </a:r>
            <a:r>
              <a:rPr lang="en-US" altLang="zh-CN" sz="4600" dirty="0" smtClean="0"/>
              <a:t>needed or not, if needed, it can</a:t>
            </a:r>
            <a:r>
              <a:rPr lang="en-US" altLang="zh-CN" sz="4600" i="1" dirty="0" smtClean="0"/>
              <a:t> be referred to the existing specified values ; further discuss this in conformance phase.</a:t>
            </a:r>
          </a:p>
          <a:p>
            <a:pPr lvl="2" hangingPunct="0"/>
            <a:r>
              <a:rPr lang="en-US" altLang="zh-CN" sz="4200" i="1" strike="sngStrike" dirty="0" smtClean="0"/>
              <a:t>At least include </a:t>
            </a:r>
            <a:r>
              <a:rPr lang="en-US" altLang="zh-CN" sz="4200" i="1" dirty="0" err="1">
                <a:solidFill>
                  <a:schemeClr val="accent1"/>
                </a:solidFill>
              </a:rPr>
              <a:t>P</a:t>
            </a:r>
            <a:r>
              <a:rPr lang="en-US" altLang="zh-CN" sz="4200" i="1" baseline="-25000" dirty="0" err="1">
                <a:solidFill>
                  <a:schemeClr val="accent1"/>
                </a:solidFill>
              </a:rPr>
              <a:t>declared</a:t>
            </a:r>
            <a:r>
              <a:rPr lang="en-US" altLang="zh-CN" sz="4200" i="1" dirty="0" smtClean="0">
                <a:solidFill>
                  <a:schemeClr val="accent1"/>
                </a:solidFill>
              </a:rPr>
              <a:t> is </a:t>
            </a:r>
            <a:r>
              <a:rPr lang="en-US" altLang="zh-CN" sz="4200" i="1" dirty="0" smtClean="0"/>
              <a:t>EIRP based </a:t>
            </a:r>
            <a:r>
              <a:rPr lang="en-US" altLang="zh-CN" sz="4200" i="1" dirty="0" smtClean="0">
                <a:solidFill>
                  <a:schemeClr val="accent1"/>
                </a:solidFill>
              </a:rPr>
              <a:t>for </a:t>
            </a:r>
            <a:r>
              <a:rPr lang="en-US" altLang="zh-CN" sz="4200" i="1" dirty="0" err="1">
                <a:solidFill>
                  <a:schemeClr val="accent1"/>
                </a:solidFill>
              </a:rPr>
              <a:t>IAB</a:t>
            </a:r>
            <a:r>
              <a:rPr lang="en-US" altLang="zh-CN" sz="4200" i="1" dirty="0">
                <a:solidFill>
                  <a:schemeClr val="accent1"/>
                </a:solidFill>
              </a:rPr>
              <a:t>-MT </a:t>
            </a:r>
            <a:r>
              <a:rPr lang="en-US" altLang="zh-CN" sz="4200" i="1" dirty="0">
                <a:solidFill>
                  <a:srgbClr val="C00000"/>
                </a:solidFill>
              </a:rPr>
              <a:t>type </a:t>
            </a:r>
            <a:r>
              <a:rPr lang="en-US" altLang="zh-CN" sz="4200" i="1" dirty="0" smtClean="0">
                <a:solidFill>
                  <a:srgbClr val="C00000"/>
                </a:solidFill>
              </a:rPr>
              <a:t>1-H</a:t>
            </a:r>
            <a:r>
              <a:rPr lang="en-US" altLang="zh-CN" sz="4200" i="1" dirty="0" smtClean="0">
                <a:solidFill>
                  <a:schemeClr val="accent1"/>
                </a:solidFill>
              </a:rPr>
              <a:t>, </a:t>
            </a:r>
            <a:r>
              <a:rPr lang="en-US" altLang="zh-CN" sz="4200" i="1" dirty="0" err="1" smtClean="0">
                <a:solidFill>
                  <a:schemeClr val="accent1"/>
                </a:solidFill>
              </a:rPr>
              <a:t>IAB</a:t>
            </a:r>
            <a:r>
              <a:rPr lang="en-US" altLang="zh-CN" sz="4200" i="1" dirty="0" smtClean="0">
                <a:solidFill>
                  <a:schemeClr val="accent1"/>
                </a:solidFill>
              </a:rPr>
              <a:t>-MT </a:t>
            </a:r>
            <a:r>
              <a:rPr lang="en-US" altLang="zh-CN" sz="4200" i="1" dirty="0" smtClean="0">
                <a:solidFill>
                  <a:schemeClr val="accent1"/>
                </a:solidFill>
              </a:rPr>
              <a:t>type 1-O and 2-O </a:t>
            </a:r>
            <a:r>
              <a:rPr lang="en-US" altLang="zh-CN" sz="4200" i="1" strike="sngStrike" dirty="0" smtClean="0">
                <a:solidFill>
                  <a:srgbClr val="C00000"/>
                </a:solidFill>
              </a:rPr>
              <a:t>and conducted power based for IAB-MT type 1-H</a:t>
            </a:r>
            <a:r>
              <a:rPr lang="en-US" altLang="zh-CN" sz="4200" i="1" strike="sngStrike" dirty="0" smtClean="0"/>
              <a:t>, FFS whether TRP based  needed or not </a:t>
            </a:r>
            <a:endParaRPr lang="en-US" altLang="zh-CN" sz="3800" i="1" strike="sngStrike" dirty="0" smtClean="0"/>
          </a:p>
          <a:p>
            <a:pPr lvl="2" hangingPunct="0"/>
            <a:r>
              <a:rPr lang="en-US" altLang="zh-CN" sz="4200" i="1" dirty="0" smtClean="0"/>
              <a:t>Applied for IAB-MT class: </a:t>
            </a:r>
            <a:r>
              <a:rPr lang="en-US" altLang="zh-CN" sz="4200" i="1" strike="sngStrike" dirty="0" smtClean="0">
                <a:solidFill>
                  <a:srgbClr val="FF0000"/>
                </a:solidFill>
              </a:rPr>
              <a:t>At least </a:t>
            </a:r>
            <a:r>
              <a:rPr lang="en-US" altLang="zh-CN" sz="4200" i="1" dirty="0" smtClean="0"/>
              <a:t>for </a:t>
            </a:r>
            <a:r>
              <a:rPr lang="en-US" altLang="zh-CN" sz="4200" i="1" dirty="0" smtClean="0">
                <a:solidFill>
                  <a:srgbClr val="FF0000"/>
                </a:solidFill>
              </a:rPr>
              <a:t>both</a:t>
            </a:r>
            <a:r>
              <a:rPr lang="en-US" altLang="zh-CN" sz="4200" i="1" dirty="0" smtClean="0"/>
              <a:t> local-area IAB-MT</a:t>
            </a:r>
            <a:r>
              <a:rPr lang="en-US" altLang="zh-CN" sz="4200" i="1" strike="sngStrike" dirty="0" smtClean="0">
                <a:solidFill>
                  <a:srgbClr val="FF0000"/>
                </a:solidFill>
              </a:rPr>
              <a:t>, FFS whether applicable for  </a:t>
            </a:r>
            <a:r>
              <a:rPr lang="en-US" altLang="zh-CN" sz="4200" i="1" dirty="0" smtClean="0">
                <a:solidFill>
                  <a:srgbClr val="FF0000"/>
                </a:solidFill>
              </a:rPr>
              <a:t>and </a:t>
            </a:r>
            <a:r>
              <a:rPr lang="en-US" altLang="zh-CN" sz="4200" i="1" dirty="0" smtClean="0"/>
              <a:t>wide-area </a:t>
            </a:r>
            <a:r>
              <a:rPr lang="en-US" altLang="zh-CN" sz="4200" i="1" dirty="0" err="1" smtClean="0"/>
              <a:t>IAB_MT</a:t>
            </a:r>
            <a:endParaRPr lang="en-US" altLang="zh-CN" sz="4200" i="1" dirty="0" smtClean="0"/>
          </a:p>
          <a:p>
            <a:pPr lvl="2" hangingPunct="0"/>
            <a:r>
              <a:rPr lang="en-GB" altLang="zh-CN" sz="4000" dirty="0" err="1" smtClean="0">
                <a:solidFill>
                  <a:srgbClr val="C00000"/>
                </a:solidFill>
              </a:rPr>
              <a:t>Pcmax</a:t>
            </a:r>
            <a:r>
              <a:rPr lang="en-GB" altLang="zh-CN" sz="4000" dirty="0" smtClean="0">
                <a:solidFill>
                  <a:srgbClr val="C00000"/>
                </a:solidFill>
              </a:rPr>
              <a:t> </a:t>
            </a:r>
            <a:r>
              <a:rPr lang="en-GB" altLang="zh-CN" sz="4000" dirty="0">
                <a:solidFill>
                  <a:srgbClr val="C00000"/>
                </a:solidFill>
              </a:rPr>
              <a:t>is only a definition, not a requirement to be </a:t>
            </a:r>
            <a:r>
              <a:rPr lang="en-GB" altLang="zh-CN" sz="4000" dirty="0" smtClean="0">
                <a:solidFill>
                  <a:srgbClr val="C00000"/>
                </a:solidFill>
              </a:rPr>
              <a:t>tested</a:t>
            </a:r>
            <a:r>
              <a:rPr lang="en-US" altLang="zh-CN" sz="4000" dirty="0" smtClean="0">
                <a:solidFill>
                  <a:srgbClr val="C00000"/>
                </a:solidFill>
              </a:rPr>
              <a:t>.</a:t>
            </a:r>
            <a:endParaRPr lang="en-US" altLang="zh-CN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2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Power control agreements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Power control requirements are not defined for WA </a:t>
            </a:r>
            <a:r>
              <a:rPr lang="en-US" altLang="zh-CN" dirty="0" err="1" smtClean="0"/>
              <a:t>IAB</a:t>
            </a:r>
            <a:r>
              <a:rPr lang="en-US" altLang="zh-CN" dirty="0" smtClean="0"/>
              <a:t>-MT.</a:t>
            </a:r>
          </a:p>
          <a:p>
            <a:r>
              <a:rPr lang="zh-CN" altLang="zh-CN" dirty="0" smtClean="0"/>
              <a:t>Absolute </a:t>
            </a:r>
            <a:r>
              <a:rPr lang="zh-CN" altLang="zh-CN" dirty="0"/>
              <a:t>power </a:t>
            </a:r>
            <a:r>
              <a:rPr lang="zh-CN" altLang="zh-CN" dirty="0" smtClean="0"/>
              <a:t>tolerance</a:t>
            </a:r>
            <a:r>
              <a:rPr lang="en-US" altLang="zh-CN" dirty="0" smtClean="0"/>
              <a:t> is not defined for LA </a:t>
            </a:r>
            <a:r>
              <a:rPr lang="en-US" altLang="zh-CN" dirty="0" err="1" smtClean="0"/>
              <a:t>IAB</a:t>
            </a:r>
            <a:r>
              <a:rPr lang="en-US" altLang="zh-CN" dirty="0" smtClean="0"/>
              <a:t>-MT.</a:t>
            </a:r>
          </a:p>
          <a:p>
            <a:r>
              <a:rPr lang="zh-CN" altLang="zh-CN" dirty="0"/>
              <a:t>Relative power </a:t>
            </a:r>
            <a:r>
              <a:rPr lang="zh-CN" altLang="zh-CN" dirty="0" smtClean="0"/>
              <a:t>tolerance</a:t>
            </a:r>
            <a:r>
              <a:rPr lang="en-US" altLang="zh-CN" dirty="0" smtClean="0"/>
              <a:t> for LA IAB-MT </a:t>
            </a:r>
          </a:p>
          <a:p>
            <a:pPr lvl="1"/>
            <a:r>
              <a:rPr lang="en-US" altLang="zh-CN" dirty="0" smtClean="0">
                <a:solidFill>
                  <a:schemeClr val="accent1"/>
                </a:solidFill>
              </a:rPr>
              <a:t>Further work </a:t>
            </a:r>
            <a:r>
              <a:rPr lang="en-US" altLang="zh-CN" dirty="0" err="1" smtClean="0">
                <a:solidFill>
                  <a:schemeClr val="accent1"/>
                </a:solidFill>
              </a:rPr>
              <a:t>on</a:t>
            </a:r>
            <a:r>
              <a:rPr lang="en-US" altLang="zh-CN" strike="sngStrike" dirty="0" err="1" smtClean="0"/>
              <a:t>Taking</a:t>
            </a:r>
            <a:r>
              <a:rPr lang="en-US" altLang="zh-CN" dirty="0" smtClean="0"/>
              <a:t>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Nokia</a:t>
            </a:r>
            <a:r>
              <a:rPr lang="en-US" altLang="zh-CN" dirty="0" smtClean="0"/>
              <a:t> TP </a:t>
            </a:r>
            <a:r>
              <a:rPr lang="en-US" altLang="zh-CN" dirty="0" smtClean="0">
                <a:solidFill>
                  <a:srgbClr val="FF0000"/>
                </a:solidFill>
              </a:rPr>
              <a:t>R4-2012618 </a:t>
            </a:r>
            <a:r>
              <a:rPr lang="en-US" altLang="zh-CN" strike="sngStrike" dirty="0" smtClean="0"/>
              <a:t>as basis </a:t>
            </a:r>
            <a:r>
              <a:rPr lang="en-US" altLang="zh-CN" dirty="0" smtClean="0"/>
              <a:t>with the requirements with  [ ]/values as TBD</a:t>
            </a:r>
          </a:p>
          <a:p>
            <a:pPr lvl="1"/>
            <a:r>
              <a:rPr lang="en-US" altLang="zh-CN" dirty="0" smtClean="0"/>
              <a:t>These values can be further discussed and modified in conformance phase if needed</a:t>
            </a:r>
          </a:p>
          <a:p>
            <a:r>
              <a:rPr lang="zh-CN" altLang="zh-CN" dirty="0" smtClean="0"/>
              <a:t>Aggregated </a:t>
            </a:r>
            <a:r>
              <a:rPr lang="zh-CN" altLang="zh-CN" dirty="0"/>
              <a:t>power </a:t>
            </a:r>
            <a:r>
              <a:rPr lang="zh-CN" altLang="zh-CN" dirty="0" smtClean="0"/>
              <a:t>tolerance</a:t>
            </a:r>
            <a:r>
              <a:rPr lang="en-US" altLang="zh-CN" dirty="0" smtClean="0"/>
              <a:t> for LA IAB-MT</a:t>
            </a:r>
          </a:p>
          <a:p>
            <a:pPr lvl="1"/>
            <a:r>
              <a:rPr lang="en-US" altLang="zh-CN" dirty="0" smtClean="0"/>
              <a:t>Include the requirements in the core specification</a:t>
            </a:r>
          </a:p>
          <a:p>
            <a:pPr lvl="1"/>
            <a:r>
              <a:rPr lang="en-US" altLang="zh-CN" dirty="0">
                <a:solidFill>
                  <a:schemeClr val="accent1"/>
                </a:solidFill>
              </a:rPr>
              <a:t>Further work </a:t>
            </a:r>
            <a:r>
              <a:rPr lang="en-US" altLang="zh-CN" dirty="0" err="1">
                <a:solidFill>
                  <a:schemeClr val="accent1"/>
                </a:solidFill>
              </a:rPr>
              <a:t>on</a:t>
            </a:r>
            <a:r>
              <a:rPr lang="en-US" altLang="zh-CN" strike="sngStrike" dirty="0" err="1" smtClean="0"/>
              <a:t>Taking</a:t>
            </a:r>
            <a:r>
              <a:rPr lang="en-US" altLang="zh-CN" dirty="0" smtClean="0"/>
              <a:t> </a:t>
            </a:r>
            <a:r>
              <a:rPr lang="en-US" altLang="zh-CN" strike="sngStrike" dirty="0">
                <a:solidFill>
                  <a:srgbClr val="FF0000"/>
                </a:solidFill>
              </a:rPr>
              <a:t>Nokia</a:t>
            </a:r>
            <a:r>
              <a:rPr lang="en-US" altLang="zh-CN" dirty="0"/>
              <a:t> TP </a:t>
            </a:r>
            <a:r>
              <a:rPr lang="en-US" altLang="zh-CN" dirty="0" smtClean="0">
                <a:solidFill>
                  <a:srgbClr val="FF0000"/>
                </a:solidFill>
              </a:rPr>
              <a:t>R4-2012618 </a:t>
            </a:r>
            <a:r>
              <a:rPr lang="en-US" altLang="zh-CN" strike="sngStrike" dirty="0"/>
              <a:t>as basis </a:t>
            </a:r>
            <a:r>
              <a:rPr lang="en-US" altLang="zh-CN" dirty="0"/>
              <a:t>with the requirements with  [ </a:t>
            </a:r>
            <a:r>
              <a:rPr lang="en-US" altLang="zh-CN" dirty="0" smtClean="0"/>
              <a:t>]</a:t>
            </a:r>
            <a:r>
              <a:rPr lang="en-US" altLang="zh-CN" dirty="0"/>
              <a:t> </a:t>
            </a:r>
            <a:r>
              <a:rPr lang="en-US" altLang="zh-CN" dirty="0" smtClean="0"/>
              <a:t>/</a:t>
            </a:r>
            <a:r>
              <a:rPr lang="en-US" altLang="zh-CN" dirty="0"/>
              <a:t>values as </a:t>
            </a:r>
            <a:r>
              <a:rPr lang="en-US" altLang="zh-CN" dirty="0" smtClean="0"/>
              <a:t>TBD</a:t>
            </a:r>
          </a:p>
          <a:p>
            <a:pPr lvl="1"/>
            <a:r>
              <a:rPr lang="en-US" altLang="zh-CN" dirty="0" smtClean="0"/>
              <a:t>FFS whether need to have test cases which can be further discussed in conformance phase considering  test tolerance and dynamic range requirements</a:t>
            </a:r>
          </a:p>
          <a:p>
            <a:pPr lvl="1"/>
            <a:r>
              <a:rPr lang="en-US" altLang="zh-CN" dirty="0" smtClean="0"/>
              <a:t>Further discuss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(</a:t>
            </a:r>
            <a:r>
              <a:rPr lang="en-US" altLang="zh-CN" dirty="0" smtClean="0"/>
              <a:t>the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consistent  command period </a:t>
            </a:r>
            <a:r>
              <a:rPr lang="en-GB" altLang="zh-CN" dirty="0">
                <a:solidFill>
                  <a:srgbClr val="FF0000"/>
                </a:solidFill>
              </a:rPr>
              <a:t>non-contiguous transmissions </a:t>
            </a:r>
            <a:r>
              <a:rPr lang="en-GB" altLang="zh-CN" dirty="0" smtClean="0">
                <a:solidFill>
                  <a:srgbClr val="FF0000"/>
                </a:solidFill>
              </a:rPr>
              <a:t>time period </a:t>
            </a:r>
            <a:r>
              <a:rPr lang="en-US" altLang="zh-CN" dirty="0"/>
              <a:t>value [21ms</a:t>
            </a:r>
            <a:r>
              <a:rPr lang="en-US" altLang="zh-CN" dirty="0" smtClean="0"/>
              <a:t>] </a:t>
            </a:r>
            <a:r>
              <a:rPr lang="en-GB" altLang="zh-CN" dirty="0" smtClean="0">
                <a:solidFill>
                  <a:srgbClr val="FF0000"/>
                </a:solidFill>
              </a:rPr>
              <a:t>in </a:t>
            </a:r>
            <a:r>
              <a:rPr lang="en-GB" altLang="zh-CN" dirty="0">
                <a:solidFill>
                  <a:srgbClr val="FF0000"/>
                </a:solidFill>
              </a:rPr>
              <a:t>response to 0 dB commands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) value [21ms]</a:t>
            </a:r>
          </a:p>
        </p:txBody>
      </p:sp>
    </p:spTree>
    <p:extLst>
      <p:ext uri="{BB962C8B-B14F-4D97-AF65-F5344CB8AC3E}">
        <p14:creationId xmlns:p14="http://schemas.microsoft.com/office/powerpoint/2010/main" val="25961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PHR</a:t>
            </a:r>
            <a:r>
              <a:rPr lang="en-US" altLang="zh-CN" dirty="0" smtClean="0"/>
              <a:t> agreements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PHR mapping will be discussed in RRM session.</a:t>
            </a:r>
          </a:p>
          <a:p>
            <a:pPr lvl="1"/>
            <a:r>
              <a:rPr lang="en-US" altLang="zh-CN" dirty="0" smtClean="0"/>
              <a:t>If there’re some related </a:t>
            </a:r>
            <a:r>
              <a:rPr lang="en-US" altLang="zh-CN" dirty="0" err="1" smtClean="0"/>
              <a:t>RF</a:t>
            </a:r>
            <a:r>
              <a:rPr lang="en-US" altLang="zh-CN" dirty="0" smtClean="0"/>
              <a:t> issues, they can be discussed in the maintenance stage.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52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 range agreements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Both X and Y will be captured in the core spec</a:t>
            </a:r>
            <a:r>
              <a:rPr lang="en-US" altLang="zh-CN" dirty="0" smtClean="0">
                <a:solidFill>
                  <a:srgbClr val="FF0000"/>
                </a:solidFill>
              </a:rPr>
              <a:t>, the final wording for the side condition is captured in 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en-US" altLang="zh-CN" dirty="0" smtClean="0">
                <a:solidFill>
                  <a:srgbClr val="FF0000"/>
                </a:solidFill>
              </a:rPr>
              <a:t> R4-2012621.</a:t>
            </a:r>
            <a:r>
              <a:rPr lang="en-US" altLang="zh-CN" dirty="0" smtClean="0"/>
              <a:t>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with the following wording</a:t>
            </a:r>
          </a:p>
          <a:p>
            <a:pPr lvl="1"/>
            <a:r>
              <a:rPr lang="en-US" altLang="zh-CN" strike="sngStrike" dirty="0" smtClean="0">
                <a:solidFill>
                  <a:srgbClr val="FF0000"/>
                </a:solidFill>
              </a:rPr>
              <a:t>The </a:t>
            </a:r>
            <a:r>
              <a:rPr lang="en-US" altLang="zh-CN" strike="sngStrike" dirty="0" err="1" smtClean="0">
                <a:solidFill>
                  <a:srgbClr val="FF0000"/>
                </a:solidFill>
              </a:rPr>
              <a:t>IAB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-MT dynamic range is the difference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between </a:t>
            </a:r>
            <a:r>
              <a:rPr lang="en-GB" altLang="zh-CN" strike="sngStrike" dirty="0">
                <a:solidFill>
                  <a:srgbClr val="FF0000"/>
                </a:solidFill>
              </a:rPr>
              <a:t>the maximum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and </a:t>
            </a:r>
            <a:r>
              <a:rPr lang="en-GB" altLang="zh-CN" strike="sngStrike" dirty="0">
                <a:solidFill>
                  <a:srgbClr val="FF0000"/>
                </a:solidFill>
              </a:rPr>
              <a:t>the minimum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transmit power for </a:t>
            </a:r>
            <a:r>
              <a:rPr lang="en-GB" altLang="zh-CN" strike="sngStrike" dirty="0">
                <a:solidFill>
                  <a:srgbClr val="FF0000"/>
                </a:solidFill>
              </a:rPr>
              <a:t>a specified reference condition.</a:t>
            </a:r>
            <a:endParaRPr lang="zh-CN" altLang="zh-CN" strike="sngStrike" dirty="0">
              <a:solidFill>
                <a:srgbClr val="FF0000"/>
              </a:solidFill>
            </a:endParaRPr>
          </a:p>
          <a:p>
            <a:pPr lvl="2"/>
            <a:r>
              <a:rPr lang="en-GB" altLang="zh-CN" strike="sngStrike" dirty="0" smtClean="0">
                <a:solidFill>
                  <a:srgbClr val="FF0000"/>
                </a:solidFill>
              </a:rPr>
              <a:t>NOTE 1: The </a:t>
            </a:r>
            <a:r>
              <a:rPr lang="en-GB" altLang="zh-CN" strike="sngStrike" dirty="0">
                <a:solidFill>
                  <a:srgbClr val="FF0000"/>
                </a:solidFill>
              </a:rPr>
              <a:t>upper limit of the dynamic range is the </a:t>
            </a:r>
            <a:r>
              <a:rPr lang="en-GB" altLang="zh-CN" strike="sngStrike" dirty="0" err="1" smtClean="0">
                <a:solidFill>
                  <a:srgbClr val="FF0000"/>
                </a:solidFill>
              </a:rPr>
              <a:t>IAB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-MT </a:t>
            </a:r>
            <a:r>
              <a:rPr lang="en-GB" altLang="zh-CN" strike="sngStrike" dirty="0">
                <a:solidFill>
                  <a:srgbClr val="FF0000"/>
                </a:solidFill>
              </a:rPr>
              <a:t>maximum output power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when </a:t>
            </a:r>
            <a:r>
              <a:rPr lang="en-GB" altLang="zh-CN" strike="sngStrike" dirty="0">
                <a:solidFill>
                  <a:srgbClr val="FF0000"/>
                </a:solidFill>
              </a:rPr>
              <a:t>transmitting on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one </a:t>
            </a:r>
            <a:r>
              <a:rPr lang="en-GB" altLang="zh-CN" strike="sngStrike" dirty="0" err="1" smtClean="0">
                <a:solidFill>
                  <a:srgbClr val="FF0000"/>
                </a:solidFill>
              </a:rPr>
              <a:t>RB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 or all </a:t>
            </a:r>
            <a:r>
              <a:rPr lang="en-GB" altLang="zh-CN" strike="sngStrike" dirty="0" err="1" smtClean="0">
                <a:solidFill>
                  <a:srgbClr val="FF0000"/>
                </a:solidFill>
              </a:rPr>
              <a:t>RBs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. </a:t>
            </a:r>
            <a:r>
              <a:rPr lang="en-GB" altLang="zh-CN" strike="sngStrike" dirty="0">
                <a:solidFill>
                  <a:srgbClr val="FF0000"/>
                </a:solidFill>
              </a:rPr>
              <a:t>The lower limit of the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dynamic </a:t>
            </a:r>
            <a:r>
              <a:rPr lang="en-GB" altLang="zh-CN" strike="sngStrike" dirty="0">
                <a:solidFill>
                  <a:srgbClr val="FF0000"/>
                </a:solidFill>
              </a:rPr>
              <a:t>range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is </a:t>
            </a:r>
            <a:r>
              <a:rPr lang="en-GB" altLang="zh-CN" strike="sngStrike" dirty="0">
                <a:solidFill>
                  <a:srgbClr val="FF0000"/>
                </a:solidFill>
              </a:rPr>
              <a:t>the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IAB-MT </a:t>
            </a:r>
            <a:r>
              <a:rPr lang="en-GB" altLang="zh-CN" strike="sngStrike" dirty="0">
                <a:solidFill>
                  <a:srgbClr val="FF0000"/>
                </a:solidFill>
              </a:rPr>
              <a:t>minimum output power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when </a:t>
            </a:r>
            <a:r>
              <a:rPr lang="en-GB" altLang="zh-CN" strike="sngStrike" dirty="0">
                <a:solidFill>
                  <a:srgbClr val="FF0000"/>
                </a:solidFill>
              </a:rPr>
              <a:t>transmitting on 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all RBs. </a:t>
            </a:r>
          </a:p>
          <a:p>
            <a:pPr lvl="2"/>
            <a:r>
              <a:rPr lang="en-GB" altLang="zh-CN" strike="sngStrike" dirty="0" smtClean="0">
                <a:solidFill>
                  <a:srgbClr val="FF0000"/>
                </a:solidFill>
              </a:rPr>
              <a:t>Note 2: The maximum output power and the minimum output power are defined </a:t>
            </a:r>
            <a:r>
              <a:rPr lang="en-US" altLang="zh-CN" strike="sngStrike" dirty="0" smtClean="0">
                <a:solidFill>
                  <a:srgbClr val="FF0000"/>
                </a:solidFill>
              </a:rPr>
              <a:t>as </a:t>
            </a:r>
            <a:r>
              <a:rPr lang="en-US" altLang="zh-CN" strike="sngStrike" dirty="0">
                <a:solidFill>
                  <a:srgbClr val="FF0000"/>
                </a:solidFill>
              </a:rPr>
              <a:t>the mean power in at least one sub-frame 1 </a:t>
            </a:r>
            <a:r>
              <a:rPr lang="en-US" altLang="zh-CN" strike="sngStrike" dirty="0" err="1" smtClean="0">
                <a:solidFill>
                  <a:srgbClr val="FF0000"/>
                </a:solidFill>
              </a:rPr>
              <a:t>ms.</a:t>
            </a:r>
            <a:endParaRPr lang="zh-CN" altLang="zh-CN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4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643</Words>
  <Application>Microsoft Office PowerPoint</Application>
  <PresentationFormat>全屏显示(16:9)</PresentationFormat>
  <Paragraphs>54</Paragraphs>
  <Slides>7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WF on IAB-MT Pcmax, power control and dynamic range</vt:lpstr>
      <vt:lpstr>Background</vt:lpstr>
      <vt:lpstr>LA IAB-MT MOP and scaling factor agreements</vt:lpstr>
      <vt:lpstr>Pcmax agreements</vt:lpstr>
      <vt:lpstr>Power control agreements</vt:lpstr>
      <vt:lpstr>PHR agreements</vt:lpstr>
      <vt:lpstr>Dynamic range agreements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IAB-MT Pcmax, power control and dynamic range</dc:title>
  <dc:creator>单惠平</dc:creator>
  <cp:lastModifiedBy>CATT3</cp:lastModifiedBy>
  <cp:revision>45</cp:revision>
  <dcterms:created xsi:type="dcterms:W3CDTF">2020-08-21T07:03:58Z</dcterms:created>
  <dcterms:modified xsi:type="dcterms:W3CDTF">2020-08-26T16:39:12Z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Doc\RAN4_96e\Management\GTW_Aug24\Draft R4-2012616 WF on IAB-MT Pcmax, power control and dynamic range v1.pptx</vt:lpwstr>
  </property>
</Properties>
</file>