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4"/>
  </p:sldMasterIdLst>
  <p:notesMasterIdLst>
    <p:notesMasterId r:id="rId12"/>
  </p:notesMasterIdLst>
  <p:sldIdLst>
    <p:sldId id="290" r:id="rId5"/>
    <p:sldId id="321" r:id="rId6"/>
    <p:sldId id="323" r:id="rId7"/>
    <p:sldId id="325" r:id="rId8"/>
    <p:sldId id="327" r:id="rId9"/>
    <p:sldId id="339" r:id="rId10"/>
    <p:sldId id="340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3" userDrawn="1">
          <p15:clr>
            <a:srgbClr val="A4A3A4"/>
          </p15:clr>
        </p15:guide>
        <p15:guide id="2" pos="29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799" autoAdjust="0"/>
  </p:normalViewPr>
  <p:slideViewPr>
    <p:cSldViewPr>
      <p:cViewPr varScale="1">
        <p:scale>
          <a:sx n="111" d="100"/>
          <a:sy n="111" d="100"/>
        </p:scale>
        <p:origin x="270" y="114"/>
      </p:cViewPr>
      <p:guideLst>
        <p:guide orient="horz" pos="2133"/>
        <p:guide pos="29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than Thangarasa" userId="408d9f9c-4a2c-4dc8-a0f4-253ef568dfdf" providerId="ADAL" clId="{2A0401CE-F921-4A5C-8209-EED0CEA85007}"/>
    <pc:docChg chg="undo custSel modSld">
      <pc:chgData name="Santhan Thangarasa" userId="408d9f9c-4a2c-4dc8-a0f4-253ef568dfdf" providerId="ADAL" clId="{2A0401CE-F921-4A5C-8209-EED0CEA85007}" dt="2019-08-28T13:45:52.795" v="936" actId="20577"/>
      <pc:docMkLst>
        <pc:docMk/>
      </pc:docMkLst>
      <pc:sldChg chg="modSp">
        <pc:chgData name="Santhan Thangarasa" userId="408d9f9c-4a2c-4dc8-a0f4-253ef568dfdf" providerId="ADAL" clId="{2A0401CE-F921-4A5C-8209-EED0CEA85007}" dt="2019-08-28T13:45:52.795" v="936" actId="20577"/>
        <pc:sldMkLst>
          <pc:docMk/>
          <pc:sldMk cId="2503191316" sldId="298"/>
        </pc:sldMkLst>
        <pc:spChg chg="mod">
          <ac:chgData name="Santhan Thangarasa" userId="408d9f9c-4a2c-4dc8-a0f4-253ef568dfdf" providerId="ADAL" clId="{2A0401CE-F921-4A5C-8209-EED0CEA85007}" dt="2019-08-28T13:45:52.795" v="936" actId="20577"/>
          <ac:spMkLst>
            <pc:docMk/>
            <pc:sldMk cId="2503191316" sldId="298"/>
            <ac:spMk id="5" creationId="{00000000-0000-0000-0000-000000000000}"/>
          </ac:spMkLst>
        </pc:spChg>
      </pc:sldChg>
      <pc:sldChg chg="modSp">
        <pc:chgData name="Santhan Thangarasa" userId="408d9f9c-4a2c-4dc8-a0f4-253ef568dfdf" providerId="ADAL" clId="{2A0401CE-F921-4A5C-8209-EED0CEA85007}" dt="2019-08-28T13:02:07.706" v="467" actId="20577"/>
        <pc:sldMkLst>
          <pc:docMk/>
          <pc:sldMk cId="1780391154" sldId="299"/>
        </pc:sldMkLst>
        <pc:spChg chg="mod">
          <ac:chgData name="Santhan Thangarasa" userId="408d9f9c-4a2c-4dc8-a0f4-253ef568dfdf" providerId="ADAL" clId="{2A0401CE-F921-4A5C-8209-EED0CEA85007}" dt="2019-08-28T13:02:07.706" v="467" actId="20577"/>
          <ac:spMkLst>
            <pc:docMk/>
            <pc:sldMk cId="1780391154" sldId="299"/>
            <ac:spMk id="5" creationId="{00000000-0000-0000-0000-000000000000}"/>
          </ac:spMkLst>
        </pc:spChg>
      </pc:sldChg>
      <pc:sldChg chg="modSp">
        <pc:chgData name="Santhan Thangarasa" userId="408d9f9c-4a2c-4dc8-a0f4-253ef568dfdf" providerId="ADAL" clId="{2A0401CE-F921-4A5C-8209-EED0CEA85007}" dt="2019-08-28T13:38:16.079" v="826" actId="20577"/>
        <pc:sldMkLst>
          <pc:docMk/>
          <pc:sldMk cId="2909691619" sldId="300"/>
        </pc:sldMkLst>
        <pc:spChg chg="mod">
          <ac:chgData name="Santhan Thangarasa" userId="408d9f9c-4a2c-4dc8-a0f4-253ef568dfdf" providerId="ADAL" clId="{2A0401CE-F921-4A5C-8209-EED0CEA85007}" dt="2019-08-28T13:38:16.079" v="826" actId="20577"/>
          <ac:spMkLst>
            <pc:docMk/>
            <pc:sldMk cId="2909691619" sldId="30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2020/8/27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5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t>2020/8/27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t>2020/8/27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t>2020/8/27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t>2020/8/27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t>2020/8/27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t>2020/8/27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t>2020/8/27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t>2020/8/27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t>2020/8/27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t>2020/8/27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t>2020/8/27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t>2020/8/27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WF on </a:t>
            </a:r>
            <a:r>
              <a:rPr lang="en-US" altLang="ja-JP" sz="40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spatial </a:t>
            </a:r>
            <a:r>
              <a:rPr lang="en-US" altLang="ja-JP" sz="4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relation switch</a:t>
            </a:r>
            <a:endParaRPr lang="ja-JP" altLang="en-US" sz="40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Mediatek Inc.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179390" y="188915"/>
            <a:ext cx="81756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3GPP TSG-RAN WG4 #9</a:t>
            </a:r>
            <a:r>
              <a:rPr lang="en-US" altLang="zh-CN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6</a:t>
            </a:r>
            <a:r>
              <a:rPr lang="en-US" altLang="ja-JP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-e Meeting				 </a:t>
            </a:r>
          </a:p>
          <a:p>
            <a:pPr lvl="0">
              <a:spcBef>
                <a:spcPct val="0"/>
              </a:spcBef>
              <a:buNone/>
              <a:tabLst>
                <a:tab pos="1371600" algn="l"/>
              </a:tabLst>
            </a:pPr>
            <a:r>
              <a:rPr lang="en-GB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 Meeting, </a:t>
            </a:r>
            <a:r>
              <a:rPr lang="en-US" altLang="zh-CN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17</a:t>
            </a:r>
            <a:r>
              <a:rPr lang="en-US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th - </a:t>
            </a:r>
            <a:r>
              <a:rPr lang="en-US" altLang="zh-CN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28</a:t>
            </a:r>
            <a:r>
              <a:rPr lang="en-US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th A</a:t>
            </a:r>
            <a:r>
              <a:rPr lang="en-US" altLang="zh-CN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ug.</a:t>
            </a:r>
            <a:r>
              <a:rPr lang="en-US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2020 </a:t>
            </a: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7112002" y="188913"/>
            <a:ext cx="1800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R4-20</a:t>
            </a:r>
            <a:r>
              <a:rPr lang="en-US" altLang="zh-CN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12154</a:t>
            </a:r>
            <a:endParaRPr lang="en-US" altLang="ja-JP" sz="1800" dirty="0">
              <a:solidFill>
                <a:srgbClr val="FF000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0361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403" y="836712"/>
            <a:ext cx="8590106" cy="4497365"/>
          </a:xfrm>
        </p:spPr>
        <p:txBody>
          <a:bodyPr/>
          <a:lstStyle/>
          <a:p>
            <a:pPr marL="514350" indent="-457200"/>
            <a:r>
              <a:rPr lang="en-US" sz="2000" dirty="0" smtClean="0"/>
              <a:t>In RAN Plenary #86, </a:t>
            </a:r>
            <a:r>
              <a:rPr lang="en-GB" sz="2000" dirty="0"/>
              <a:t>the WI of NR RRM enhancement requirements for R16 was </a:t>
            </a:r>
            <a:r>
              <a:rPr lang="en-GB" sz="2000" dirty="0" smtClean="0"/>
              <a:t>revised. T</a:t>
            </a:r>
            <a:r>
              <a:rPr lang="en-US" sz="2000" dirty="0" smtClean="0"/>
              <a:t>he following issue is agreed to be discussed.</a:t>
            </a:r>
          </a:p>
          <a:p>
            <a:pPr marL="914400" lvl="1" indent="-457200"/>
            <a:r>
              <a:rPr lang="en-US" altLang="ko-KR" sz="2000" dirty="0" smtClean="0"/>
              <a:t>Active spatial </a:t>
            </a:r>
            <a:r>
              <a:rPr lang="en-US" altLang="ko-KR" sz="2000" dirty="0"/>
              <a:t>relation </a:t>
            </a:r>
            <a:r>
              <a:rPr lang="en-US" altLang="ko-KR" sz="2000" dirty="0" smtClean="0"/>
              <a:t>switch for uplink</a:t>
            </a:r>
          </a:p>
          <a:p>
            <a:r>
              <a:rPr lang="en-US" altLang="ko-KR" sz="2000" dirty="0" smtClean="0"/>
              <a:t>Scenario overview</a:t>
            </a:r>
            <a:endParaRPr lang="en-US" altLang="ko-KR" sz="20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67656" y="-25036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Background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362070"/>
              </p:ext>
            </p:extLst>
          </p:nvPr>
        </p:nvGraphicFramePr>
        <p:xfrm>
          <a:off x="1162176" y="2348880"/>
          <a:ext cx="6840560" cy="387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1368152"/>
                <a:gridCol w="864096"/>
                <a:gridCol w="1008112"/>
                <a:gridCol w="1368152"/>
                <a:gridCol w="1800000"/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Scenario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PHY c</a:t>
                      </a:r>
                      <a:r>
                        <a:rPr lang="en-US" sz="1400" baseline="0" dirty="0" smtClean="0"/>
                        <a:t>hannel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Triggering method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associated source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Whether</a:t>
                      </a:r>
                      <a:r>
                        <a:rPr lang="en-US" sz="1400" baseline="0" dirty="0" smtClean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1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PUCCH-RRC-DL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/>
                        <a:t>PUCCH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RRC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strike="noStrike" dirty="0" smtClean="0"/>
                        <a:t>DL RS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2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PUCCH-RRC-UL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PUCCH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RRC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strike="noStrike" baseline="0" dirty="0" smtClean="0"/>
                        <a:t>UL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3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PUCCH-MAC-DL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PUCCH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MAC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dirty="0" smtClean="0"/>
                        <a:t>DL 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4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PUCCH-MAC-UL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PUCCH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MAC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/>
                        <a:t>UL</a:t>
                      </a:r>
                      <a:r>
                        <a:rPr lang="en-US" sz="1400" strike="noStrike" baseline="0" dirty="0" smtClean="0"/>
                        <a:t>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PUSCH-DCI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PUSCH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DCI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-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-RRC-DL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P-SRS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RRC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dirty="0" smtClean="0"/>
                        <a:t>DL 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-RRC-UL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P-SRS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RRC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baseline="0" dirty="0" smtClean="0"/>
                        <a:t>UL SRS</a:t>
                      </a:r>
                      <a:endParaRPr lang="en-US" sz="1400" strike="noStrike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-MAC-DL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SP-SRS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MAC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dirty="0" smtClean="0"/>
                        <a:t>DL RS 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-MAC-UL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SP-SRS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MAC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baseline="0" dirty="0" smtClean="0"/>
                        <a:t>UL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-DCI-DL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A-SRS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DCI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dirty="0" smtClean="0"/>
                        <a:t>DL 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-DCI-UL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A-SRS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DCI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/>
                        <a:t>UL</a:t>
                      </a:r>
                      <a:r>
                        <a:rPr lang="en-US" sz="1400" strike="noStrike" baseline="0" dirty="0" smtClean="0"/>
                        <a:t>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97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Agreement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38026"/>
            <a:ext cx="8229600" cy="4525963"/>
          </a:xfrm>
        </p:spPr>
        <p:txBody>
          <a:bodyPr/>
          <a:lstStyle/>
          <a:p>
            <a:r>
              <a:rPr lang="en-US" sz="2400" u="sng" dirty="0"/>
              <a:t>When the UL signal has spatial relation to an unknown DL </a:t>
            </a:r>
            <a:r>
              <a:rPr lang="en-US" sz="2400" u="sng" dirty="0" smtClean="0"/>
              <a:t>RS,</a:t>
            </a:r>
            <a:r>
              <a:rPr lang="en-US" sz="2400" dirty="0" smtClean="0"/>
              <a:t> </a:t>
            </a:r>
          </a:p>
          <a:p>
            <a:pPr lvl="1" fontAlgn="auto" hangingPunct="1"/>
            <a:r>
              <a:rPr lang="en-GB" sz="2000" dirty="0" smtClean="0"/>
              <a:t>Option </a:t>
            </a:r>
            <a:r>
              <a:rPr lang="en-GB" sz="2000" dirty="0"/>
              <a:t>1: </a:t>
            </a:r>
            <a:endParaRPr lang="en-US" sz="2000" dirty="0"/>
          </a:p>
          <a:p>
            <a:pPr lvl="2" fontAlgn="auto" hangingPunct="1"/>
            <a:r>
              <a:rPr lang="en-GB" sz="2000" dirty="0"/>
              <a:t>Do not define requirements or UE </a:t>
            </a:r>
            <a:r>
              <a:rPr lang="en-GB" sz="2000" dirty="0" err="1"/>
              <a:t>behavior</a:t>
            </a:r>
            <a:r>
              <a:rPr lang="en-GB" sz="2000" dirty="0"/>
              <a:t> for the case when the UL signal has spatial relation to an unknown DL RS</a:t>
            </a:r>
            <a:endParaRPr lang="en-US" sz="2000" dirty="0"/>
          </a:p>
          <a:p>
            <a:pPr lvl="1" fontAlgn="auto" hangingPunct="1"/>
            <a:r>
              <a:rPr lang="en-GB" sz="2000" dirty="0"/>
              <a:t>Option 2:</a:t>
            </a:r>
            <a:endParaRPr lang="en-US" sz="2000" dirty="0"/>
          </a:p>
          <a:p>
            <a:pPr lvl="2" fontAlgn="auto" hangingPunct="1"/>
            <a:r>
              <a:rPr lang="en-GB" sz="2000" dirty="0"/>
              <a:t>Do not define UE </a:t>
            </a:r>
            <a:r>
              <a:rPr lang="en-GB" sz="2000" dirty="0" err="1"/>
              <a:t>behavior</a:t>
            </a:r>
            <a:r>
              <a:rPr lang="en-GB" sz="2000" dirty="0"/>
              <a:t> during the transition period</a:t>
            </a:r>
            <a:endParaRPr lang="en-US" sz="2000" dirty="0"/>
          </a:p>
          <a:p>
            <a:pPr lvl="2" fontAlgn="auto" hangingPunct="1"/>
            <a:r>
              <a:rPr lang="en-GB" sz="2000" dirty="0"/>
              <a:t>UE transmits using newly configured UL spatial relationship after the transition period  </a:t>
            </a:r>
            <a:endParaRPr lang="en-US" sz="2000" dirty="0"/>
          </a:p>
          <a:p>
            <a:pPr lvl="1"/>
            <a:endParaRPr lang="en-GB" sz="2000" dirty="0" smtClean="0"/>
          </a:p>
          <a:p>
            <a:endParaRPr lang="en-US" altLang="ko-KR" sz="24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5348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sz="2400" dirty="0" smtClean="0"/>
              <a:t>Define </a:t>
            </a:r>
            <a:r>
              <a:rPr lang="en-GB" sz="2400" dirty="0"/>
              <a:t>delay requirement for MAC CE based spatial relation info switching associated with DL-RS for </a:t>
            </a:r>
            <a:r>
              <a:rPr lang="en-GB" sz="2400" dirty="0" smtClean="0"/>
              <a:t>PUCCH</a:t>
            </a:r>
            <a:endParaRPr lang="en-GB" sz="2400" dirty="0"/>
          </a:p>
          <a:p>
            <a:pPr lvl="0"/>
            <a:r>
              <a:rPr lang="en-GB" sz="1800" dirty="0"/>
              <a:t>For known </a:t>
            </a:r>
            <a:r>
              <a:rPr lang="en-GB" sz="1800" dirty="0" smtClean="0"/>
              <a:t>spatial relation but the DL RS is not in the active TCI list</a:t>
            </a:r>
            <a:endParaRPr lang="en-US" sz="1800" dirty="0"/>
          </a:p>
          <a:p>
            <a:pPr lvl="1"/>
            <a:r>
              <a:rPr lang="en-GB" sz="1800" dirty="0" smtClean="0"/>
              <a:t>Option 1: </a:t>
            </a:r>
          </a:p>
          <a:p>
            <a:pPr lvl="2"/>
            <a:r>
              <a:rPr lang="en-GB" sz="1400" dirty="0" smtClean="0"/>
              <a:t>(T</a:t>
            </a:r>
            <a:r>
              <a:rPr lang="en-GB" sz="1400" baseline="-25000" dirty="0" smtClean="0"/>
              <a:t>HARQ</a:t>
            </a:r>
            <a:r>
              <a:rPr lang="en-GB" sz="1400" dirty="0" smtClean="0"/>
              <a:t> </a:t>
            </a:r>
            <a:r>
              <a:rPr lang="en-GB" sz="1400" dirty="0"/>
              <a:t>+</a:t>
            </a:r>
            <a:r>
              <a:rPr lang="en-GB" sz="1400" dirty="0" smtClean="0"/>
              <a:t>3ms)/</a:t>
            </a:r>
            <a:r>
              <a:rPr lang="en-GB" sz="1400" dirty="0"/>
              <a:t>NR slot length</a:t>
            </a:r>
            <a:endParaRPr lang="en-US" sz="1400" dirty="0"/>
          </a:p>
          <a:p>
            <a:pPr lvl="1"/>
            <a:r>
              <a:rPr lang="en-GB" sz="1800" dirty="0"/>
              <a:t>Option 2: </a:t>
            </a:r>
            <a:endParaRPr lang="en-GB" sz="1800" dirty="0" smtClean="0"/>
          </a:p>
          <a:p>
            <a:pPr lvl="2"/>
            <a:r>
              <a:rPr lang="en-US" sz="1400" dirty="0" smtClean="0"/>
              <a:t>If </a:t>
            </a:r>
            <a:r>
              <a:rPr lang="en-GB" sz="1400" dirty="0"/>
              <a:t>the spatial relation associated downlink RS is </a:t>
            </a:r>
            <a:r>
              <a:rPr lang="en-US" sz="1400" dirty="0"/>
              <a:t>in the active TCI state list, UE shall be able to transmit a PUCCH with target spatial relation at slot n+</a:t>
            </a:r>
            <a:r>
              <a:rPr lang="en-GB" sz="1400" dirty="0"/>
              <a:t> (T</a:t>
            </a:r>
            <a:r>
              <a:rPr lang="en-GB" sz="1400" baseline="-25000" dirty="0"/>
              <a:t>HARQ</a:t>
            </a:r>
            <a:r>
              <a:rPr lang="en-GB" sz="1400" dirty="0"/>
              <a:t> +3ms)/NR slot length</a:t>
            </a:r>
            <a:endParaRPr lang="en-US" sz="1400" dirty="0"/>
          </a:p>
          <a:p>
            <a:pPr lvl="2"/>
            <a:r>
              <a:rPr lang="en-US" sz="1400" dirty="0" smtClean="0"/>
              <a:t>If </a:t>
            </a:r>
            <a:r>
              <a:rPr lang="en-GB" sz="1400" dirty="0"/>
              <a:t>the spatial relation associated downlink RS is not </a:t>
            </a:r>
            <a:r>
              <a:rPr lang="en-US" sz="1400" dirty="0"/>
              <a:t>in the active TCI state list, no requirement is defined.</a:t>
            </a:r>
          </a:p>
          <a:p>
            <a:pPr lvl="0"/>
            <a:r>
              <a:rPr lang="en-GB" sz="1800" dirty="0" smtClean="0"/>
              <a:t>For </a:t>
            </a:r>
            <a:r>
              <a:rPr lang="en-GB" sz="1800" dirty="0"/>
              <a:t>unknown </a:t>
            </a:r>
            <a:r>
              <a:rPr lang="en-GB" sz="1800" dirty="0" smtClean="0"/>
              <a:t>spatial relation</a:t>
            </a:r>
            <a:endParaRPr lang="en-US" sz="1800" dirty="0"/>
          </a:p>
          <a:p>
            <a:pPr lvl="1"/>
            <a:r>
              <a:rPr lang="en-GB" sz="1800" dirty="0"/>
              <a:t>Option </a:t>
            </a:r>
            <a:r>
              <a:rPr lang="en-GB" sz="1800" dirty="0" smtClean="0"/>
              <a:t>1: T</a:t>
            </a:r>
            <a:r>
              <a:rPr lang="en-GB" sz="1800" baseline="-25000" dirty="0" smtClean="0"/>
              <a:t>HARQ</a:t>
            </a:r>
            <a:r>
              <a:rPr lang="en-GB" sz="1800" dirty="0" smtClean="0"/>
              <a:t> + 3ms</a:t>
            </a:r>
            <a:r>
              <a:rPr lang="en-GB" sz="1800" dirty="0"/>
              <a:t>+ </a:t>
            </a:r>
            <a:r>
              <a:rPr lang="en-GB" sz="1800" dirty="0" smtClean="0"/>
              <a:t>T</a:t>
            </a:r>
            <a:r>
              <a:rPr lang="en-GB" sz="1800" baseline="-25000" dirty="0" smtClean="0"/>
              <a:t>L1-RSRP</a:t>
            </a:r>
            <a:endParaRPr lang="en-US" sz="1800" dirty="0"/>
          </a:p>
          <a:p>
            <a:pPr lvl="1"/>
            <a:r>
              <a:rPr lang="en-GB" sz="1800" dirty="0"/>
              <a:t>Option </a:t>
            </a:r>
            <a:r>
              <a:rPr lang="en-GB" sz="1800" dirty="0" smtClean="0"/>
              <a:t>2: </a:t>
            </a:r>
            <a:r>
              <a:rPr lang="en-GB" sz="1800" dirty="0"/>
              <a:t>T</a:t>
            </a:r>
            <a:r>
              <a:rPr lang="en-GB" sz="1800" baseline="-25000" dirty="0"/>
              <a:t>HARQ</a:t>
            </a:r>
            <a:r>
              <a:rPr lang="en-GB" sz="1800" dirty="0"/>
              <a:t> + </a:t>
            </a:r>
            <a:r>
              <a:rPr lang="en-GB" sz="1800" dirty="0" smtClean="0"/>
              <a:t>3ms</a:t>
            </a:r>
            <a:r>
              <a:rPr lang="en-GB" sz="1800" dirty="0"/>
              <a:t>+ </a:t>
            </a:r>
            <a:r>
              <a:rPr lang="en-GB" sz="1800" dirty="0" smtClean="0"/>
              <a:t>T</a:t>
            </a:r>
            <a:r>
              <a:rPr lang="en-GB" sz="1800" baseline="-25000" dirty="0" smtClean="0"/>
              <a:t>L1-RSRP </a:t>
            </a:r>
            <a:r>
              <a:rPr lang="en-GB" sz="1800" dirty="0" smtClean="0"/>
              <a:t>+ </a:t>
            </a:r>
            <a:r>
              <a:rPr lang="en-GB" sz="1800" dirty="0"/>
              <a:t>time for time tracking if applicable</a:t>
            </a:r>
            <a:endParaRPr lang="en-US" sz="1800" dirty="0"/>
          </a:p>
          <a:p>
            <a:pPr lvl="1"/>
            <a:r>
              <a:rPr lang="en-GB" sz="1800" dirty="0" smtClean="0"/>
              <a:t>Option 3: </a:t>
            </a:r>
            <a:r>
              <a:rPr lang="en-GB" sz="1800" dirty="0"/>
              <a:t>No requirements will be defined</a:t>
            </a:r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altLang="ko-KR" sz="20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612883"/>
              </p:ext>
            </p:extLst>
          </p:nvPr>
        </p:nvGraphicFramePr>
        <p:xfrm>
          <a:off x="4067944" y="548680"/>
          <a:ext cx="4680519" cy="713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953"/>
                <a:gridCol w="1434353"/>
                <a:gridCol w="2793213"/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Scenario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Whether</a:t>
                      </a:r>
                      <a:r>
                        <a:rPr lang="en-US" sz="1400" baseline="0" dirty="0" smtClean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PUCCH-MAC-DL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18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Delay requirement for RRC based </a:t>
            </a:r>
            <a:r>
              <a:rPr lang="en-GB" sz="2800" dirty="0"/>
              <a:t>spatial relation info switching associated with DL-RS for </a:t>
            </a:r>
            <a:r>
              <a:rPr lang="en-GB" sz="2800" dirty="0" smtClean="0"/>
              <a:t>P-SRS</a:t>
            </a:r>
          </a:p>
          <a:p>
            <a:pPr lvl="0"/>
            <a:r>
              <a:rPr lang="en-GB" sz="1800" dirty="0"/>
              <a:t>For known spatial relation but </a:t>
            </a:r>
            <a:r>
              <a:rPr lang="en-GB" sz="1800" dirty="0" smtClean="0"/>
              <a:t>the DL </a:t>
            </a:r>
            <a:r>
              <a:rPr lang="en-GB" sz="1800" dirty="0"/>
              <a:t>RS is not in the active TCI list</a:t>
            </a:r>
            <a:endParaRPr lang="en-US" sz="1800" dirty="0"/>
          </a:p>
          <a:p>
            <a:pPr lvl="1"/>
            <a:r>
              <a:rPr lang="en-GB" sz="1800" dirty="0" smtClean="0"/>
              <a:t>Option 1: </a:t>
            </a:r>
          </a:p>
          <a:p>
            <a:pPr lvl="2"/>
            <a:r>
              <a:rPr lang="en-GB" sz="1400" dirty="0" err="1" smtClean="0"/>
              <a:t>T</a:t>
            </a:r>
            <a:r>
              <a:rPr lang="en-GB" sz="1400" baseline="-25000" dirty="0" err="1" smtClean="0"/>
              <a:t>RRCprocessing</a:t>
            </a:r>
            <a:endParaRPr lang="en-US" sz="1400" dirty="0"/>
          </a:p>
          <a:p>
            <a:pPr lvl="1"/>
            <a:r>
              <a:rPr lang="en-GB" sz="1800" dirty="0" smtClean="0"/>
              <a:t>Option 2: </a:t>
            </a:r>
          </a:p>
          <a:p>
            <a:pPr lvl="2"/>
            <a:r>
              <a:rPr lang="en-US" sz="1400" dirty="0"/>
              <a:t>The RRC based spatial relation info switching associated with DL-RS for P-SRS is </a:t>
            </a:r>
            <a:r>
              <a:rPr lang="en-US" sz="1400" dirty="0" err="1"/>
              <a:t>T</a:t>
            </a:r>
            <a:r>
              <a:rPr lang="en-US" sz="1400" baseline="-25000" dirty="0" err="1"/>
              <a:t>RRCprocessing</a:t>
            </a:r>
            <a:r>
              <a:rPr lang="en-US" sz="1400" dirty="0"/>
              <a:t> when the target spatial relation associated to DL RS is known and the DL RS is in the active TCI list</a:t>
            </a:r>
          </a:p>
          <a:p>
            <a:pPr lvl="2"/>
            <a:r>
              <a:rPr lang="en-US" sz="1400" dirty="0"/>
              <a:t>If </a:t>
            </a:r>
            <a:r>
              <a:rPr lang="en-GB" sz="1400" dirty="0"/>
              <a:t>the spatial relation associated downlink RS is not </a:t>
            </a:r>
            <a:r>
              <a:rPr lang="en-US" sz="1400" dirty="0"/>
              <a:t>in the active TCI state list, no requirement is defined.</a:t>
            </a:r>
          </a:p>
          <a:p>
            <a:r>
              <a:rPr lang="en-GB" sz="1800" dirty="0" smtClean="0"/>
              <a:t>For </a:t>
            </a:r>
            <a:r>
              <a:rPr lang="en-GB" sz="1800" dirty="0"/>
              <a:t>unknown spatial relation</a:t>
            </a:r>
            <a:endParaRPr lang="en-US" sz="1800" dirty="0"/>
          </a:p>
          <a:p>
            <a:pPr lvl="1"/>
            <a:r>
              <a:rPr lang="en-GB" sz="1800" dirty="0" smtClean="0"/>
              <a:t>Option 1: </a:t>
            </a:r>
            <a:r>
              <a:rPr lang="en-GB" sz="1800" dirty="0" err="1"/>
              <a:t>T</a:t>
            </a:r>
            <a:r>
              <a:rPr lang="en-GB" sz="1800" baseline="-25000" dirty="0" err="1"/>
              <a:t>RRCprocessing</a:t>
            </a:r>
            <a:r>
              <a:rPr lang="en-GB" sz="1800" baseline="-25000" dirty="0"/>
              <a:t> </a:t>
            </a:r>
            <a:r>
              <a:rPr lang="en-GB" sz="1800" dirty="0"/>
              <a:t>+ T</a:t>
            </a:r>
            <a:r>
              <a:rPr lang="en-GB" sz="1800" baseline="-25000" dirty="0"/>
              <a:t>L1-RSRP</a:t>
            </a:r>
            <a:endParaRPr lang="en-US" sz="1800" dirty="0"/>
          </a:p>
          <a:p>
            <a:pPr lvl="1"/>
            <a:r>
              <a:rPr lang="en-GB" sz="1800" dirty="0" smtClean="0"/>
              <a:t>Option 2:</a:t>
            </a:r>
            <a:r>
              <a:rPr lang="en-GB" sz="1800" b="1" i="1" dirty="0" smtClean="0"/>
              <a:t> </a:t>
            </a:r>
            <a:r>
              <a:rPr lang="en-GB" sz="1800" dirty="0" err="1"/>
              <a:t>T</a:t>
            </a:r>
            <a:r>
              <a:rPr lang="en-GB" sz="1800" baseline="-25000" dirty="0" err="1"/>
              <a:t>RRCprocessing</a:t>
            </a:r>
            <a:r>
              <a:rPr lang="en-GB" sz="1800" dirty="0"/>
              <a:t> + T</a:t>
            </a:r>
            <a:r>
              <a:rPr lang="en-GB" sz="1800" baseline="-25000" dirty="0"/>
              <a:t>L1-RSRP </a:t>
            </a:r>
            <a:r>
              <a:rPr lang="en-GB" sz="1800" dirty="0"/>
              <a:t>+ time for time tracking if applicable</a:t>
            </a:r>
            <a:endParaRPr lang="en-US" sz="1800" dirty="0"/>
          </a:p>
          <a:p>
            <a:pPr lvl="1"/>
            <a:r>
              <a:rPr lang="en-GB" sz="1800" dirty="0"/>
              <a:t>Option </a:t>
            </a:r>
            <a:r>
              <a:rPr lang="en-GB" sz="1800" dirty="0" smtClean="0"/>
              <a:t>3: No requirements will be defined</a:t>
            </a:r>
            <a:endParaRPr lang="en-US" sz="1800" dirty="0"/>
          </a:p>
          <a:p>
            <a:pPr lvl="1" fontAlgn="auto" hangingPunct="1"/>
            <a:endParaRPr lang="en-US" sz="2000" dirty="0"/>
          </a:p>
          <a:p>
            <a:pPr lvl="1"/>
            <a:endParaRPr lang="en-US" altLang="ko-KR" sz="20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164521"/>
              </p:ext>
            </p:extLst>
          </p:nvPr>
        </p:nvGraphicFramePr>
        <p:xfrm>
          <a:off x="4006281" y="489186"/>
          <a:ext cx="4680519" cy="713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953"/>
                <a:gridCol w="1434353"/>
                <a:gridCol w="2793213"/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Scenario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Whether</a:t>
                      </a:r>
                      <a:r>
                        <a:rPr lang="en-US" sz="1400" baseline="0" dirty="0" smtClean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pSRS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-RRC-DL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75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Way Forward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256584"/>
          </a:xfrm>
        </p:spPr>
        <p:txBody>
          <a:bodyPr/>
          <a:lstStyle/>
          <a:p>
            <a:r>
              <a:rPr lang="en-GB" sz="2000" dirty="0" smtClean="0"/>
              <a:t>Whether to consider timing </a:t>
            </a:r>
            <a:r>
              <a:rPr lang="en-GB" sz="2000" dirty="0"/>
              <a:t>tracking when associated </a:t>
            </a:r>
            <a:r>
              <a:rPr lang="en-GB" sz="2000" dirty="0" smtClean="0"/>
              <a:t>DL-RS?</a:t>
            </a:r>
          </a:p>
          <a:p>
            <a:pPr lvl="1"/>
            <a:r>
              <a:rPr lang="en-GB" sz="1600" dirty="0" smtClean="0"/>
              <a:t>Sub1. Whether </a:t>
            </a:r>
            <a:r>
              <a:rPr lang="en-GB" sz="1600" dirty="0"/>
              <a:t>to consider timing tracking when associated </a:t>
            </a:r>
            <a:r>
              <a:rPr lang="en-GB" sz="1600" dirty="0" smtClean="0"/>
              <a:t>DL-RS is known but </a:t>
            </a:r>
            <a:r>
              <a:rPr lang="en-GB" sz="1600" dirty="0" err="1" smtClean="0"/>
              <a:t>QCLed</a:t>
            </a:r>
            <a:r>
              <a:rPr lang="en-GB" sz="1600" dirty="0" smtClean="0"/>
              <a:t> with a different qcl-Type1 RS?</a:t>
            </a:r>
            <a:endParaRPr lang="en-GB" sz="1600" dirty="0"/>
          </a:p>
          <a:p>
            <a:pPr lvl="2"/>
            <a:r>
              <a:rPr lang="en-GB" sz="1600" dirty="0" smtClean="0"/>
              <a:t>Option 1: No</a:t>
            </a:r>
          </a:p>
          <a:p>
            <a:pPr lvl="2"/>
            <a:r>
              <a:rPr lang="en-GB" sz="1600" dirty="0"/>
              <a:t>Option 2: Only define the requirement when DL RS is in the active TCI list; Fine timing tracking isn’t needed when the DL RS has already added in the active TCI state </a:t>
            </a:r>
            <a:r>
              <a:rPr lang="en-GB" sz="1600" dirty="0" smtClean="0"/>
              <a:t>list.</a:t>
            </a:r>
          </a:p>
          <a:p>
            <a:pPr lvl="1"/>
            <a:r>
              <a:rPr lang="en-GB" sz="1600" dirty="0"/>
              <a:t>Sub2. Whether to consider timing tracking when associated DL-RS is an unknown DL RS?</a:t>
            </a:r>
          </a:p>
          <a:p>
            <a:pPr lvl="2"/>
            <a:r>
              <a:rPr lang="en-GB" sz="1600" dirty="0"/>
              <a:t>Option 1: No</a:t>
            </a:r>
            <a:endParaRPr lang="en-US" sz="1600" dirty="0"/>
          </a:p>
          <a:p>
            <a:pPr lvl="2"/>
            <a:r>
              <a:rPr lang="en-GB" sz="1600" dirty="0"/>
              <a:t>Option 2: </a:t>
            </a:r>
            <a:r>
              <a:rPr lang="en-US" sz="1600" dirty="0" smtClean="0"/>
              <a:t>Yes</a:t>
            </a:r>
          </a:p>
          <a:p>
            <a:pPr lvl="2"/>
            <a:r>
              <a:rPr lang="en-GB" sz="1600" dirty="0"/>
              <a:t>Option 3: </a:t>
            </a:r>
            <a:r>
              <a:rPr lang="en-US" sz="1600" dirty="0" smtClean="0"/>
              <a:t>No requirement will be defined</a:t>
            </a:r>
          </a:p>
          <a:p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36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Way Forward</a:t>
            </a:r>
          </a:p>
        </p:txBody>
      </p:sp>
      <p:sp>
        <p:nvSpPr>
          <p:cNvPr id="5" name="矩形 4"/>
          <p:cNvSpPr/>
          <p:nvPr/>
        </p:nvSpPr>
        <p:spPr>
          <a:xfrm>
            <a:off x="441370" y="1417638"/>
            <a:ext cx="8379101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sz="2400" dirty="0" smtClean="0">
                <a:latin typeface="+mn-lt"/>
                <a:cs typeface="Calibri" panose="020F0502020204030204" pitchFamily="34" charset="0"/>
              </a:rPr>
              <a:t>If the answer of the issue in agreement is Option 2,</a:t>
            </a:r>
          </a:p>
          <a:p>
            <a:pPr marL="285750" lvl="0" indent="-285750" eaLnBrk="0" hangingPunct="0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+mn-lt"/>
                <a:cs typeface="Calibri" panose="020F0502020204030204" pitchFamily="34" charset="0"/>
              </a:rPr>
              <a:t>Whether </a:t>
            </a:r>
            <a:r>
              <a:rPr lang="en-US" altLang="en-US" dirty="0">
                <a:latin typeface="+mn-lt"/>
                <a:cs typeface="Calibri" panose="020F0502020204030204" pitchFamily="34" charset="0"/>
              </a:rPr>
              <a:t>to define UE behavior during the transition period when UL signal is configured with unknown DL-RS? (Where the transition period is the period for L1-RSRP measurement for RX beam refinement.)</a:t>
            </a:r>
            <a:endParaRPr lang="en-US" altLang="en-US" dirty="0">
              <a:latin typeface="+mn-lt"/>
            </a:endParaRPr>
          </a:p>
          <a:p>
            <a:pPr marL="742950" lvl="1" indent="-285750" eaLnBrk="0" hangingPunct="0">
              <a:buFont typeface="Arial" panose="020B0604020202020204" pitchFamily="34" charset="0"/>
              <a:buChar char="•"/>
            </a:pPr>
            <a:r>
              <a:rPr lang="en-US" altLang="en-US" dirty="0">
                <a:latin typeface="+mn-lt"/>
                <a:cs typeface="Calibri" panose="020F0502020204030204" pitchFamily="34" charset="0"/>
              </a:rPr>
              <a:t>Option 1: Define</a:t>
            </a:r>
            <a:endParaRPr lang="en-US" altLang="en-US" dirty="0">
              <a:latin typeface="+mn-lt"/>
            </a:endParaRPr>
          </a:p>
          <a:p>
            <a:pPr marL="742950" lvl="1" indent="-285750" eaLnBrk="0" hangingPunct="0">
              <a:buFont typeface="Arial" panose="020B0604020202020204" pitchFamily="34" charset="0"/>
              <a:buChar char="•"/>
            </a:pPr>
            <a:r>
              <a:rPr lang="en-US" altLang="en-US" dirty="0">
                <a:latin typeface="+mn-lt"/>
                <a:cs typeface="Calibri" panose="020F0502020204030204" pitchFamily="34" charset="0"/>
              </a:rPr>
              <a:t>Option 2: Do not define</a:t>
            </a:r>
            <a:endParaRPr lang="en-US" altLang="en-US" dirty="0">
              <a:latin typeface="+mn-lt"/>
            </a:endParaRPr>
          </a:p>
          <a:p>
            <a:pPr lvl="0" eaLnBrk="0" hangingPunct="0"/>
            <a:r>
              <a:rPr lang="en-US" altLang="en-US" dirty="0">
                <a:latin typeface="+mn-lt"/>
                <a:cs typeface="Calibri" panose="020F0502020204030204" pitchFamily="34" charset="0"/>
              </a:rPr>
              <a:t> </a:t>
            </a:r>
            <a:endParaRPr lang="en-US" altLang="en-US" dirty="0">
              <a:latin typeface="+mn-lt"/>
            </a:endParaRPr>
          </a:p>
          <a:p>
            <a:pPr marL="285750" lvl="0" indent="-285750" eaLnBrk="0" hangingPunct="0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+mn-lt"/>
                <a:cs typeface="Calibri" panose="020F0502020204030204" pitchFamily="34" charset="0"/>
              </a:rPr>
              <a:t>Whether </a:t>
            </a:r>
            <a:r>
              <a:rPr lang="en-US" altLang="en-US" dirty="0">
                <a:latin typeface="+mn-lt"/>
                <a:cs typeface="Calibri" panose="020F0502020204030204" pitchFamily="34" charset="0"/>
              </a:rPr>
              <a:t>to define UE behavior after the transition period when UL signal is configured with unknown DL-RS? (Where the transition period is the period for L1-RSRP measurement for RX beam refinement</a:t>
            </a:r>
            <a:r>
              <a:rPr lang="en-US" altLang="en-US" dirty="0" smtClean="0">
                <a:latin typeface="+mn-lt"/>
                <a:cs typeface="Calibri" panose="020F0502020204030204" pitchFamily="34" charset="0"/>
              </a:rPr>
              <a:t>.)</a:t>
            </a:r>
          </a:p>
          <a:p>
            <a:pPr lvl="1" eaLnBrk="0" hangingPunct="0"/>
            <a:r>
              <a:rPr lang="en-US" altLang="en-US" dirty="0" smtClean="0">
                <a:latin typeface="+mn-lt"/>
                <a:cs typeface="Calibri" panose="020F0502020204030204" pitchFamily="34" charset="0"/>
              </a:rPr>
              <a:t>Note: This sub-issue depends on whether we agreed to define requirements for unknown case</a:t>
            </a:r>
            <a:endParaRPr lang="en-US" altLang="en-US" dirty="0">
              <a:latin typeface="+mn-lt"/>
            </a:endParaRPr>
          </a:p>
          <a:p>
            <a:pPr marL="742950" lvl="1" indent="-285750" eaLnBrk="0" hangingPunct="0">
              <a:buFont typeface="Arial" panose="020B0604020202020204" pitchFamily="34" charset="0"/>
              <a:buChar char="•"/>
            </a:pPr>
            <a:r>
              <a:rPr lang="en-US" altLang="en-US" dirty="0">
                <a:latin typeface="+mn-lt"/>
                <a:cs typeface="Calibri" panose="020F0502020204030204" pitchFamily="34" charset="0"/>
              </a:rPr>
              <a:t>Option 1: Define</a:t>
            </a:r>
          </a:p>
          <a:p>
            <a:pPr marL="742950" lvl="1" indent="-285750" eaLnBrk="0" hangingPunct="0">
              <a:buFont typeface="Arial" panose="020B0604020202020204" pitchFamily="34" charset="0"/>
              <a:buChar char="•"/>
            </a:pPr>
            <a:r>
              <a:rPr lang="en-US" altLang="en-US" dirty="0">
                <a:latin typeface="+mn-lt"/>
                <a:cs typeface="Calibri" panose="020F0502020204030204" pitchFamily="34" charset="0"/>
              </a:rPr>
              <a:t>Option 2: Do not </a:t>
            </a:r>
            <a:r>
              <a:rPr lang="en-US" altLang="en-US" dirty="0" smtClean="0">
                <a:latin typeface="+mn-lt"/>
                <a:cs typeface="Calibri" panose="020F0502020204030204" pitchFamily="34" charset="0"/>
              </a:rPr>
              <a:t>define</a:t>
            </a:r>
            <a:endParaRPr lang="en-US" altLang="en-US" dirty="0">
              <a:latin typeface="+mn-lt"/>
              <a:cs typeface="Calibri" panose="020F0502020204030204" pitchFamily="34" charset="0"/>
            </a:endParaRPr>
          </a:p>
          <a:p>
            <a:pPr lvl="1" eaLnBrk="0" hangingPunct="0"/>
            <a:endParaRPr lang="en-US" altLang="en-US" dirty="0" smtClean="0"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450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1" ma:contentTypeDescription="Create a new document." ma:contentTypeScope="" ma:versionID="99f6751dbc8f6c9db939c24aed21b85c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97a570d36a9bfe7447b480bcbafe877e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FDC7FD-A4EA-478E-AED3-CA1706B628A8}">
  <ds:schemaRefs>
    <ds:schemaRef ds:uri="http://purl.org/dc/dcmitype/"/>
    <ds:schemaRef ds:uri="db33437f-65a5-48c5-b537-19efd290f967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6f846979-0e6f-42ff-8b87-e1893efeda9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9752FF3-4EE6-413D-90B5-8E2961A1F1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0984D3-95C9-4B3D-A510-4088B6FE12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6891</TotalTime>
  <Words>649</Words>
  <Application>Microsoft Office PowerPoint</Application>
  <PresentationFormat>全屏显示(4:3)</PresentationFormat>
  <Paragraphs>146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Malgun Gothic</vt:lpstr>
      <vt:lpstr>Meiryo UI</vt:lpstr>
      <vt:lpstr>宋体</vt:lpstr>
      <vt:lpstr>Arial</vt:lpstr>
      <vt:lpstr>Calibri</vt:lpstr>
      <vt:lpstr>Office 主题</vt:lpstr>
      <vt:lpstr>WF on spatial relation switch</vt:lpstr>
      <vt:lpstr>Background</vt:lpstr>
      <vt:lpstr>Agreement</vt:lpstr>
      <vt:lpstr>Way Forward</vt:lpstr>
      <vt:lpstr>Way Forward</vt:lpstr>
      <vt:lpstr>Way Forward</vt:lpstr>
      <vt:lpstr>Way Forward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zhixun tang-Mediatek</cp:lastModifiedBy>
  <cp:revision>443</cp:revision>
  <dcterms:created xsi:type="dcterms:W3CDTF">2016-01-12T08:39:00Z</dcterms:created>
  <dcterms:modified xsi:type="dcterms:W3CDTF">2020-08-27T00:04:59Z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(3)fNMoUHtv8KgDhPgdkuuEXuKzJdSFkx4XCcyQjX+5bjxRH+lAbVnSRU+QL+SogrPBnqCOKMFC
UhYVbcpPRK30LRzSaFnySEnAPj7nOgU92cRdCsbphOXiEmcmMujWUe67nuI4p0Ej2DCAQhZl
Q+btQFJBIt+YFyrXU7zKOY/xuLif/f7kVkMSDXhznYww4gJ5wT0HEUyaF6x14Bo1M949wCco
OgFV7ceo6HqyD2O0gM</vt:lpwstr>
  </property>
  <property fmtid="{D5CDD505-2E9C-101B-9397-08002B2CF9AE}" pid="3" name="_2015_ms_pID_7253431">
    <vt:lpwstr>QnCXaZ4iJ95hJiTMmmmKvOM0LvOxFHPWFbEtnRXsgUZJB0hw2OHPZU
BezHIkDBoXc88zTbtzkx96mYfU6I3ZnGsojpv4K34p/LEPYsitMT8J1U4/5XOSWBYmDwO7fO
Td8KWI+0l9bCWGwWj3tVqz/0ytbWbgAAji0qr3Hu3tvVt5sNYvKZXgZf9e1UFFYZk8fjKLd0
kiFV/hp9YEVVSF1cFuxte6Jn0OfNxPh3dZ/r</vt:lpwstr>
  </property>
  <property fmtid="{D5CDD505-2E9C-101B-9397-08002B2CF9AE}" pid="4" name="_2015_ms_pID_7253432">
    <vt:lpwstr>PL7MSKrVZUNflBSg72euQYcE1XmHa+ALaEPv
kaJxsrOzr3gXyVJ0GXUtXsy9X0j2KpW89zsecR/rCh7r1tx9Fb8=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2052-10.8.2.7027</vt:lpwstr>
  </property>
  <property fmtid="{D5CDD505-2E9C-101B-9397-08002B2CF9AE}" pid="10" name="ContentTypeId">
    <vt:lpwstr>0x0101003AA7AC0C743A294CADF60F661720E3E6</vt:lpwstr>
  </property>
</Properties>
</file>