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47" r:id="rId3"/>
    <p:sldId id="431" r:id="rId4"/>
    <p:sldId id="449" r:id="rId5"/>
    <p:sldId id="451" r:id="rId6"/>
    <p:sldId id="453" r:id="rId7"/>
    <p:sldId id="454" r:id="rId8"/>
    <p:sldId id="459" r:id="rId9"/>
    <p:sldId id="455" r:id="rId10"/>
    <p:sldId id="456" r:id="rId11"/>
    <p:sldId id="458" r:id="rId12"/>
    <p:sldId id="457" r:id="rId13"/>
    <p:sldId id="460" r:id="rId14"/>
    <p:sldId id="461" r:id="rId15"/>
    <p:sldId id="462" r:id="rId16"/>
    <p:sldId id="463" r:id="rId17"/>
    <p:sldId id="464" r:id="rId18"/>
    <p:sldId id="465" r:id="rId19"/>
    <p:sldId id="466" r:id="rId20"/>
    <p:sldId id="467" r:id="rId21"/>
    <p:sldId id="469" r:id="rId22"/>
    <p:sldId id="468" r:id="rId23"/>
    <p:sldId id="470" r:id="rId24"/>
    <p:sldId id="471" r:id="rId2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95" d="100"/>
          <a:sy n="95" d="100"/>
        </p:scale>
        <p:origin x="51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EB924-CE89-428A-A0EF-CD68A3C981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37FC7-8AE3-471E-966C-EA6373A2A7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FD99EA-464A-471C-B118-0B5A49C26967}"/>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5" name="Footer Placeholder 4">
            <a:extLst>
              <a:ext uri="{FF2B5EF4-FFF2-40B4-BE49-F238E27FC236}">
                <a16:creationId xmlns:a16="http://schemas.microsoft.com/office/drawing/2014/main" id="{76A40954-846B-416E-B1A7-14A9A09D8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183EB8-8769-42E1-9A21-7288A57015C1}"/>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388863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38F0A-8F24-49ED-9E75-5931284B7E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C72BBF-A9C0-48CA-A271-54711875E2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98DBA-9FCC-43AB-8000-CDF9DE950926}"/>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5" name="Footer Placeholder 4">
            <a:extLst>
              <a:ext uri="{FF2B5EF4-FFF2-40B4-BE49-F238E27FC236}">
                <a16:creationId xmlns:a16="http://schemas.microsoft.com/office/drawing/2014/main" id="{50F14C1F-7BA1-45A1-8344-89EE88661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96467-A011-46BD-BBF9-D94926B643DC}"/>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95028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75E86A-E5D7-4024-A12B-122392E819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D950EF-E7E2-41B9-8FEA-E2FB04D62D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8DCA7-B354-454C-9501-78512EC2CD2A}"/>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5" name="Footer Placeholder 4">
            <a:extLst>
              <a:ext uri="{FF2B5EF4-FFF2-40B4-BE49-F238E27FC236}">
                <a16:creationId xmlns:a16="http://schemas.microsoft.com/office/drawing/2014/main" id="{541E946C-0B7F-4413-8CC5-58B8A82158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8B3CB-876F-4C62-9455-6E7409A65168}"/>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28877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BEE1E-A94F-4F03-A926-2452A8FC30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19F58D-9CA9-49D0-A4DC-CCF548913D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E2642-0E80-4A96-9308-8826E651376E}"/>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5" name="Footer Placeholder 4">
            <a:extLst>
              <a:ext uri="{FF2B5EF4-FFF2-40B4-BE49-F238E27FC236}">
                <a16:creationId xmlns:a16="http://schemas.microsoft.com/office/drawing/2014/main" id="{3DA571CA-E4AE-4B99-8937-17DEC42E3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66E7A-C5AE-4096-B48D-171CE4E67EB8}"/>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049957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B0CFB-B2D0-40C6-A3B3-523B3ED166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3138D0-FF1B-42D9-B956-6D9A7222B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9A6A1F-B1A2-41A2-9EFE-9FCFC8B7704E}"/>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5" name="Footer Placeholder 4">
            <a:extLst>
              <a:ext uri="{FF2B5EF4-FFF2-40B4-BE49-F238E27FC236}">
                <a16:creationId xmlns:a16="http://schemas.microsoft.com/office/drawing/2014/main" id="{B9122EFD-4EDE-41E4-A3CB-E033CE2E8F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6CA064-7155-4F1F-B8DA-477C3D74079D}"/>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19807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EF7AE-A626-4058-8111-5CCCAE5A6B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A25E9C-4DE6-4CC7-AACD-1EC28FB8C2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505355-72C6-4AFE-80A0-1A8D613E6E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D02962-1F55-400C-9C26-2AB743DA6554}"/>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6" name="Footer Placeholder 5">
            <a:extLst>
              <a:ext uri="{FF2B5EF4-FFF2-40B4-BE49-F238E27FC236}">
                <a16:creationId xmlns:a16="http://schemas.microsoft.com/office/drawing/2014/main" id="{D40624DB-F064-49B4-AC90-831821ED7F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13DCD3-427C-4F78-AC0C-4F6BED82D00C}"/>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301348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2795-D0E7-4999-BB4A-712AE34789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7DD754-17F2-49C4-9F0C-0AF3393FC6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6C541E-63EA-46D4-8B8C-937463A850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77DCA-44EB-49E9-BA22-A32DAF564D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6E6C8B-3641-482E-BF9E-077DC7313F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41ACC6-1277-4FC8-B152-A930494A4853}"/>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8" name="Footer Placeholder 7">
            <a:extLst>
              <a:ext uri="{FF2B5EF4-FFF2-40B4-BE49-F238E27FC236}">
                <a16:creationId xmlns:a16="http://schemas.microsoft.com/office/drawing/2014/main" id="{40596608-F19C-4B9B-8480-29B235521D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67449E-C1ED-497C-86D6-84812A990633}"/>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56124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AC40-31A7-4A8D-A8CC-EF55BB6D35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6BC824-1950-431F-99B1-191B2637A281}"/>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4" name="Footer Placeholder 3">
            <a:extLst>
              <a:ext uri="{FF2B5EF4-FFF2-40B4-BE49-F238E27FC236}">
                <a16:creationId xmlns:a16="http://schemas.microsoft.com/office/drawing/2014/main" id="{483F8084-4371-437C-808F-A6AF335F69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3DCF76-7222-4DDD-BD98-473489437FC2}"/>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76459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F5F377-1C73-4449-87DC-CDBA9F004A18}"/>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3" name="Footer Placeholder 2">
            <a:extLst>
              <a:ext uri="{FF2B5EF4-FFF2-40B4-BE49-F238E27FC236}">
                <a16:creationId xmlns:a16="http://schemas.microsoft.com/office/drawing/2014/main" id="{F2770D86-D766-4002-94BD-D2D4CAB867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C7BBAD-2F27-4A42-8704-3B80629C668E}"/>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342198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4DD50-522A-4E81-BC23-37DD1841A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F5A412-31D1-4CCF-B7B5-98CB75DA05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D3BD06-23A7-46B1-BD53-8CF4BD32C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D0F52D-E0D4-42DA-A446-0D165D24787B}"/>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6" name="Footer Placeholder 5">
            <a:extLst>
              <a:ext uri="{FF2B5EF4-FFF2-40B4-BE49-F238E27FC236}">
                <a16:creationId xmlns:a16="http://schemas.microsoft.com/office/drawing/2014/main" id="{116BA857-F703-4A22-BDE1-BA2EC597BC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FD4767-73B2-4FE8-A195-2927FD5E328F}"/>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51601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D45E2-02FA-45CE-B56A-BF540B7BD7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AB0E02-AC1D-4D20-ACE8-C8D58B1F68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AD60D4-4780-4FEB-A018-F00CD546E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499288-F59F-4FA7-8D0C-0EB80A7F146B}"/>
              </a:ext>
            </a:extLst>
          </p:cNvPr>
          <p:cNvSpPr>
            <a:spLocks noGrp="1"/>
          </p:cNvSpPr>
          <p:nvPr>
            <p:ph type="dt" sz="half" idx="10"/>
          </p:nvPr>
        </p:nvSpPr>
        <p:spPr/>
        <p:txBody>
          <a:bodyPr/>
          <a:lstStyle/>
          <a:p>
            <a:fld id="{0B704CF2-EB1B-4345-8A06-C8493127BAB9}" type="datetimeFigureOut">
              <a:rPr lang="en-US" smtClean="0"/>
              <a:t>8/28/2020</a:t>
            </a:fld>
            <a:endParaRPr lang="en-US"/>
          </a:p>
        </p:txBody>
      </p:sp>
      <p:sp>
        <p:nvSpPr>
          <p:cNvPr id="6" name="Footer Placeholder 5">
            <a:extLst>
              <a:ext uri="{FF2B5EF4-FFF2-40B4-BE49-F238E27FC236}">
                <a16:creationId xmlns:a16="http://schemas.microsoft.com/office/drawing/2014/main" id="{87FC3288-3431-440C-AA2B-9E8F9FF20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2DB0EF-7F0E-4821-8994-BC96EA200C75}"/>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712194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0B702A-2064-4249-9337-B7CCB57669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6840D2-F9D3-4221-A75E-DB56E7672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E7061-4F17-464C-8BBD-844EEA011F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04CF2-EB1B-4345-8A06-C8493127BAB9}" type="datetimeFigureOut">
              <a:rPr lang="en-US" smtClean="0"/>
              <a:t>8/28/2020</a:t>
            </a:fld>
            <a:endParaRPr lang="en-US"/>
          </a:p>
        </p:txBody>
      </p:sp>
      <p:sp>
        <p:nvSpPr>
          <p:cNvPr id="5" name="Footer Placeholder 4">
            <a:extLst>
              <a:ext uri="{FF2B5EF4-FFF2-40B4-BE49-F238E27FC236}">
                <a16:creationId xmlns:a16="http://schemas.microsoft.com/office/drawing/2014/main" id="{FB8ACF36-FDCF-450D-AC98-2A1430DC61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2930E5-642E-4DAB-93FE-CE8DCBF312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6C509-8979-4917-91FD-5F044E6FA99A}" type="slidenum">
              <a:rPr lang="en-US" smtClean="0"/>
              <a:t>‹#›</a:t>
            </a:fld>
            <a:endParaRPr lang="en-US"/>
          </a:p>
        </p:txBody>
      </p:sp>
    </p:spTree>
    <p:extLst>
      <p:ext uri="{BB962C8B-B14F-4D97-AF65-F5344CB8AC3E}">
        <p14:creationId xmlns:p14="http://schemas.microsoft.com/office/powerpoint/2010/main" val="1688782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(Part 3) </a:t>
            </a:r>
            <a:br>
              <a:rPr lang="en-US" dirty="0"/>
            </a:br>
            <a:br>
              <a:rPr lang="en-US" dirty="0"/>
            </a:br>
            <a:r>
              <a:rPr lang="en-US" sz="4400" dirty="0"/>
              <a:t>Agreements and topics discussed in email thread:</a:t>
            </a:r>
            <a:br>
              <a:rPr lang="en-US" sz="4400" dirty="0"/>
            </a:br>
            <a:r>
              <a:rPr lang="en-US" sz="4400" dirty="0"/>
              <a:t>[96e][208] NR_unlic_RRM_3</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a:t>Nokia, Nokia Shanghai Bell</a:t>
            </a:r>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#96-e                                                                                                                            </a:t>
            </a:r>
            <a:r>
              <a:rPr lang="en-US" dirty="0"/>
              <a:t>R4-2012293 </a:t>
            </a:r>
            <a:r>
              <a:rPr lang="en-US" b="1" dirty="0"/>
              <a:t>Electronic Meeting, August 17 – August 28, 2020</a:t>
            </a:r>
            <a:endParaRPr lang="sv-SE" dirty="0"/>
          </a:p>
          <a:p>
            <a:pPr hangingPunct="0"/>
            <a:r>
              <a:rPr lang="en-GB" b="1" dirty="0"/>
              <a:t>Agenda Items: 7.1.5.10, 7.1.5.11 and 7.1.5.13</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fontScale="85000" lnSpcReduction="10000"/>
          </a:bodyPr>
          <a:lstStyle/>
          <a:p>
            <a:r>
              <a:rPr lang="en-US" sz="2600" b="1" i="1" dirty="0">
                <a:solidFill>
                  <a:srgbClr val="FF0000"/>
                </a:solidFill>
              </a:rPr>
              <a:t>Issue 1-4-4: Definition of scheduling restrictions during SS-RSRQ measurements</a:t>
            </a:r>
          </a:p>
          <a:p>
            <a:pPr marL="0" indent="0">
              <a:buNone/>
            </a:pPr>
            <a:r>
              <a:rPr lang="en-US" dirty="0">
                <a:solidFill>
                  <a:srgbClr val="FF0000"/>
                </a:solidFill>
              </a:rPr>
              <a:t>o	When the UE performs intra-frequency measurements in unlicensed spectrum, the following restrictions apply due to SS-RSRQ measurement </a:t>
            </a:r>
          </a:p>
          <a:p>
            <a:pPr marL="457200" lvl="1" indent="0">
              <a:buNone/>
            </a:pPr>
            <a:r>
              <a:rPr lang="en-US" dirty="0">
                <a:solidFill>
                  <a:srgbClr val="FF0000"/>
                </a:solidFill>
              </a:rPr>
              <a:t>-	 The UE is not expected to transmit PUCCH/PUSCH/SRS on SSB symbols configured to be measured, RSSI measurement symbols, and on 1 data symbol before each consecutive SSB configured to be measured/RSSI symbols and 1 data symbol after each consecutive SSB configured to be measured/RSSI symbols within SMTC window duration if </a:t>
            </a:r>
            <a:r>
              <a:rPr lang="en-US" dirty="0" err="1">
                <a:solidFill>
                  <a:srgbClr val="FF0000"/>
                </a:solidFill>
              </a:rPr>
              <a:t>deriveSSB_IndexFromCell</a:t>
            </a:r>
            <a:r>
              <a:rPr lang="en-US" dirty="0">
                <a:solidFill>
                  <a:srgbClr val="FF0000"/>
                </a:solidFill>
              </a:rPr>
              <a:t> is enabled. If the high layer signaling of smtc2 is configured(in TS 38.331), the SMTC periodicity follows smtc2; Otherwise the SMTC periodicity follows smtc1.</a:t>
            </a:r>
          </a:p>
          <a:p>
            <a:pPr marL="457200" lvl="1" indent="0">
              <a:buNone/>
            </a:pPr>
            <a:r>
              <a:rPr lang="en-US" dirty="0">
                <a:solidFill>
                  <a:srgbClr val="FF0000"/>
                </a:solidFill>
              </a:rPr>
              <a:t>-     The UE is not expected to transmit PUCCH/PUSCH/SRS on all symbols within SMTC window duration if </a:t>
            </a:r>
            <a:r>
              <a:rPr lang="en-US" dirty="0" err="1">
                <a:solidFill>
                  <a:srgbClr val="FF0000"/>
                </a:solidFill>
              </a:rPr>
              <a:t>deriveSSB_IndexFromCell</a:t>
            </a:r>
            <a:r>
              <a:rPr lang="en-US" dirty="0">
                <a:solidFill>
                  <a:srgbClr val="FF0000"/>
                </a:solidFill>
              </a:rPr>
              <a:t> is not enabled. If the high layer in TS 38.331  signaling of smtc2 is configured, the SMTC periodicity follows smtc2; Otherwise SMTC periodicity follows smtc1.</a:t>
            </a:r>
          </a:p>
          <a:p>
            <a:pPr marL="0" indent="0">
              <a:buNone/>
            </a:pPr>
            <a:r>
              <a:rPr lang="en-US" dirty="0">
                <a:solidFill>
                  <a:srgbClr val="FF0000"/>
                </a:solidFill>
              </a:rPr>
              <a:t>o	When intra-band carrier aggregation in unlicensed spectrum is performed, the scheduling restrictions due to a given serving cell should also apply to all other serving cells in the same band on the symbols that fully or partially overlap with the aforementioned restricted symbols</a:t>
            </a:r>
          </a:p>
        </p:txBody>
      </p:sp>
    </p:spTree>
    <p:extLst>
      <p:ext uri="{BB962C8B-B14F-4D97-AF65-F5344CB8AC3E}">
        <p14:creationId xmlns:p14="http://schemas.microsoft.com/office/powerpoint/2010/main" val="203415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1-4-5: Scheduling restrictions in inter-band CA </a:t>
            </a:r>
          </a:p>
          <a:p>
            <a:r>
              <a:rPr lang="en-US" dirty="0"/>
              <a:t>FFS:	In FR1 inter-band CA, the scheduling restriction due to one CC shall not apply to other CCs on the other bands.</a:t>
            </a:r>
          </a:p>
        </p:txBody>
      </p:sp>
    </p:spTree>
    <p:extLst>
      <p:ext uri="{BB962C8B-B14F-4D97-AF65-F5344CB8AC3E}">
        <p14:creationId xmlns:p14="http://schemas.microsoft.com/office/powerpoint/2010/main" val="775516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1-5-1: UE behavior when receiving the MAC CE deactivation command for semi-persistent CSI reporting, in case of UL LBT failure for sending the ACK</a:t>
            </a:r>
          </a:p>
          <a:p>
            <a:pPr marL="0" indent="0">
              <a:buNone/>
            </a:pPr>
            <a:r>
              <a:rPr lang="en-US" dirty="0"/>
              <a:t>o	Option 1: At least from MAC (RAN2) layer perspective, UE follows the actions related to MAC-CE activation/deactivation command immediately after decoding the MAC-CE command regardless of whether UE is able to send HARQ-ACK feedback or not.</a:t>
            </a:r>
          </a:p>
          <a:p>
            <a:pPr marL="0" indent="0">
              <a:buNone/>
            </a:pPr>
            <a:r>
              <a:rPr lang="en-US" dirty="0"/>
              <a:t>o	Option 2 :If UE cannot transmit HARQ-ACK on MAC-CE deactivation due to UL CCA failure, UE continues to be in its previous state, i.e., it should measure and report L1-RSRP until it successfully transmits HARQ-ACK.</a:t>
            </a:r>
          </a:p>
          <a:p>
            <a:endParaRPr lang="en-US" dirty="0"/>
          </a:p>
        </p:txBody>
      </p:sp>
    </p:spTree>
    <p:extLst>
      <p:ext uri="{BB962C8B-B14F-4D97-AF65-F5344CB8AC3E}">
        <p14:creationId xmlns:p14="http://schemas.microsoft.com/office/powerpoint/2010/main" val="2462225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fontScale="92500" lnSpcReduction="10000"/>
          </a:bodyPr>
          <a:lstStyle/>
          <a:p>
            <a:r>
              <a:rPr lang="en-US" sz="2600" b="1" i="1" dirty="0"/>
              <a:t>Issue 1-6-1: Measurement capability</a:t>
            </a:r>
          </a:p>
          <a:p>
            <a:r>
              <a:rPr lang="en-US" dirty="0">
                <a:solidFill>
                  <a:srgbClr val="00B050"/>
                </a:solidFill>
              </a:rPr>
              <a:t>Same as licensed MO merging requirement on same NR carrier frequency layer, the principle to merge MOs on same NR-U carrier frequency layer is that those MOs would not need different measurement efforts from UE.</a:t>
            </a:r>
          </a:p>
          <a:p>
            <a:pPr marL="0" indent="0">
              <a:buNone/>
            </a:pPr>
            <a:r>
              <a:rPr lang="en-US" dirty="0">
                <a:solidFill>
                  <a:srgbClr val="00B050"/>
                </a:solidFill>
              </a:rPr>
              <a:t>o	Proposal 2: UE won’t merge NR-U MOs on the same frequency layer from </a:t>
            </a:r>
            <a:r>
              <a:rPr lang="en-US" dirty="0" err="1">
                <a:solidFill>
                  <a:srgbClr val="00B050"/>
                </a:solidFill>
              </a:rPr>
              <a:t>PCell</a:t>
            </a:r>
            <a:r>
              <a:rPr lang="en-US" dirty="0">
                <a:solidFill>
                  <a:srgbClr val="00B050"/>
                </a:solidFill>
              </a:rPr>
              <a:t> and </a:t>
            </a:r>
            <a:r>
              <a:rPr lang="en-US" dirty="0" err="1">
                <a:solidFill>
                  <a:srgbClr val="00B050"/>
                </a:solidFill>
              </a:rPr>
              <a:t>PSCell</a:t>
            </a:r>
            <a:r>
              <a:rPr lang="en-US" dirty="0">
                <a:solidFill>
                  <a:srgbClr val="00B050"/>
                </a:solidFill>
              </a:rPr>
              <a:t> if any of the following conditions is met,</a:t>
            </a:r>
          </a:p>
          <a:p>
            <a:pPr marL="0" indent="0">
              <a:buNone/>
            </a:pPr>
            <a:r>
              <a:rPr lang="en-US" dirty="0">
                <a:solidFill>
                  <a:srgbClr val="00B050"/>
                </a:solidFill>
              </a:rPr>
              <a:t>-	different RSSI measurement resources or</a:t>
            </a:r>
          </a:p>
          <a:p>
            <a:pPr marL="0" indent="0">
              <a:buNone/>
            </a:pPr>
            <a:r>
              <a:rPr lang="en-US" dirty="0">
                <a:solidFill>
                  <a:srgbClr val="00B050"/>
                </a:solidFill>
              </a:rPr>
              <a:t>-	different </a:t>
            </a:r>
            <a:r>
              <a:rPr lang="en-US" dirty="0" err="1">
                <a:solidFill>
                  <a:srgbClr val="00B050"/>
                </a:solidFill>
              </a:rPr>
              <a:t>deriveSSB-IndexFromCell</a:t>
            </a:r>
            <a:r>
              <a:rPr lang="en-US" dirty="0">
                <a:solidFill>
                  <a:srgbClr val="00B050"/>
                </a:solidFill>
              </a:rPr>
              <a:t> indications or</a:t>
            </a:r>
          </a:p>
          <a:p>
            <a:pPr marL="0" indent="0">
              <a:buNone/>
            </a:pPr>
            <a:r>
              <a:rPr lang="en-US" dirty="0">
                <a:solidFill>
                  <a:srgbClr val="00B050"/>
                </a:solidFill>
              </a:rPr>
              <a:t>-	different SMTC configurations or,</a:t>
            </a:r>
          </a:p>
          <a:p>
            <a:pPr marL="0" indent="0">
              <a:buNone/>
            </a:pPr>
            <a:r>
              <a:rPr lang="en-US" dirty="0">
                <a:solidFill>
                  <a:srgbClr val="00B050"/>
                </a:solidFill>
              </a:rPr>
              <a:t>- 	different ssb-PositionQCL-Common-r16 indications or cell list of </a:t>
            </a:r>
            <a:r>
              <a:rPr lang="en-US" dirty="0" err="1">
                <a:solidFill>
                  <a:srgbClr val="00B050"/>
                </a:solidFill>
              </a:rPr>
              <a:t>ssb-PositionQCL</a:t>
            </a:r>
            <a:r>
              <a:rPr lang="en-US" dirty="0">
                <a:solidFill>
                  <a:srgbClr val="00B050"/>
                </a:solidFill>
              </a:rPr>
              <a:t> or,</a:t>
            </a:r>
          </a:p>
          <a:p>
            <a:pPr marL="0" indent="0">
              <a:buNone/>
            </a:pPr>
            <a:r>
              <a:rPr lang="en-US" dirty="0">
                <a:solidFill>
                  <a:srgbClr val="00B050"/>
                </a:solidFill>
              </a:rPr>
              <a:t>-	different rmtc-Config-r16 indication. </a:t>
            </a:r>
          </a:p>
        </p:txBody>
      </p:sp>
    </p:spTree>
    <p:extLst>
      <p:ext uri="{BB962C8B-B14F-4D97-AF65-F5344CB8AC3E}">
        <p14:creationId xmlns:p14="http://schemas.microsoft.com/office/powerpoint/2010/main" val="1598199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2-1-1: Intra-frequency RSSI measurement definition</a:t>
            </a:r>
          </a:p>
          <a:p>
            <a:r>
              <a:rPr lang="en-US" dirty="0">
                <a:solidFill>
                  <a:srgbClr val="00B050"/>
                </a:solidFill>
              </a:rPr>
              <a:t>No additional condition is needed for the intra-frequency measurement definition</a:t>
            </a:r>
          </a:p>
        </p:txBody>
      </p:sp>
    </p:spTree>
    <p:extLst>
      <p:ext uri="{BB962C8B-B14F-4D97-AF65-F5344CB8AC3E}">
        <p14:creationId xmlns:p14="http://schemas.microsoft.com/office/powerpoint/2010/main" val="265070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2-1-2: Need for measurement gaps in RSSI measurements</a:t>
            </a:r>
          </a:p>
          <a:p>
            <a:r>
              <a:rPr lang="en-US" dirty="0">
                <a:solidFill>
                  <a:srgbClr val="00B050"/>
                </a:solidFill>
              </a:rPr>
              <a:t>Measurement gaps are needed for RSSI/CO measurements when RSSI BW is not fully within the active DL BWP of the UE.	</a:t>
            </a:r>
          </a:p>
        </p:txBody>
      </p:sp>
    </p:spTree>
    <p:extLst>
      <p:ext uri="{BB962C8B-B14F-4D97-AF65-F5344CB8AC3E}">
        <p14:creationId xmlns:p14="http://schemas.microsoft.com/office/powerpoint/2010/main" val="3716745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2-2-1: RSSI measurement BW</a:t>
            </a:r>
          </a:p>
          <a:p>
            <a:r>
              <a:rPr lang="en-US" dirty="0"/>
              <a:t>Candidate options:</a:t>
            </a:r>
          </a:p>
          <a:p>
            <a:pPr marL="0" indent="0">
              <a:buNone/>
            </a:pPr>
            <a:r>
              <a:rPr lang="en-US" dirty="0"/>
              <a:t>o	Option 1 (Ericsson, Apple, Intel and Nokia): RSSI measurement bandwidth is the LBT bandwidth </a:t>
            </a:r>
          </a:p>
          <a:p>
            <a:pPr marL="0" indent="0">
              <a:buNone/>
            </a:pPr>
            <a:r>
              <a:rPr lang="en-US" dirty="0"/>
              <a:t>o	Option 2 (MediaTek, Qualcomm): The discussion can take place in the performance work</a:t>
            </a:r>
          </a:p>
          <a:p>
            <a:pPr marL="0" indent="0">
              <a:buNone/>
            </a:pPr>
            <a:r>
              <a:rPr lang="en-US" dirty="0">
                <a:solidFill>
                  <a:srgbClr val="00B050"/>
                </a:solidFill>
              </a:rPr>
              <a:t>	</a:t>
            </a:r>
          </a:p>
        </p:txBody>
      </p:sp>
    </p:spTree>
    <p:extLst>
      <p:ext uri="{BB962C8B-B14F-4D97-AF65-F5344CB8AC3E}">
        <p14:creationId xmlns:p14="http://schemas.microsoft.com/office/powerpoint/2010/main" val="1696978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lnSpcReduction="10000"/>
          </a:bodyPr>
          <a:lstStyle/>
          <a:p>
            <a:r>
              <a:rPr lang="en-US" sz="2600" b="1" i="1" dirty="0"/>
              <a:t>Issue 2-3-1: RSSI measurement period when measurement gaps are not required</a:t>
            </a:r>
          </a:p>
          <a:p>
            <a:pPr lvl="1" fontAlgn="base" hangingPunct="0"/>
            <a:r>
              <a:rPr lang="en-US" dirty="0"/>
              <a:t>	</a:t>
            </a:r>
            <a:r>
              <a:rPr lang="en-US" u="sng" dirty="0">
                <a:solidFill>
                  <a:schemeClr val="accent1"/>
                </a:solidFill>
              </a:rPr>
              <a:t>SMTC and RMTC are overlapping</a:t>
            </a:r>
            <a:endParaRPr lang="da-DK" dirty="0">
              <a:solidFill>
                <a:schemeClr val="accent1"/>
              </a:solidFill>
            </a:endParaRPr>
          </a:p>
          <a:p>
            <a:pPr lvl="2" fontAlgn="base" hangingPunct="0"/>
            <a:r>
              <a:rPr lang="en-US" dirty="0">
                <a:solidFill>
                  <a:schemeClr val="accent1"/>
                </a:solidFill>
              </a:rPr>
              <a:t>The RSSI and CO measurement periods depend on:</a:t>
            </a:r>
            <a:endParaRPr lang="da-DK" dirty="0">
              <a:solidFill>
                <a:schemeClr val="accent1"/>
              </a:solidFill>
            </a:endParaRPr>
          </a:p>
          <a:p>
            <a:pPr lvl="3" fontAlgn="base" hangingPunct="0"/>
            <a:r>
              <a:rPr lang="en-US" dirty="0">
                <a:solidFill>
                  <a:schemeClr val="accent1"/>
                </a:solidFill>
              </a:rPr>
              <a:t>max(</a:t>
            </a:r>
            <a:r>
              <a:rPr lang="en-US" dirty="0" err="1">
                <a:solidFill>
                  <a:schemeClr val="accent1"/>
                </a:solidFill>
              </a:rPr>
              <a:t>reportInterval</a:t>
            </a:r>
            <a:r>
              <a:rPr lang="en-US" dirty="0">
                <a:solidFill>
                  <a:schemeClr val="accent1"/>
                </a:solidFill>
              </a:rPr>
              <a:t>, </a:t>
            </a:r>
            <a:r>
              <a:rPr lang="en-US" dirty="0" err="1">
                <a:solidFill>
                  <a:schemeClr val="accent1"/>
                </a:solidFill>
              </a:rPr>
              <a:t>rmtc</a:t>
            </a:r>
            <a:r>
              <a:rPr lang="en-US" dirty="0">
                <a:solidFill>
                  <a:schemeClr val="accent1"/>
                </a:solidFill>
              </a:rPr>
              <a:t>-Period*</a:t>
            </a:r>
            <a:r>
              <a:rPr lang="en-US" dirty="0" err="1">
                <a:solidFill>
                  <a:schemeClr val="accent1"/>
                </a:solidFill>
              </a:rPr>
              <a:t>CSSF</a:t>
            </a:r>
            <a:r>
              <a:rPr lang="en-US" baseline="-25000" dirty="0" err="1">
                <a:solidFill>
                  <a:schemeClr val="accent1"/>
                </a:solidFill>
              </a:rPr>
              <a:t>outside_gap,i</a:t>
            </a:r>
            <a:r>
              <a:rPr lang="en-US" dirty="0">
                <a:solidFill>
                  <a:schemeClr val="accent1"/>
                </a:solidFill>
              </a:rPr>
              <a:t>) in non-DRX when measurement gaps are not required,</a:t>
            </a:r>
            <a:endParaRPr lang="da-DK" dirty="0">
              <a:solidFill>
                <a:schemeClr val="accent1"/>
              </a:solidFill>
            </a:endParaRPr>
          </a:p>
          <a:p>
            <a:pPr lvl="3" fontAlgn="base" hangingPunct="0"/>
            <a:r>
              <a:rPr lang="en-US" dirty="0">
                <a:solidFill>
                  <a:schemeClr val="accent1"/>
                </a:solidFill>
              </a:rPr>
              <a:t>max(</a:t>
            </a:r>
            <a:r>
              <a:rPr lang="en-US" dirty="0" err="1">
                <a:solidFill>
                  <a:schemeClr val="accent1"/>
                </a:solidFill>
              </a:rPr>
              <a:t>reportInterval</a:t>
            </a:r>
            <a:r>
              <a:rPr lang="en-US" dirty="0">
                <a:solidFill>
                  <a:schemeClr val="accent1"/>
                </a:solidFill>
              </a:rPr>
              <a:t>, max(</a:t>
            </a:r>
            <a:r>
              <a:rPr lang="en-US" dirty="0" err="1">
                <a:solidFill>
                  <a:schemeClr val="accent1"/>
                </a:solidFill>
              </a:rPr>
              <a:t>rmtc</a:t>
            </a:r>
            <a:r>
              <a:rPr lang="en-US" dirty="0">
                <a:solidFill>
                  <a:schemeClr val="accent1"/>
                </a:solidFill>
              </a:rPr>
              <a:t>-Period, DRX)*</a:t>
            </a:r>
            <a:r>
              <a:rPr lang="en-US" dirty="0" err="1">
                <a:solidFill>
                  <a:schemeClr val="accent1"/>
                </a:solidFill>
              </a:rPr>
              <a:t>CSSF</a:t>
            </a:r>
            <a:r>
              <a:rPr lang="en-US" baseline="-25000" dirty="0" err="1">
                <a:solidFill>
                  <a:schemeClr val="accent1"/>
                </a:solidFill>
              </a:rPr>
              <a:t>outside_gap,i</a:t>
            </a:r>
            <a:r>
              <a:rPr lang="en-US" dirty="0">
                <a:solidFill>
                  <a:schemeClr val="accent1"/>
                </a:solidFill>
              </a:rPr>
              <a:t> ) in DRX when measurement gaps are not required,  </a:t>
            </a:r>
            <a:endParaRPr lang="da-DK" dirty="0">
              <a:solidFill>
                <a:schemeClr val="accent1"/>
              </a:solidFill>
            </a:endParaRPr>
          </a:p>
          <a:p>
            <a:pPr lvl="3" fontAlgn="base" hangingPunct="0"/>
            <a:r>
              <a:rPr lang="en-US" dirty="0" err="1">
                <a:solidFill>
                  <a:schemeClr val="accent1"/>
                </a:solidFill>
              </a:rPr>
              <a:t>CSSF</a:t>
            </a:r>
            <a:r>
              <a:rPr lang="en-US" baseline="-25000" dirty="0" err="1">
                <a:solidFill>
                  <a:schemeClr val="accent1"/>
                </a:solidFill>
              </a:rPr>
              <a:t>outside_gap,i</a:t>
            </a:r>
            <a:r>
              <a:rPr lang="en-US" dirty="0">
                <a:solidFill>
                  <a:schemeClr val="accent1"/>
                </a:solidFill>
              </a:rPr>
              <a:t> takes into account the overlap between SMTC and RMTC</a:t>
            </a:r>
            <a:endParaRPr lang="da-DK" dirty="0">
              <a:solidFill>
                <a:schemeClr val="accent1"/>
              </a:solidFill>
            </a:endParaRPr>
          </a:p>
          <a:p>
            <a:pPr lvl="1" fontAlgn="base" hangingPunct="0"/>
            <a:r>
              <a:rPr lang="en-US" u="sng" dirty="0">
                <a:solidFill>
                  <a:schemeClr val="accent1"/>
                </a:solidFill>
              </a:rPr>
              <a:t>SMTC and RMTC are not overlapping</a:t>
            </a:r>
            <a:endParaRPr lang="da-DK" dirty="0">
              <a:solidFill>
                <a:schemeClr val="accent1"/>
              </a:solidFill>
            </a:endParaRPr>
          </a:p>
          <a:p>
            <a:pPr lvl="2"/>
            <a:r>
              <a:rPr lang="en-US" dirty="0">
                <a:solidFill>
                  <a:schemeClr val="accent1"/>
                </a:solidFill>
              </a:rPr>
              <a:t>RSSI/CO measurement period is scaled with </a:t>
            </a:r>
            <a:r>
              <a:rPr lang="en-US" dirty="0" err="1">
                <a:solidFill>
                  <a:schemeClr val="accent1"/>
                </a:solidFill>
              </a:rPr>
              <a:t>Nintra</a:t>
            </a:r>
            <a:r>
              <a:rPr lang="en-US" dirty="0">
                <a:solidFill>
                  <a:schemeClr val="accent1"/>
                </a:solidFill>
              </a:rPr>
              <a:t>-MO, and corresponds to: </a:t>
            </a:r>
            <a:endParaRPr lang="da-DK" dirty="0">
              <a:solidFill>
                <a:schemeClr val="accent1"/>
              </a:solidFill>
            </a:endParaRPr>
          </a:p>
          <a:p>
            <a:pPr lvl="3" fontAlgn="base" hangingPunct="0"/>
            <a:r>
              <a:rPr lang="en-US" dirty="0">
                <a:solidFill>
                  <a:schemeClr val="accent1"/>
                </a:solidFill>
              </a:rPr>
              <a:t>max(</a:t>
            </a:r>
            <a:r>
              <a:rPr lang="en-US" dirty="0" err="1">
                <a:solidFill>
                  <a:schemeClr val="accent1"/>
                </a:solidFill>
              </a:rPr>
              <a:t>reportInterval</a:t>
            </a:r>
            <a:r>
              <a:rPr lang="en-US" dirty="0">
                <a:solidFill>
                  <a:schemeClr val="accent1"/>
                </a:solidFill>
              </a:rPr>
              <a:t>, </a:t>
            </a:r>
            <a:r>
              <a:rPr lang="en-US" dirty="0" err="1">
                <a:solidFill>
                  <a:schemeClr val="accent1"/>
                </a:solidFill>
              </a:rPr>
              <a:t>rmtc</a:t>
            </a:r>
            <a:r>
              <a:rPr lang="en-US" dirty="0">
                <a:solidFill>
                  <a:schemeClr val="accent1"/>
                </a:solidFill>
              </a:rPr>
              <a:t>-Period</a:t>
            </a:r>
            <a:r>
              <a:rPr lang="en-US" dirty="0">
                <a:solidFill>
                  <a:schemeClr val="accent2"/>
                </a:solidFill>
              </a:rPr>
              <a:t>* </a:t>
            </a:r>
            <a:r>
              <a:rPr lang="en-US" dirty="0" err="1">
                <a:solidFill>
                  <a:schemeClr val="accent2"/>
                </a:solidFill>
              </a:rPr>
              <a:t>N</a:t>
            </a:r>
            <a:r>
              <a:rPr lang="en-US" baseline="-25000" dirty="0" err="1">
                <a:solidFill>
                  <a:schemeClr val="accent2"/>
                </a:solidFill>
              </a:rPr>
              <a:t>intra</a:t>
            </a:r>
            <a:r>
              <a:rPr lang="en-US" baseline="-25000" dirty="0">
                <a:solidFill>
                  <a:schemeClr val="accent2"/>
                </a:solidFill>
              </a:rPr>
              <a:t>-MO</a:t>
            </a:r>
            <a:r>
              <a:rPr lang="en-US" dirty="0">
                <a:solidFill>
                  <a:schemeClr val="accent1"/>
                </a:solidFill>
              </a:rPr>
              <a:t>) when DRX is not used </a:t>
            </a:r>
            <a:endParaRPr lang="da-DK" dirty="0">
              <a:solidFill>
                <a:schemeClr val="accent1"/>
              </a:solidFill>
            </a:endParaRPr>
          </a:p>
          <a:p>
            <a:pPr lvl="3" fontAlgn="base" hangingPunct="0"/>
            <a:r>
              <a:rPr lang="en-US" dirty="0">
                <a:solidFill>
                  <a:schemeClr val="accent1"/>
                </a:solidFill>
              </a:rPr>
              <a:t>max(</a:t>
            </a:r>
            <a:r>
              <a:rPr lang="en-US" dirty="0" err="1">
                <a:solidFill>
                  <a:schemeClr val="accent1"/>
                </a:solidFill>
              </a:rPr>
              <a:t>reportInterval</a:t>
            </a:r>
            <a:r>
              <a:rPr lang="en-US">
                <a:solidFill>
                  <a:schemeClr val="accent1"/>
                </a:solidFill>
              </a:rPr>
              <a:t>, </a:t>
            </a:r>
            <a:r>
              <a:rPr lang="en-US">
                <a:solidFill>
                  <a:schemeClr val="accent2"/>
                </a:solidFill>
              </a:rPr>
              <a:t>N</a:t>
            </a:r>
            <a:r>
              <a:rPr lang="en-US" baseline="-25000">
                <a:solidFill>
                  <a:schemeClr val="accent2"/>
                </a:solidFill>
              </a:rPr>
              <a:t>intra</a:t>
            </a:r>
            <a:r>
              <a:rPr lang="en-US" baseline="-25000" dirty="0">
                <a:solidFill>
                  <a:schemeClr val="accent2"/>
                </a:solidFill>
              </a:rPr>
              <a:t>-Mo</a:t>
            </a:r>
            <a:r>
              <a:rPr lang="en-US" dirty="0">
                <a:solidFill>
                  <a:schemeClr val="accent2"/>
                </a:solidFill>
              </a:rPr>
              <a:t>*max( </a:t>
            </a:r>
            <a:r>
              <a:rPr lang="en-US" dirty="0" err="1">
                <a:solidFill>
                  <a:schemeClr val="accent1"/>
                </a:solidFill>
              </a:rPr>
              <a:t>rmtc</a:t>
            </a:r>
            <a:r>
              <a:rPr lang="en-US" dirty="0">
                <a:solidFill>
                  <a:schemeClr val="accent1"/>
                </a:solidFill>
              </a:rPr>
              <a:t>-Period, </a:t>
            </a:r>
            <a:r>
              <a:rPr lang="en-US" dirty="0" err="1">
                <a:solidFill>
                  <a:schemeClr val="accent1"/>
                </a:solidFill>
              </a:rPr>
              <a:t>DRXcycle</a:t>
            </a:r>
            <a:r>
              <a:rPr lang="en-US" dirty="0">
                <a:solidFill>
                  <a:schemeClr val="accent1"/>
                </a:solidFill>
              </a:rPr>
              <a:t> length</a:t>
            </a:r>
            <a:r>
              <a:rPr lang="en-US" dirty="0">
                <a:solidFill>
                  <a:schemeClr val="accent2"/>
                </a:solidFill>
              </a:rPr>
              <a:t>)</a:t>
            </a:r>
            <a:r>
              <a:rPr lang="en-US" dirty="0">
                <a:solidFill>
                  <a:schemeClr val="accent1"/>
                </a:solidFill>
              </a:rPr>
              <a:t>)when DRX is used </a:t>
            </a:r>
            <a:endParaRPr lang="da-DK" dirty="0">
              <a:solidFill>
                <a:schemeClr val="accent1"/>
              </a:solidFill>
            </a:endParaRPr>
          </a:p>
          <a:p>
            <a:pPr lvl="3"/>
            <a:r>
              <a:rPr lang="en-US" dirty="0">
                <a:solidFill>
                  <a:schemeClr val="accent1"/>
                </a:solidFill>
              </a:rPr>
              <a:t>where </a:t>
            </a:r>
            <a:r>
              <a:rPr lang="en-US" dirty="0" err="1">
                <a:solidFill>
                  <a:schemeClr val="accent1"/>
                </a:solidFill>
              </a:rPr>
              <a:t>N</a:t>
            </a:r>
            <a:r>
              <a:rPr lang="en-US" baseline="-25000" dirty="0" err="1">
                <a:solidFill>
                  <a:schemeClr val="accent1"/>
                </a:solidFill>
              </a:rPr>
              <a:t>intra</a:t>
            </a:r>
            <a:r>
              <a:rPr lang="en-US" baseline="-25000" dirty="0">
                <a:solidFill>
                  <a:schemeClr val="accent1"/>
                </a:solidFill>
              </a:rPr>
              <a:t>-MO </a:t>
            </a:r>
            <a:r>
              <a:rPr lang="en-US" dirty="0">
                <a:solidFill>
                  <a:schemeClr val="accent1"/>
                </a:solidFill>
              </a:rPr>
              <a:t>, </a:t>
            </a:r>
            <a:r>
              <a:rPr lang="en-US" dirty="0" err="1">
                <a:solidFill>
                  <a:schemeClr val="accent1"/>
                </a:solidFill>
              </a:rPr>
              <a:t>reportInterval</a:t>
            </a:r>
            <a:r>
              <a:rPr lang="en-US" dirty="0">
                <a:solidFill>
                  <a:schemeClr val="accent1"/>
                </a:solidFill>
              </a:rPr>
              <a:t>, and </a:t>
            </a:r>
            <a:r>
              <a:rPr lang="en-US" dirty="0" err="1">
                <a:solidFill>
                  <a:schemeClr val="accent1"/>
                </a:solidFill>
              </a:rPr>
              <a:t>rmtc</a:t>
            </a:r>
            <a:r>
              <a:rPr lang="en-US" dirty="0">
                <a:solidFill>
                  <a:schemeClr val="accent1"/>
                </a:solidFill>
              </a:rPr>
              <a:t>-Period is defined as the number of measurement objects that can be measured without gaps, configured reporting interval, and configured RMTC period, respectively.</a:t>
            </a:r>
            <a:endParaRPr lang="da-DK" dirty="0">
              <a:solidFill>
                <a:schemeClr val="accent1"/>
              </a:solidFill>
            </a:endParaRPr>
          </a:p>
          <a:p>
            <a:pPr marL="0" indent="0">
              <a:buNone/>
            </a:pPr>
            <a:endParaRPr lang="en-US" dirty="0"/>
          </a:p>
        </p:txBody>
      </p:sp>
    </p:spTree>
    <p:extLst>
      <p:ext uri="{BB962C8B-B14F-4D97-AF65-F5344CB8AC3E}">
        <p14:creationId xmlns:p14="http://schemas.microsoft.com/office/powerpoint/2010/main" val="3362887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2-3-2: RSSI measurement period when measurement gaps are required</a:t>
            </a:r>
          </a:p>
          <a:p>
            <a:r>
              <a:rPr lang="en-US" dirty="0">
                <a:solidFill>
                  <a:srgbClr val="FF0000"/>
                </a:solidFill>
              </a:rPr>
              <a:t>When measurement gap is required, RSSI/CO measurement period corresponds to:</a:t>
            </a:r>
          </a:p>
          <a:p>
            <a:pPr lvl="1"/>
            <a:r>
              <a:rPr lang="en-US" dirty="0">
                <a:solidFill>
                  <a:srgbClr val="FF0000"/>
                </a:solidFill>
              </a:rPr>
              <a:t>max(</a:t>
            </a:r>
            <a:r>
              <a:rPr lang="en-US" dirty="0" err="1">
                <a:solidFill>
                  <a:srgbClr val="FF0000"/>
                </a:solidFill>
              </a:rPr>
              <a:t>reportInterval</a:t>
            </a:r>
            <a:r>
              <a:rPr lang="en-US" dirty="0">
                <a:solidFill>
                  <a:srgbClr val="FF0000"/>
                </a:solidFill>
              </a:rPr>
              <a:t>, </a:t>
            </a:r>
            <a:r>
              <a:rPr lang="en-US" dirty="0">
                <a:solidFill>
                  <a:srgbClr val="FF0000"/>
                </a:solidFill>
                <a:highlight>
                  <a:srgbClr val="FFFF00"/>
                </a:highlight>
              </a:rPr>
              <a:t>max(</a:t>
            </a:r>
            <a:r>
              <a:rPr lang="en-US" dirty="0" err="1">
                <a:solidFill>
                  <a:srgbClr val="FF0000"/>
                </a:solidFill>
              </a:rPr>
              <a:t>rmtc</a:t>
            </a:r>
            <a:r>
              <a:rPr lang="en-US" dirty="0">
                <a:solidFill>
                  <a:srgbClr val="FF0000"/>
                </a:solidFill>
              </a:rPr>
              <a:t>-Period, MGRP</a:t>
            </a:r>
            <a:r>
              <a:rPr lang="en-US" dirty="0">
                <a:solidFill>
                  <a:srgbClr val="FF0000"/>
                </a:solidFill>
                <a:highlight>
                  <a:srgbClr val="FFFF00"/>
                </a:highlight>
              </a:rPr>
              <a:t>)</a:t>
            </a:r>
            <a:r>
              <a:rPr lang="en-US" dirty="0">
                <a:solidFill>
                  <a:srgbClr val="FF0000"/>
                </a:solidFill>
              </a:rPr>
              <a:t>* </a:t>
            </a:r>
            <a:r>
              <a:rPr lang="en-US" dirty="0" err="1">
                <a:solidFill>
                  <a:srgbClr val="FF0000"/>
                </a:solidFill>
              </a:rPr>
              <a:t>CSSFwithin_gap,i</a:t>
            </a:r>
            <a:r>
              <a:rPr lang="en-US" dirty="0">
                <a:solidFill>
                  <a:srgbClr val="FF0000"/>
                </a:solidFill>
              </a:rPr>
              <a:t>) when DRX is not used </a:t>
            </a:r>
          </a:p>
          <a:p>
            <a:pPr lvl="1"/>
            <a:r>
              <a:rPr lang="en-US" dirty="0">
                <a:solidFill>
                  <a:srgbClr val="FF0000"/>
                </a:solidFill>
              </a:rPr>
              <a:t>max(</a:t>
            </a:r>
            <a:r>
              <a:rPr lang="en-US" dirty="0" err="1">
                <a:solidFill>
                  <a:srgbClr val="FF0000"/>
                </a:solidFill>
              </a:rPr>
              <a:t>reportInterval</a:t>
            </a:r>
            <a:r>
              <a:rPr lang="en-US" dirty="0">
                <a:solidFill>
                  <a:srgbClr val="FF0000"/>
                </a:solidFill>
              </a:rPr>
              <a:t>, </a:t>
            </a:r>
            <a:r>
              <a:rPr lang="en-US" dirty="0">
                <a:solidFill>
                  <a:srgbClr val="FF0000"/>
                </a:solidFill>
                <a:highlight>
                  <a:srgbClr val="FFFF00"/>
                </a:highlight>
              </a:rPr>
              <a:t>max(</a:t>
            </a:r>
            <a:r>
              <a:rPr lang="en-US" dirty="0" err="1">
                <a:solidFill>
                  <a:srgbClr val="FF0000"/>
                </a:solidFill>
              </a:rPr>
              <a:t>rmtc</a:t>
            </a:r>
            <a:r>
              <a:rPr lang="en-US" dirty="0">
                <a:solidFill>
                  <a:srgbClr val="FF0000"/>
                </a:solidFill>
              </a:rPr>
              <a:t>-Period, MGRP, </a:t>
            </a:r>
            <a:r>
              <a:rPr lang="en-US" dirty="0" err="1">
                <a:solidFill>
                  <a:srgbClr val="FF0000"/>
                </a:solidFill>
              </a:rPr>
              <a:t>DRXcycle</a:t>
            </a:r>
            <a:r>
              <a:rPr lang="en-US" dirty="0">
                <a:solidFill>
                  <a:srgbClr val="FF0000"/>
                </a:solidFill>
              </a:rPr>
              <a:t> length </a:t>
            </a:r>
            <a:r>
              <a:rPr lang="en-US" dirty="0">
                <a:solidFill>
                  <a:srgbClr val="FF0000"/>
                </a:solidFill>
                <a:highlight>
                  <a:srgbClr val="FFFF00"/>
                </a:highlight>
              </a:rPr>
              <a:t>)</a:t>
            </a:r>
            <a:r>
              <a:rPr lang="en-US" dirty="0">
                <a:solidFill>
                  <a:srgbClr val="FF0000"/>
                </a:solidFill>
              </a:rPr>
              <a:t>* </a:t>
            </a:r>
            <a:r>
              <a:rPr lang="en-US" dirty="0" err="1">
                <a:solidFill>
                  <a:srgbClr val="FF0000"/>
                </a:solidFill>
              </a:rPr>
              <a:t>CSSFwithin_gap,i</a:t>
            </a:r>
            <a:r>
              <a:rPr lang="en-US" dirty="0">
                <a:solidFill>
                  <a:srgbClr val="FF0000"/>
                </a:solidFill>
              </a:rPr>
              <a:t>) when DRX is used</a:t>
            </a:r>
          </a:p>
          <a:p>
            <a:pPr lvl="1"/>
            <a:r>
              <a:rPr lang="en-US" dirty="0">
                <a:solidFill>
                  <a:srgbClr val="FF0000"/>
                </a:solidFill>
              </a:rPr>
              <a:t>where </a:t>
            </a:r>
            <a:r>
              <a:rPr lang="en-US" dirty="0" err="1">
                <a:solidFill>
                  <a:srgbClr val="FF0000"/>
                </a:solidFill>
              </a:rPr>
              <a:t>CSSFwithin-gap,i</a:t>
            </a:r>
            <a:r>
              <a:rPr lang="en-US" dirty="0">
                <a:solidFill>
                  <a:srgbClr val="FF0000"/>
                </a:solidFill>
              </a:rPr>
              <a:t> is determined in clause 9.1.5.2 for measurement conducted within measurement gaps."</a:t>
            </a:r>
          </a:p>
        </p:txBody>
      </p:sp>
    </p:spTree>
    <p:extLst>
      <p:ext uri="{BB962C8B-B14F-4D97-AF65-F5344CB8AC3E}">
        <p14:creationId xmlns:p14="http://schemas.microsoft.com/office/powerpoint/2010/main" val="3182869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2-3-3: Scaling factor for DRX ≤  320ms </a:t>
            </a:r>
          </a:p>
          <a:p>
            <a:r>
              <a:rPr lang="en-US" dirty="0">
                <a:solidFill>
                  <a:srgbClr val="00B050"/>
                </a:solidFill>
              </a:rPr>
              <a:t>Agreement: For RSSI Measurements, do not use the scaling factor of 1.5 when DRX ≤  320ms.</a:t>
            </a:r>
          </a:p>
        </p:txBody>
      </p:sp>
    </p:spTree>
    <p:extLst>
      <p:ext uri="{BB962C8B-B14F-4D97-AF65-F5344CB8AC3E}">
        <p14:creationId xmlns:p14="http://schemas.microsoft.com/office/powerpoint/2010/main" val="376497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err="1">
                <a:solidFill>
                  <a:srgbClr val="00B050"/>
                </a:solidFill>
              </a:rPr>
              <a:t>Agreements</a:t>
            </a:r>
            <a:r>
              <a:rPr lang="sv-SE" sz="5000" dirty="0">
                <a:solidFill>
                  <a:srgbClr val="00B050"/>
                </a:solidFill>
              </a:rPr>
              <a:t> in the 1st round</a:t>
            </a:r>
          </a:p>
          <a:p>
            <a:pPr marL="0" indent="0" algn="ctr">
              <a:buNone/>
            </a:pPr>
            <a:r>
              <a:rPr lang="sv-SE" sz="5000" dirty="0" err="1">
                <a:solidFill>
                  <a:schemeClr val="accent1"/>
                </a:solidFill>
              </a:rPr>
              <a:t>Agreements</a:t>
            </a:r>
            <a:r>
              <a:rPr lang="sv-SE" sz="5000" dirty="0">
                <a:solidFill>
                  <a:schemeClr val="accent1"/>
                </a:solidFill>
              </a:rPr>
              <a:t> in the GTW session</a:t>
            </a:r>
          </a:p>
          <a:p>
            <a:pPr marL="0" indent="0" algn="ctr">
              <a:buNone/>
            </a:pPr>
            <a:r>
              <a:rPr lang="sv-SE" sz="5000" dirty="0" err="1">
                <a:solidFill>
                  <a:srgbClr val="FF0000"/>
                </a:solidFill>
              </a:rPr>
              <a:t>Agreements</a:t>
            </a:r>
            <a:r>
              <a:rPr lang="sv-SE" sz="5000" dirty="0">
                <a:solidFill>
                  <a:srgbClr val="FF0000"/>
                </a:solidFill>
              </a:rPr>
              <a:t> in the 2nd round</a:t>
            </a:r>
          </a:p>
          <a:p>
            <a:pPr marL="0" indent="0" algn="ctr">
              <a:buNone/>
            </a:pPr>
            <a:r>
              <a:rPr lang="sv-SE" sz="5000" dirty="0"/>
              <a:t>Still </a:t>
            </a:r>
            <a:r>
              <a:rPr lang="sv-SE" sz="5000" dirty="0" err="1"/>
              <a:t>open</a:t>
            </a:r>
            <a:r>
              <a:rPr lang="sv-SE" sz="5000" dirty="0"/>
              <a:t> for </a:t>
            </a:r>
            <a:r>
              <a:rPr lang="sv-SE" sz="5000" dirty="0" err="1"/>
              <a:t>discussion</a:t>
            </a:r>
            <a:endParaRPr lang="sv-SE" sz="5000" dirty="0"/>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2-3-4: CSSF definition outside measurement gaps</a:t>
            </a:r>
          </a:p>
          <a:p>
            <a:r>
              <a:rPr lang="en-US" dirty="0">
                <a:solidFill>
                  <a:schemeClr val="accent1"/>
                </a:solidFill>
              </a:rPr>
              <a:t>CSSF outside measurement gaps needs also to be adapted to account for RSSI/CO measurements.</a:t>
            </a:r>
          </a:p>
        </p:txBody>
      </p:sp>
    </p:spTree>
    <p:extLst>
      <p:ext uri="{BB962C8B-B14F-4D97-AF65-F5344CB8AC3E}">
        <p14:creationId xmlns:p14="http://schemas.microsoft.com/office/powerpoint/2010/main" val="680952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2-4-1: RAN4 to define scheduling restrictions during RSSI/CO measurements</a:t>
            </a:r>
            <a:endParaRPr lang="da-DK" sz="2600" b="1" i="1" dirty="0"/>
          </a:p>
          <a:p>
            <a:endParaRPr lang="en-US" sz="2600" b="1" i="1" dirty="0"/>
          </a:p>
          <a:p>
            <a:r>
              <a:rPr lang="en-US" dirty="0">
                <a:solidFill>
                  <a:srgbClr val="00B050"/>
                </a:solidFill>
              </a:rPr>
              <a:t>RAN 4 to define scheduling restrictions during RSSI/CO measurements</a:t>
            </a:r>
          </a:p>
        </p:txBody>
      </p:sp>
    </p:spTree>
    <p:extLst>
      <p:ext uri="{BB962C8B-B14F-4D97-AF65-F5344CB8AC3E}">
        <p14:creationId xmlns:p14="http://schemas.microsoft.com/office/powerpoint/2010/main" val="2520923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2-4-2: Differentiate the scheduling restriction during RSSI measurements when </a:t>
            </a:r>
            <a:r>
              <a:rPr lang="en-US" sz="2600" b="1" i="1" dirty="0" err="1"/>
              <a:t>deriveSSB_indexFromCell</a:t>
            </a:r>
            <a:r>
              <a:rPr lang="en-US" sz="2600" b="1" i="1" dirty="0"/>
              <a:t> is enabled or not</a:t>
            </a:r>
          </a:p>
          <a:p>
            <a:r>
              <a:rPr lang="en-US" dirty="0">
                <a:solidFill>
                  <a:srgbClr val="FF0000"/>
                </a:solidFill>
              </a:rPr>
              <a:t>For scheduling restrictions during RSSI/CO measurements, do not differentiate the cases in which </a:t>
            </a:r>
            <a:r>
              <a:rPr lang="en-US" dirty="0" err="1">
                <a:solidFill>
                  <a:srgbClr val="FF0000"/>
                </a:solidFill>
              </a:rPr>
              <a:t>deriveSSB_indexFromCell</a:t>
            </a:r>
            <a:r>
              <a:rPr lang="en-US" dirty="0">
                <a:solidFill>
                  <a:srgbClr val="FF0000"/>
                </a:solidFill>
              </a:rPr>
              <a:t> is enabled or not</a:t>
            </a:r>
            <a:endParaRPr lang="da-DK" dirty="0">
              <a:solidFill>
                <a:srgbClr val="FF0000"/>
              </a:solidFill>
            </a:endParaRPr>
          </a:p>
          <a:p>
            <a:endParaRPr lang="en-US" dirty="0">
              <a:solidFill>
                <a:srgbClr val="00B050"/>
              </a:solidFill>
            </a:endParaRPr>
          </a:p>
        </p:txBody>
      </p:sp>
    </p:spTree>
    <p:extLst>
      <p:ext uri="{BB962C8B-B14F-4D97-AF65-F5344CB8AC3E}">
        <p14:creationId xmlns:p14="http://schemas.microsoft.com/office/powerpoint/2010/main" val="848752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2-4-3: Exact definition of scheduling restriction during RSSI/CO measurements</a:t>
            </a:r>
          </a:p>
          <a:p>
            <a:pPr lvl="1" hangingPunct="0"/>
            <a:r>
              <a:rPr lang="en-US" dirty="0">
                <a:solidFill>
                  <a:srgbClr val="00B050"/>
                </a:solidFill>
              </a:rPr>
              <a:t>When the UE performs intra-frequency RSSI/CO measurements in unlicensed spectrum, the following restrictions apply due to RSSI/CO measurements</a:t>
            </a:r>
            <a:endParaRPr lang="da-DK" dirty="0">
              <a:solidFill>
                <a:srgbClr val="00B050"/>
              </a:solidFill>
            </a:endParaRPr>
          </a:p>
          <a:p>
            <a:pPr lvl="2" hangingPunct="0"/>
            <a:r>
              <a:rPr lang="en-US" dirty="0">
                <a:solidFill>
                  <a:srgbClr val="00B050"/>
                </a:solidFill>
              </a:rPr>
              <a:t>The UE is not expected to transmit PUCCH/PUSCH/SRS on RSSI measurement symbols configured by RMTC.</a:t>
            </a:r>
            <a:endParaRPr lang="da-DK" dirty="0">
              <a:solidFill>
                <a:srgbClr val="00B050"/>
              </a:solidFill>
            </a:endParaRPr>
          </a:p>
          <a:p>
            <a:pPr lvl="1" hangingPunct="0"/>
            <a:r>
              <a:rPr lang="en-US" dirty="0">
                <a:solidFill>
                  <a:srgbClr val="00B050"/>
                </a:solidFill>
              </a:rPr>
              <a:t>When intra-band carrier aggregation in unlicensed spectrum is performed, the scheduling restrictions due to a given serving cell should also apply to all other serving cells in the same band on the symbols that fully or partially overlap with the aforementioned restricted symbols.</a:t>
            </a:r>
            <a:endParaRPr lang="da-DK" dirty="0">
              <a:solidFill>
                <a:srgbClr val="00B050"/>
              </a:solidFill>
            </a:endParaRPr>
          </a:p>
          <a:p>
            <a:pPr lvl="1" hangingPunct="0"/>
            <a:r>
              <a:rPr lang="en-US" dirty="0"/>
              <a:t>FFS: whether it is necessary to include the restriction on 1 data symbol before the first RSSI measurement symbol configured by RMTC, and 1 data symbol after the last RSSI measurement symbol configured by RMTC</a:t>
            </a:r>
            <a:endParaRPr lang="da-DK" dirty="0"/>
          </a:p>
          <a:p>
            <a:endParaRPr lang="en-US" dirty="0">
              <a:solidFill>
                <a:srgbClr val="00B050"/>
              </a:solidFill>
            </a:endParaRPr>
          </a:p>
        </p:txBody>
      </p:sp>
    </p:spTree>
    <p:extLst>
      <p:ext uri="{BB962C8B-B14F-4D97-AF65-F5344CB8AC3E}">
        <p14:creationId xmlns:p14="http://schemas.microsoft.com/office/powerpoint/2010/main" val="3664060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RSSI and CO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2-4-4: Define scheduling restriction during RSSI measurements when the configured SCS in RMTC is different from the data SCS</a:t>
            </a:r>
          </a:p>
          <a:p>
            <a:r>
              <a:rPr lang="en-US" dirty="0">
                <a:solidFill>
                  <a:srgbClr val="00B050"/>
                </a:solidFill>
              </a:rPr>
              <a:t>Do not define scheduling restriction when the RMTC window duration if the SCS configured in RMTC is different from the SCS of data. </a:t>
            </a:r>
            <a:endParaRPr lang="da-DK" dirty="0">
              <a:solidFill>
                <a:srgbClr val="00B050"/>
              </a:solidFill>
            </a:endParaRPr>
          </a:p>
          <a:p>
            <a:endParaRPr lang="en-US" dirty="0">
              <a:solidFill>
                <a:srgbClr val="00B050"/>
              </a:solidFill>
            </a:endParaRPr>
          </a:p>
        </p:txBody>
      </p:sp>
    </p:spTree>
    <p:extLst>
      <p:ext uri="{BB962C8B-B14F-4D97-AF65-F5344CB8AC3E}">
        <p14:creationId xmlns:p14="http://schemas.microsoft.com/office/powerpoint/2010/main" val="359970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a:bodyPr>
          <a:lstStyle/>
          <a:p>
            <a:r>
              <a:rPr lang="en-US" b="1" i="1" dirty="0"/>
              <a:t>Issue 1-1-1: Monitoring of QCL beams during cell detection in NR-U</a:t>
            </a:r>
          </a:p>
          <a:p>
            <a:pPr lvl="0"/>
            <a:r>
              <a:rPr lang="en-US" dirty="0">
                <a:solidFill>
                  <a:srgbClr val="0070C0"/>
                </a:solidFill>
              </a:rPr>
              <a:t>RRM core requirements are defined under assumption what UE monitors the first 2 successive </a:t>
            </a:r>
            <a:r>
              <a:rPr lang="en-US" dirty="0" err="1">
                <a:solidFill>
                  <a:srgbClr val="0070C0"/>
                </a:solidFill>
              </a:rPr>
              <a:t>QCL’ed</a:t>
            </a:r>
            <a:r>
              <a:rPr lang="en-US" dirty="0">
                <a:solidFill>
                  <a:srgbClr val="0070C0"/>
                </a:solidFill>
              </a:rPr>
              <a:t> candidate SSB positions (i.e. N1 = N2 = 2)</a:t>
            </a:r>
            <a:endParaRPr lang="da-DK" dirty="0">
              <a:solidFill>
                <a:srgbClr val="0070C0"/>
              </a:solidFill>
            </a:endParaRPr>
          </a:p>
          <a:p>
            <a:pPr lvl="1"/>
            <a:r>
              <a:rPr lang="en-US" dirty="0"/>
              <a:t>FFS if same values apply for cell detection</a:t>
            </a:r>
            <a:endParaRPr lang="da-DK" dirty="0"/>
          </a:p>
          <a:p>
            <a:pPr lvl="2"/>
            <a:r>
              <a:rPr lang="en-US" dirty="0"/>
              <a:t>Option 1: For cell detection the requirements are defined under assumption that UE monitors at least 1 candidate SSB position in one SSB block burst</a:t>
            </a:r>
            <a:endParaRPr lang="da-DK" dirty="0"/>
          </a:p>
          <a:p>
            <a:pPr lvl="2"/>
            <a:r>
              <a:rPr lang="en-US" dirty="0"/>
              <a:t>Option 2: Same value applies as for other RRM measurements</a:t>
            </a:r>
            <a:endParaRPr lang="da-DK" dirty="0"/>
          </a:p>
          <a:p>
            <a:r>
              <a:rPr lang="en-US" dirty="0">
                <a:solidFill>
                  <a:srgbClr val="0070C0"/>
                </a:solidFill>
              </a:rPr>
              <a:t>The total number of candidate SSBs indexes and number of cell UE shall monitor remains unchanged</a:t>
            </a:r>
            <a:endParaRPr lang="da-DK" dirty="0">
              <a:solidFill>
                <a:srgbClr val="0070C0"/>
              </a:solidFill>
            </a:endParaRPr>
          </a:p>
          <a:p>
            <a:endParaRPr lang="en-US" dirty="0">
              <a:highlight>
                <a:srgbClr val="00FF00"/>
              </a:highlight>
            </a:endParaRPr>
          </a:p>
        </p:txBody>
      </p:sp>
    </p:spTree>
    <p:extLst>
      <p:ext uri="{BB962C8B-B14F-4D97-AF65-F5344CB8AC3E}">
        <p14:creationId xmlns:p14="http://schemas.microsoft.com/office/powerpoint/2010/main" val="366789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fontScale="77500" lnSpcReduction="20000"/>
          </a:bodyPr>
          <a:lstStyle/>
          <a:p>
            <a:r>
              <a:rPr lang="en-US" b="1" i="1" dirty="0"/>
              <a:t>Issue 1-1-2: Monitoring of QCL beams during measurements in NR-U</a:t>
            </a:r>
          </a:p>
          <a:p>
            <a:pPr marL="0" lvl="0" indent="0">
              <a:buNone/>
            </a:pPr>
            <a:r>
              <a:rPr lang="en-US" dirty="0">
                <a:solidFill>
                  <a:srgbClr val="0070C0"/>
                </a:solidFill>
              </a:rPr>
              <a:t>In NR-U work, RAN4 assumes that no explicit or </a:t>
            </a:r>
            <a:r>
              <a:rPr lang="en-US" dirty="0" err="1">
                <a:solidFill>
                  <a:srgbClr val="0070C0"/>
                </a:solidFill>
              </a:rPr>
              <a:t>signalled</a:t>
            </a:r>
            <a:r>
              <a:rPr lang="en-US" dirty="0">
                <a:solidFill>
                  <a:srgbClr val="0070C0"/>
                </a:solidFill>
              </a:rPr>
              <a:t> UE capabilities will be defined for the number of candidate SS/PBCH block indexes corresponding to the same SS/PBCH block index the UE should monitor in a given discovery burst transmission window (for RRM) or within the set of configured resources (for RLM/CBD/BFD).</a:t>
            </a:r>
          </a:p>
          <a:p>
            <a:pPr marL="0" lvl="0" indent="0">
              <a:buNone/>
            </a:pPr>
            <a:r>
              <a:rPr lang="en-US" dirty="0">
                <a:solidFill>
                  <a:srgbClr val="0070C0"/>
                </a:solidFill>
              </a:rPr>
              <a:t>Agreements</a:t>
            </a:r>
          </a:p>
          <a:p>
            <a:pPr marL="0" lvl="0" indent="0">
              <a:buNone/>
            </a:pPr>
            <a:r>
              <a:rPr lang="en-US" dirty="0">
                <a:solidFill>
                  <a:srgbClr val="0070C0"/>
                </a:solidFill>
              </a:rPr>
              <a:t>•	No differentiation between UE in FBE and LBE modes in NR-U RRM Core requirements.</a:t>
            </a:r>
          </a:p>
          <a:p>
            <a:pPr marL="0" lvl="0" indent="0">
              <a:buNone/>
            </a:pPr>
            <a:r>
              <a:rPr lang="en-US" dirty="0">
                <a:solidFill>
                  <a:srgbClr val="0070C0"/>
                </a:solidFill>
              </a:rPr>
              <a:t>•	Different test case will be defined for UE in FBE and LBE modes in NR-U RRM Performance requirements.</a:t>
            </a:r>
          </a:p>
          <a:p>
            <a:pPr marL="0" lvl="0" indent="0">
              <a:buNone/>
            </a:pPr>
            <a:r>
              <a:rPr lang="en-US" dirty="0">
                <a:solidFill>
                  <a:srgbClr val="0070C0"/>
                </a:solidFill>
              </a:rPr>
              <a:t>Agreements</a:t>
            </a:r>
          </a:p>
          <a:p>
            <a:pPr marL="0" lvl="0" indent="0">
              <a:buNone/>
            </a:pPr>
            <a:r>
              <a:rPr lang="en-US" dirty="0">
                <a:solidFill>
                  <a:srgbClr val="0070C0"/>
                </a:solidFill>
              </a:rPr>
              <a:t>•	RRM core requirements are defined under assumption what UE monitors the first 2 successive </a:t>
            </a:r>
            <a:r>
              <a:rPr lang="en-US" dirty="0" err="1">
                <a:solidFill>
                  <a:srgbClr val="0070C0"/>
                </a:solidFill>
              </a:rPr>
              <a:t>QCL’ed</a:t>
            </a:r>
            <a:r>
              <a:rPr lang="en-US" dirty="0">
                <a:solidFill>
                  <a:srgbClr val="0070C0"/>
                </a:solidFill>
              </a:rPr>
              <a:t> candidate SSB positions (i.e. N1 = N2 = 2)</a:t>
            </a:r>
          </a:p>
          <a:p>
            <a:pPr marL="0" lvl="0" indent="0">
              <a:buNone/>
            </a:pPr>
            <a:r>
              <a:rPr lang="en-US" dirty="0">
                <a:solidFill>
                  <a:srgbClr val="0070C0"/>
                </a:solidFill>
              </a:rPr>
              <a:t>o	The total number of candidate SSBs indexes and number of cell UE shall monitor remains unchanged</a:t>
            </a:r>
          </a:p>
        </p:txBody>
      </p:sp>
    </p:spTree>
    <p:extLst>
      <p:ext uri="{BB962C8B-B14F-4D97-AF65-F5344CB8AC3E}">
        <p14:creationId xmlns:p14="http://schemas.microsoft.com/office/powerpoint/2010/main" val="132879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200" b="1" i="1" dirty="0"/>
              <a:t>Issue 1-2-1: UE behavior in RRC_CONNECTED mode when serving cell is unavailable for consecutive SSB bursts</a:t>
            </a:r>
          </a:p>
          <a:p>
            <a:r>
              <a:rPr lang="en-US" sz="2200" dirty="0">
                <a:solidFill>
                  <a:srgbClr val="0070C0"/>
                </a:solidFill>
              </a:rPr>
              <a:t>Do not specify additional UE behavior in RRC_CONNECTED mode when serving cell is unavailable for consecutive SSB bursts</a:t>
            </a:r>
          </a:p>
        </p:txBody>
      </p:sp>
    </p:spTree>
    <p:extLst>
      <p:ext uri="{BB962C8B-B14F-4D97-AF65-F5344CB8AC3E}">
        <p14:creationId xmlns:p14="http://schemas.microsoft.com/office/powerpoint/2010/main" val="104946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1-3-1: UE </a:t>
            </a:r>
            <a:r>
              <a:rPr lang="en-US" sz="2600" b="1" i="1" dirty="0" err="1"/>
              <a:t>behaviour</a:t>
            </a:r>
            <a:r>
              <a:rPr lang="en-US" sz="2600" b="1" i="1" dirty="0"/>
              <a:t> in case of successively exceeding the maximum number of DL LBT failure during measurements</a:t>
            </a:r>
          </a:p>
          <a:p>
            <a:r>
              <a:rPr lang="en-US" sz="2600" dirty="0">
                <a:solidFill>
                  <a:srgbClr val="00B050"/>
                </a:solidFill>
              </a:rPr>
              <a:t>After N unsuccessful measurement attempts of an already identified cell due to exceeding max number of unavailable SMTC occasions, the UE shall stop the measurement attempts on this SSB and perform the detection procedure again like for any other SSB</a:t>
            </a:r>
            <a:endParaRPr lang="en-US" sz="2200" b="1" i="1" dirty="0">
              <a:solidFill>
                <a:srgbClr val="00B050"/>
              </a:solidFill>
            </a:endParaRPr>
          </a:p>
        </p:txBody>
      </p:sp>
    </p:spTree>
    <p:extLst>
      <p:ext uri="{BB962C8B-B14F-4D97-AF65-F5344CB8AC3E}">
        <p14:creationId xmlns:p14="http://schemas.microsoft.com/office/powerpoint/2010/main" val="321621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1-4-1: Applicability of SMTC2 signaling to NR-U</a:t>
            </a:r>
          </a:p>
          <a:p>
            <a:r>
              <a:rPr lang="en-US" dirty="0">
                <a:solidFill>
                  <a:srgbClr val="FF0000"/>
                </a:solidFill>
              </a:rPr>
              <a:t>Signaling of smtc2 is applicable to unlicensed band.</a:t>
            </a:r>
            <a:endParaRPr lang="da-DK" dirty="0">
              <a:solidFill>
                <a:srgbClr val="FF0000"/>
              </a:solidFill>
            </a:endParaRPr>
          </a:p>
        </p:txBody>
      </p:sp>
    </p:spTree>
    <p:extLst>
      <p:ext uri="{BB962C8B-B14F-4D97-AF65-F5344CB8AC3E}">
        <p14:creationId xmlns:p14="http://schemas.microsoft.com/office/powerpoint/2010/main" val="194849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a:bodyPr>
          <a:lstStyle/>
          <a:p>
            <a:r>
              <a:rPr lang="en-US" sz="2600" b="1" i="1" dirty="0"/>
              <a:t>Issue 1-4-2: Scheduling restriction during SS-RSRP, SS-RSRQ and SS-SINR when </a:t>
            </a:r>
            <a:r>
              <a:rPr lang="en-US" sz="2600" b="1" i="1" dirty="0" err="1"/>
              <a:t>deriveSSB_IndexFromCell</a:t>
            </a:r>
            <a:r>
              <a:rPr lang="en-US" sz="2600" b="1" i="1" dirty="0"/>
              <a:t> is not enabled.</a:t>
            </a:r>
          </a:p>
          <a:p>
            <a:r>
              <a:rPr lang="en-US" dirty="0">
                <a:solidFill>
                  <a:srgbClr val="00B050"/>
                </a:solidFill>
              </a:rPr>
              <a:t>If </a:t>
            </a:r>
            <a:r>
              <a:rPr lang="en-US" dirty="0" err="1">
                <a:solidFill>
                  <a:srgbClr val="00B050"/>
                </a:solidFill>
              </a:rPr>
              <a:t>deriveSSB_IndexFromCell</a:t>
            </a:r>
            <a:r>
              <a:rPr lang="en-US" dirty="0">
                <a:solidFill>
                  <a:srgbClr val="00B050"/>
                </a:solidFill>
              </a:rPr>
              <a:t> is not enabled the UE is not expected to transmit PUCCH/PUSCH/SRS on all symbols within DRS window duration</a:t>
            </a:r>
            <a:endParaRPr lang="da-DK" dirty="0">
              <a:solidFill>
                <a:srgbClr val="00B050"/>
              </a:solidFill>
            </a:endParaRPr>
          </a:p>
        </p:txBody>
      </p:sp>
    </p:spTree>
    <p:extLst>
      <p:ext uri="{BB962C8B-B14F-4D97-AF65-F5344CB8AC3E}">
        <p14:creationId xmlns:p14="http://schemas.microsoft.com/office/powerpoint/2010/main" val="172305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#1: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945878"/>
          </a:xfrm>
        </p:spPr>
        <p:txBody>
          <a:bodyPr>
            <a:normAutofit fontScale="85000" lnSpcReduction="20000"/>
          </a:bodyPr>
          <a:lstStyle/>
          <a:p>
            <a:r>
              <a:rPr lang="en-US" sz="2600" b="1" i="1" dirty="0"/>
              <a:t>Issue 1-4-3: Definition of scheduling restrictions during SS-RSRP and SS-SINR measurements</a:t>
            </a:r>
          </a:p>
          <a:p>
            <a:pPr hangingPunct="0"/>
            <a:r>
              <a:rPr lang="en-US" dirty="0">
                <a:solidFill>
                  <a:srgbClr val="FF0000"/>
                </a:solidFill>
              </a:rPr>
              <a:t>When the UE performs intra-frequency measurements in unlicensed spectrum, the following restrictions apply due to SS-RSRP or SS-SINR measurement </a:t>
            </a:r>
            <a:endParaRPr lang="da-DK" dirty="0">
              <a:solidFill>
                <a:srgbClr val="FF0000"/>
              </a:solidFill>
            </a:endParaRPr>
          </a:p>
          <a:p>
            <a:pPr marL="457200" lvl="1" indent="0">
              <a:buNone/>
            </a:pPr>
            <a:r>
              <a:rPr lang="en-US" dirty="0">
                <a:solidFill>
                  <a:srgbClr val="FF0000"/>
                </a:solidFill>
              </a:rPr>
              <a:t>-	 The UE is not expected to transmit PUCCH/PUSCH/SRS on SSB symbols configured to be measured, and on 1 data symbol before each consecutive SSB symbols configured to be measured and 1 data symbol after each consecutive SSB symbols configured to be measured within SMTC window duration if </a:t>
            </a:r>
            <a:r>
              <a:rPr lang="en-US" dirty="0" err="1">
                <a:solidFill>
                  <a:srgbClr val="FF0000"/>
                </a:solidFill>
              </a:rPr>
              <a:t>deriveSSB_IndexFromCell</a:t>
            </a:r>
            <a:r>
              <a:rPr lang="en-US" dirty="0">
                <a:solidFill>
                  <a:srgbClr val="FF0000"/>
                </a:solidFill>
              </a:rPr>
              <a:t> is enabled. If the high layer in TS 38.331 signaling of smtc2 is configured, the SMTC periodicity follows smtc2; Otherwise SMTC periodicity follows smtc1.</a:t>
            </a:r>
            <a:endParaRPr lang="da-DK" dirty="0">
              <a:solidFill>
                <a:srgbClr val="FF0000"/>
              </a:solidFill>
            </a:endParaRPr>
          </a:p>
          <a:p>
            <a:pPr marL="457200" lvl="1" indent="0">
              <a:buNone/>
            </a:pPr>
            <a:r>
              <a:rPr lang="en-US" dirty="0">
                <a:solidFill>
                  <a:srgbClr val="FF0000"/>
                </a:solidFill>
              </a:rPr>
              <a:t>-	 The UE is not expected to transmit PUCCH/PUSCH/SRS on all symbols within SMTC window duration if </a:t>
            </a:r>
            <a:r>
              <a:rPr lang="en-US" i="1" dirty="0" err="1">
                <a:solidFill>
                  <a:srgbClr val="FF0000"/>
                </a:solidFill>
              </a:rPr>
              <a:t>deriveSSB_IndexFromCell</a:t>
            </a:r>
            <a:r>
              <a:rPr lang="en-US" i="1" dirty="0">
                <a:solidFill>
                  <a:srgbClr val="FF0000"/>
                </a:solidFill>
              </a:rPr>
              <a:t> </a:t>
            </a:r>
            <a:r>
              <a:rPr lang="en-US" dirty="0">
                <a:solidFill>
                  <a:srgbClr val="FF0000"/>
                </a:solidFill>
              </a:rPr>
              <a:t>is not enabled. If the high layer in TS 38.331  signaling of smtc2 is configured, the SMTC periodicity follows smtc2; Otherwise SMTC periodicity follows smtc1.</a:t>
            </a:r>
            <a:endParaRPr lang="da-DK" dirty="0">
              <a:solidFill>
                <a:srgbClr val="FF0000"/>
              </a:solidFill>
            </a:endParaRPr>
          </a:p>
          <a:p>
            <a:r>
              <a:rPr lang="en-US" dirty="0">
                <a:solidFill>
                  <a:srgbClr val="FF0000"/>
                </a:solidFill>
              </a:rPr>
              <a:t>When intra-band carrier aggregation in unlicensed spectrum is performed, the scheduling restrictions due to a given serving cell should also apply to all other serving cells in the same band on the symbols that fully or partially overlap with the aforementioned restricted symbols.</a:t>
            </a:r>
            <a:endParaRPr lang="da-DK" dirty="0">
              <a:solidFill>
                <a:srgbClr val="FF0000"/>
              </a:solidFill>
            </a:endParaRPr>
          </a:p>
        </p:txBody>
      </p:sp>
    </p:spTree>
    <p:extLst>
      <p:ext uri="{BB962C8B-B14F-4D97-AF65-F5344CB8AC3E}">
        <p14:creationId xmlns:p14="http://schemas.microsoft.com/office/powerpoint/2010/main" val="2704039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3918</TotalTime>
  <Words>2075</Words>
  <Application>Microsoft Office PowerPoint</Application>
  <PresentationFormat>Widescreen</PresentationFormat>
  <Paragraphs>117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WF on NR-U RRM (Part 3)   Agreements and topics discussed in email thread: [96e][208] NR_unlic_RRM_3</vt:lpstr>
      <vt:lpstr>PowerPoint Presentation</vt:lpstr>
      <vt:lpstr>Topic #1: Remaining issues in intra and inter-frequency measurements</vt:lpstr>
      <vt:lpstr>Topic #1: Remaining issues in intra and inter-frequency measurements</vt:lpstr>
      <vt:lpstr>Topic #1: Remaining issues in intra and inter-frequency measurements</vt:lpstr>
      <vt:lpstr>Topic #1: Remaining issues in intra and inter-frequency measurements</vt:lpstr>
      <vt:lpstr>Topic #1: Remaining issues in intra and inter-frequency measurements</vt:lpstr>
      <vt:lpstr>Topic #1: Remaining issues in intra and inter-frequency measurements</vt:lpstr>
      <vt:lpstr>Topic #1: Remaining issues in intra and inter-frequency measurements</vt:lpstr>
      <vt:lpstr>Topic #1: Remaining issues in intra and inter-frequency measurements</vt:lpstr>
      <vt:lpstr>Topic #1: Remaining issues in intra and inter-frequency measurements</vt:lpstr>
      <vt:lpstr>Topic #1: Remaining issues in intra and inter-frequency measurements</vt:lpstr>
      <vt:lpstr>Topic #1: Remaining issues in intra and inter-frequency measurements</vt:lpstr>
      <vt:lpstr>Topic #2: RSSI and CO measurements</vt:lpstr>
      <vt:lpstr>Topic #2: RSSI and CO measurements</vt:lpstr>
      <vt:lpstr>Topic #2: RSSI and CO measurements</vt:lpstr>
      <vt:lpstr>Topic #2: RSSI and CO measurements</vt:lpstr>
      <vt:lpstr>Topic #2: RSSI and CO measurements</vt:lpstr>
      <vt:lpstr>Topic #2: RSSI and CO measurements</vt:lpstr>
      <vt:lpstr>Topic #2: RSSI and CO measurements</vt:lpstr>
      <vt:lpstr>Topic #2: RSSI and CO measurements</vt:lpstr>
      <vt:lpstr>Topic #2: RSSI and CO measurements</vt:lpstr>
      <vt:lpstr>Topic #2: RSSI and CO measurements</vt:lpstr>
      <vt:lpstr>Topic #2: RSSI and CO measurements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NR-U RRM (Part 3)   Agreements and topics discussed in email thread: [94e Bis][106] NR_unlic_RRM_Core_Part_3</dc:title>
  <dc:creator>Nokia_Erika</dc:creator>
  <cp:lastModifiedBy>Nokia</cp:lastModifiedBy>
  <cp:revision>52</cp:revision>
  <dcterms:created xsi:type="dcterms:W3CDTF">2020-04-29T06:40:34Z</dcterms:created>
  <dcterms:modified xsi:type="dcterms:W3CDTF">2020-08-28T09:29:50Z</dcterms:modified>
</cp:coreProperties>
</file>