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83" r:id="rId6"/>
    <p:sldId id="266" r:id="rId7"/>
    <p:sldId id="284" r:id="rId8"/>
    <p:sldId id="285" r:id="rId9"/>
    <p:sldId id="286" r:id="rId10"/>
    <p:sldId id="271" r:id="rId11"/>
    <p:sldId id="28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ttonen, Tero (Nokia - FI/Espoo)" initials="HT(-F" lastIdx="1" clrIdx="0">
    <p:extLst>
      <p:ext uri="{19B8F6BF-5375-455C-9EA6-DF929625EA0E}">
        <p15:presenceInfo xmlns:p15="http://schemas.microsoft.com/office/powerpoint/2012/main" userId="S::tero.henttonen@nokia.com::8c59b07f-d54f-43e4-8a38-fa95699606b6" providerId="AD"/>
      </p:ext>
    </p:extLst>
  </p:cmAuthor>
  <p:cmAuthor id="2" name="Nokia, Nokia Shanghai Bell" initials="Nokia" lastIdx="4" clrIdx="1">
    <p:extLst>
      <p:ext uri="{19B8F6BF-5375-455C-9EA6-DF929625EA0E}">
        <p15:presenceInfo xmlns:p15="http://schemas.microsoft.com/office/powerpoint/2012/main" userId="Nokia, Nokia Shanghai B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4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20T10:37:07.077" idx="2">
    <p:pos x="5315" y="1763"/>
    <p:text>This is not quite correct: 3GPP doesn't specify for bad network behaviour, and if network doesn't obey the standard, anything can happen. The normal principle in RAN2 is that network follows the UE capabilities, and if it doesn't, UE connection usually fails.</p:text>
    <p:extLst>
      <p:ext uri="{C676402C-5697-4E1C-873F-D02D1690AC5C}">
        <p15:threadingInfo xmlns:p15="http://schemas.microsoft.com/office/powerpoint/2012/main" timeZoneBias="-180"/>
      </p:ext>
    </p:extLst>
  </p:cm>
  <p:cm authorId="2" dt="2020-08-20T10:38:58.162" idx="3">
    <p:pos x="5315" y="1899"/>
    <p:text>Network can use dual UL when using frequencies that are outside the RAN4 singleUL allowance, though - that is as per 38.101-3 specifies.</p:text>
    <p:extLst>
      <p:ext uri="{C676402C-5697-4E1C-873F-D02D1690AC5C}">
        <p15:threadingInfo xmlns:p15="http://schemas.microsoft.com/office/powerpoint/2012/main" timeZoneBias="-180">
          <p15:parentCm authorId="2" idx="2"/>
        </p15:threadingInfo>
      </p:ext>
    </p:extLst>
  </p:cm>
  <p:cm authorId="2" dt="2020-08-20T10:41:19.052" idx="4">
    <p:pos x="5310" y="2804"/>
    <p:text>UE can still use dual UL when the frequency combinations do not match the "difficult" ones, as specified in 38.101-3.</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0-08-20T10:33:49.427" idx="1">
    <p:pos x="146" y="146"/>
    <p:text>Exact signalling details are up to RAN2, but RAN4 should request RAN2 to create the capability. Any forward-compatibility aspects could also be indicated in the LS to ensure RAN2 has all the information.</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2020/8/20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49352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385554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2628660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6</a:t>
            </a:fld>
            <a:endParaRPr lang="zh-CN" altLang="en-US"/>
          </a:p>
        </p:txBody>
      </p:sp>
    </p:spTree>
    <p:extLst>
      <p:ext uri="{BB962C8B-B14F-4D97-AF65-F5344CB8AC3E}">
        <p14:creationId xmlns:p14="http://schemas.microsoft.com/office/powerpoint/2010/main" val="1036339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7</a:t>
            </a:fld>
            <a:endParaRPr lang="zh-CN" altLang="en-US"/>
          </a:p>
        </p:txBody>
      </p:sp>
    </p:spTree>
    <p:extLst>
      <p:ext uri="{BB962C8B-B14F-4D97-AF65-F5344CB8AC3E}">
        <p14:creationId xmlns:p14="http://schemas.microsoft.com/office/powerpoint/2010/main" val="75957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2020/8/20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844825"/>
            <a:ext cx="8062664" cy="1755626"/>
          </a:xfrm>
        </p:spPr>
        <p:txBody>
          <a:bodyPr>
            <a:normAutofit fontScale="90000"/>
          </a:bodyPr>
          <a:lstStyle/>
          <a:p>
            <a:r>
              <a:rPr lang="en-US" altLang="zh-CN" dirty="0"/>
              <a:t>Clarification on the network and UE behaviors between “Only single switched UL” and “SUO/SUO allowed”</a:t>
            </a:r>
            <a:endParaRPr lang="zh-CN" altLang="en-US" dirty="0"/>
          </a:p>
        </p:txBody>
      </p:sp>
      <p:sp>
        <p:nvSpPr>
          <p:cNvPr id="3" name="副标题 2"/>
          <p:cNvSpPr>
            <a:spLocks noGrp="1"/>
          </p:cNvSpPr>
          <p:nvPr>
            <p:ph type="subTitle" idx="1"/>
          </p:nvPr>
        </p:nvSpPr>
        <p:spPr/>
        <p:txBody>
          <a:bodyPr/>
          <a:lstStyle/>
          <a:p>
            <a:r>
              <a:rPr lang="en-US" altLang="zh-CN" dirty="0">
                <a:solidFill>
                  <a:schemeClr val="tx1"/>
                </a:solidFill>
              </a:rPr>
              <a:t>Agenda item: 7.5.2</a:t>
            </a:r>
          </a:p>
          <a:p>
            <a:r>
              <a:rPr lang="en-US" altLang="zh-CN" dirty="0">
                <a:solidFill>
                  <a:schemeClr val="tx1"/>
                </a:solidFill>
              </a:rPr>
              <a:t>Source: Huawei, </a:t>
            </a:r>
            <a:r>
              <a:rPr lang="en-US" altLang="zh-CN" dirty="0" err="1">
                <a:solidFill>
                  <a:schemeClr val="tx1"/>
                </a:solidFill>
              </a:rPr>
              <a:t>HiSilicon</a:t>
            </a:r>
            <a:endParaRPr lang="zh-CN" altLang="en-US"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#9</a:t>
            </a:r>
            <a:r>
              <a:rPr lang="en-US" altLang="zh-CN" sz="2400" b="1" dirty="0"/>
              <a:t>6-</a:t>
            </a:r>
            <a:r>
              <a:rPr lang="en-GB" altLang="zh-CN" sz="2400" b="1" dirty="0"/>
              <a:t>e	                                     R4-200</a:t>
            </a:r>
            <a:r>
              <a:rPr lang="en-US" altLang="zh-CN" sz="2400" b="1" dirty="0" err="1"/>
              <a:t>xxxx</a:t>
            </a:r>
            <a:endParaRPr lang="zh-CN" altLang="zh-CN" sz="2400" dirty="0"/>
          </a:p>
          <a:p>
            <a:r>
              <a:rPr lang="en-GB" altLang="zh-CN" sz="2400" b="1" dirty="0"/>
              <a:t>Electronic Meeting, 25 May – 5 June, 2020</a:t>
            </a:r>
            <a:endParaRPr lang="zh-CN" altLang="zh-CN"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60648"/>
            <a:ext cx="8363272" cy="1143000"/>
          </a:xfrm>
        </p:spPr>
        <p:txBody>
          <a:bodyPr>
            <a:normAutofit fontScale="90000"/>
          </a:bodyPr>
          <a:lstStyle/>
          <a:p>
            <a:r>
              <a:rPr lang="en-US" altLang="zh-CN" dirty="0"/>
              <a:t>Current Agreement about the existing “</a:t>
            </a:r>
            <a:r>
              <a:rPr lang="en-US" altLang="zh-CN" i="1" dirty="0" err="1"/>
              <a:t>singleUL</a:t>
            </a:r>
            <a:r>
              <a:rPr lang="en-US" altLang="zh-CN" i="1" dirty="0"/>
              <a:t>-Transmission</a:t>
            </a:r>
            <a:r>
              <a:rPr lang="en-US" altLang="zh-CN" dirty="0"/>
              <a:t>”</a:t>
            </a:r>
            <a:endParaRPr lang="zh-CN" altLang="en-US" dirty="0"/>
          </a:p>
        </p:txBody>
      </p:sp>
      <p:sp>
        <p:nvSpPr>
          <p:cNvPr id="3" name="内容占位符 2"/>
          <p:cNvSpPr>
            <a:spLocks noGrp="1"/>
          </p:cNvSpPr>
          <p:nvPr>
            <p:ph idx="1"/>
          </p:nvPr>
        </p:nvSpPr>
        <p:spPr>
          <a:xfrm>
            <a:off x="467544" y="1484784"/>
            <a:ext cx="8229600" cy="2808312"/>
          </a:xfrm>
        </p:spPr>
        <p:txBody>
          <a:bodyPr>
            <a:normAutofit fontScale="92500" lnSpcReduction="10000"/>
          </a:bodyPr>
          <a:lstStyle/>
          <a:p>
            <a:pPr hangingPunct="0"/>
            <a:r>
              <a:rPr lang="en-GB" altLang="zh-CN" sz="2400" dirty="0"/>
              <a:t>Based on the RAN plenary agreement [1][2], the agreement is copied here:</a:t>
            </a:r>
          </a:p>
          <a:p>
            <a:pPr lvl="1" hangingPunct="0"/>
            <a:r>
              <a:rPr lang="en-US" altLang="zh-CN" sz="2000" b="1" dirty="0"/>
              <a:t>UE capability indicates that the UE does not allow 2 simultaneous UL transmission for the RAN4 specified channel allocations in a given band combination. If the network chooses to operate the UE in a way that is not consistent with this capability indication then the UE behavior is not specified and the UE might not meet the performance criteria.</a:t>
            </a:r>
          </a:p>
          <a:p>
            <a:pPr hangingPunct="0"/>
            <a:r>
              <a:rPr lang="en-US" altLang="zh-CN" sz="2400" dirty="0"/>
              <a:t>The rule for ENDC band combination that UE can indicate “</a:t>
            </a:r>
            <a:r>
              <a:rPr lang="en-US" altLang="zh-CN" sz="2400" dirty="0" err="1"/>
              <a:t>singleUL</a:t>
            </a:r>
            <a:r>
              <a:rPr lang="en-US" altLang="zh-CN" sz="2400" dirty="0"/>
              <a:t>-Transmission”. This is copied in 7.3B.2.3.5 from TS 38.101-3.</a:t>
            </a:r>
            <a:endParaRPr lang="en-US" altLang="zh-CN" sz="2000" dirty="0"/>
          </a:p>
        </p:txBody>
      </p:sp>
      <p:pic>
        <p:nvPicPr>
          <p:cNvPr id="1026" name="Picture 2" descr="C:\Users\z00471447\AppData\Roaming\eSpace_Desktop\UserData\z00471447\imagefiles\originalImgfiles\A4B21B43-8199-4C0D-88D0-DF19B7D244B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4416097"/>
            <a:ext cx="6336704" cy="2243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75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Clarification on “SUO/SUO allowed”</a:t>
            </a:r>
            <a:endParaRPr lang="zh-CN" altLang="en-US" dirty="0"/>
          </a:p>
        </p:txBody>
      </p:sp>
      <p:sp>
        <p:nvSpPr>
          <p:cNvPr id="3" name="内容占位符 2"/>
          <p:cNvSpPr>
            <a:spLocks noGrp="1"/>
          </p:cNvSpPr>
          <p:nvPr>
            <p:ph idx="1"/>
          </p:nvPr>
        </p:nvSpPr>
        <p:spPr>
          <a:xfrm>
            <a:off x="481455" y="1700808"/>
            <a:ext cx="8229600" cy="4525963"/>
          </a:xfrm>
        </p:spPr>
        <p:txBody>
          <a:bodyPr>
            <a:normAutofit fontScale="92500" lnSpcReduction="20000"/>
          </a:bodyPr>
          <a:lstStyle/>
          <a:p>
            <a:pPr hangingPunct="0"/>
            <a:r>
              <a:rPr lang="en-GB" altLang="zh-CN" sz="2400" dirty="0"/>
              <a:t>1) When UE indicates the capability </a:t>
            </a:r>
            <a:r>
              <a:rPr lang="en-US" altLang="zh-CN" sz="2400" dirty="0"/>
              <a:t>“</a:t>
            </a:r>
            <a:r>
              <a:rPr lang="en-US" altLang="zh-CN" sz="2400" dirty="0" err="1"/>
              <a:t>singleUL</a:t>
            </a:r>
            <a:r>
              <a:rPr lang="en-US" altLang="zh-CN" sz="2400" dirty="0"/>
              <a:t>-Transmission” for specific ENDC band combinations.</a:t>
            </a:r>
            <a:endParaRPr lang="en-GB" altLang="zh-CN" sz="2400" dirty="0"/>
          </a:p>
          <a:p>
            <a:pPr hangingPunct="0"/>
            <a:r>
              <a:rPr lang="en-GB" altLang="zh-CN" sz="2400" dirty="0"/>
              <a:t>2) </a:t>
            </a:r>
            <a:r>
              <a:rPr lang="en-GB" altLang="zh-CN" sz="2400" b="1" dirty="0"/>
              <a:t>Network behaviours:</a:t>
            </a:r>
          </a:p>
          <a:p>
            <a:pPr lvl="1" hangingPunct="0"/>
            <a:r>
              <a:rPr lang="en-GB" altLang="zh-CN" sz="2000" strike="sngStrike" dirty="0"/>
              <a:t> There is no restriction on Network. </a:t>
            </a:r>
            <a:r>
              <a:rPr lang="en-GB" altLang="zh-CN" sz="2000" dirty="0"/>
              <a:t>Network can choose single UL or dual UL Transmission </a:t>
            </a:r>
            <a:r>
              <a:rPr lang="en-GB" altLang="zh-CN" sz="2000" dirty="0">
                <a:solidFill>
                  <a:srgbClr val="0070C0"/>
                </a:solidFill>
              </a:rPr>
              <a:t>when scheduling UE based on which UL frequencies it assigns for the UE (i.e. single UL for the “difficult” combinations, dual UL for the other combinations). </a:t>
            </a:r>
          </a:p>
          <a:p>
            <a:pPr hangingPunct="0"/>
            <a:r>
              <a:rPr lang="en-GB" altLang="zh-CN" sz="2400" dirty="0"/>
              <a:t>3) </a:t>
            </a:r>
            <a:r>
              <a:rPr lang="en-GB" altLang="zh-CN" sz="2400" b="1" dirty="0"/>
              <a:t>UE behaviours:</a:t>
            </a:r>
          </a:p>
          <a:p>
            <a:pPr lvl="1" hangingPunct="0"/>
            <a:r>
              <a:rPr lang="en-US" altLang="zh-CN" sz="2000" dirty="0"/>
              <a:t>Indicates whether the UE supports the </a:t>
            </a:r>
            <a:r>
              <a:rPr lang="en-US" altLang="zh-CN" sz="2000" dirty="0" err="1"/>
              <a:t>tdm-PatternConfig</a:t>
            </a:r>
            <a:r>
              <a:rPr lang="en-US" altLang="zh-CN" sz="2000" dirty="0"/>
              <a:t> for single UL-transmission associated functionality, as specified in TS 36.331 </a:t>
            </a:r>
          </a:p>
          <a:p>
            <a:pPr lvl="1" hangingPunct="0"/>
            <a:r>
              <a:rPr lang="en-US" altLang="zh-CN" sz="2000" dirty="0"/>
              <a:t>UE expects to be scheduled with single switched UL and TDM pattern by Network </a:t>
            </a:r>
            <a:r>
              <a:rPr lang="en-US" altLang="zh-CN" sz="2000" dirty="0">
                <a:solidFill>
                  <a:srgbClr val="0070C0"/>
                </a:solidFill>
              </a:rPr>
              <a:t>when it is using the “difficult” frequency combinations</a:t>
            </a:r>
            <a:r>
              <a:rPr lang="en-US" altLang="zh-CN" sz="2000" dirty="0"/>
              <a:t>.</a:t>
            </a:r>
          </a:p>
          <a:p>
            <a:pPr lvl="1" hangingPunct="0"/>
            <a:r>
              <a:rPr lang="en-US" altLang="zh-CN" sz="2000" dirty="0"/>
              <a:t>If the network chooses to operate the UE in a way that is not consistent with this capability indication then the UE behavior is not specified and the UE might not meet the performance criteria.</a:t>
            </a:r>
          </a:p>
          <a:p>
            <a:pPr lvl="1" hangingPunct="0"/>
            <a:endParaRPr lang="en-US" altLang="zh-CN" sz="2000" dirty="0"/>
          </a:p>
          <a:p>
            <a:pPr>
              <a:buNone/>
            </a:pPr>
            <a:endParaRPr lang="zh-CN" altLang="en-US" dirty="0"/>
          </a:p>
        </p:txBody>
      </p:sp>
    </p:spTree>
    <p:extLst>
      <p:ext uri="{BB962C8B-B14F-4D97-AF65-F5344CB8AC3E}">
        <p14:creationId xmlns:p14="http://schemas.microsoft.com/office/powerpoint/2010/main" val="90785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435280" cy="1143000"/>
          </a:xfrm>
        </p:spPr>
        <p:txBody>
          <a:bodyPr>
            <a:normAutofit fontScale="90000"/>
          </a:bodyPr>
          <a:lstStyle/>
          <a:p>
            <a:r>
              <a:rPr lang="en-US" altLang="zh-CN" dirty="0"/>
              <a:t>Background on “only single switched UL”</a:t>
            </a:r>
            <a:endParaRPr lang="zh-CN" altLang="en-US" dirty="0"/>
          </a:p>
        </p:txBody>
      </p:sp>
      <p:sp>
        <p:nvSpPr>
          <p:cNvPr id="3" name="内容占位符 2"/>
          <p:cNvSpPr>
            <a:spLocks noGrp="1"/>
          </p:cNvSpPr>
          <p:nvPr>
            <p:ph idx="1"/>
          </p:nvPr>
        </p:nvSpPr>
        <p:spPr>
          <a:xfrm>
            <a:off x="481455" y="1700808"/>
            <a:ext cx="8229600" cy="4525963"/>
          </a:xfrm>
        </p:spPr>
        <p:txBody>
          <a:bodyPr>
            <a:normAutofit fontScale="92500"/>
          </a:bodyPr>
          <a:lstStyle/>
          <a:p>
            <a:pPr hangingPunct="0"/>
            <a:r>
              <a:rPr lang="en-US" altLang="zh-CN" sz="2400" dirty="0"/>
              <a:t>Currently, there is no capability to indicate “only single switched UL”.</a:t>
            </a:r>
          </a:p>
          <a:p>
            <a:pPr hangingPunct="0"/>
            <a:r>
              <a:rPr lang="en-US" altLang="zh-CN" sz="2400" dirty="0"/>
              <a:t>In Rel-15, for DC_3A_n3A intra-band non-contiguous EN-DC combination, only single switched UL is supported.</a:t>
            </a:r>
          </a:p>
          <a:p>
            <a:pPr hangingPunct="0"/>
            <a:r>
              <a:rPr lang="en-US" altLang="zh-CN" sz="2400" dirty="0"/>
              <a:t>In Rel-16, only single switched UL is supported by some ENDC band combinations, such as DC_2A_n2A, DC_5A_n5A, DC_7A_n7A, DC_48A_n48A, DC_66A_n66A, DC_(n)5AA, DC_(n)12AA, DC_(n)38AA, DC_(n)48AA and DC_12A_n71A.</a:t>
            </a:r>
          </a:p>
          <a:p>
            <a:pPr hangingPunct="0"/>
            <a:r>
              <a:rPr lang="en-US" altLang="zh-CN" sz="2400" dirty="0"/>
              <a:t>It can be foreseen that more and more ENDC band combinations have to be operated with only single switched UL in the future.</a:t>
            </a:r>
          </a:p>
          <a:p>
            <a:pPr hangingPunct="0"/>
            <a:r>
              <a:rPr lang="en-GB" altLang="zh-CN" sz="2400" dirty="0"/>
              <a:t>There is no clear definition about “only single switched UL” in current specifications.</a:t>
            </a:r>
          </a:p>
          <a:p>
            <a:pPr lvl="1" hangingPunct="0"/>
            <a:endParaRPr lang="en-US" altLang="zh-CN" sz="2000" dirty="0"/>
          </a:p>
          <a:p>
            <a:pPr>
              <a:buNone/>
            </a:pPr>
            <a:endParaRPr lang="zh-CN" altLang="en-US" dirty="0"/>
          </a:p>
        </p:txBody>
      </p:sp>
    </p:spTree>
    <p:extLst>
      <p:ext uri="{BB962C8B-B14F-4D97-AF65-F5344CB8AC3E}">
        <p14:creationId xmlns:p14="http://schemas.microsoft.com/office/powerpoint/2010/main" val="355960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71400"/>
            <a:ext cx="8507288" cy="1143000"/>
          </a:xfrm>
        </p:spPr>
        <p:txBody>
          <a:bodyPr>
            <a:normAutofit fontScale="90000"/>
          </a:bodyPr>
          <a:lstStyle/>
          <a:p>
            <a:r>
              <a:rPr lang="en-US" altLang="zh-CN" dirty="0"/>
              <a:t>Clarification on “only single switched UL”</a:t>
            </a:r>
            <a:endParaRPr lang="zh-CN" altLang="en-US" dirty="0"/>
          </a:p>
        </p:txBody>
      </p:sp>
      <p:sp>
        <p:nvSpPr>
          <p:cNvPr id="3" name="内容占位符 2"/>
          <p:cNvSpPr>
            <a:spLocks noGrp="1"/>
          </p:cNvSpPr>
          <p:nvPr>
            <p:ph idx="1"/>
          </p:nvPr>
        </p:nvSpPr>
        <p:spPr>
          <a:xfrm>
            <a:off x="318356" y="836712"/>
            <a:ext cx="8229600" cy="5904656"/>
          </a:xfrm>
        </p:spPr>
        <p:txBody>
          <a:bodyPr>
            <a:normAutofit/>
          </a:bodyPr>
          <a:lstStyle/>
          <a:p>
            <a:pPr hangingPunct="0"/>
            <a:r>
              <a:rPr lang="en-GB" altLang="zh-CN" sz="2400" dirty="0"/>
              <a:t>1) Option 1:</a:t>
            </a:r>
          </a:p>
          <a:p>
            <a:pPr lvl="1" hangingPunct="0"/>
            <a:r>
              <a:rPr lang="en-GB" altLang="zh-CN" sz="2000" b="1" dirty="0"/>
              <a:t>Network behaviours: </a:t>
            </a:r>
            <a:r>
              <a:rPr lang="en-US" altLang="zh-CN" sz="2000" dirty="0"/>
              <a:t>Restricting NW’s behavior that only single UL band (LTE band or NR band) can be scheduled in one slot/occasion. It is mandatory to use TDM-pattern when scheduling the specific UE</a:t>
            </a:r>
            <a:r>
              <a:rPr lang="en-GB" altLang="zh-CN" sz="2000" dirty="0"/>
              <a:t>.</a:t>
            </a:r>
          </a:p>
          <a:p>
            <a:pPr lvl="1" hangingPunct="0"/>
            <a:r>
              <a:rPr lang="en-GB" altLang="zh-CN" sz="2000" b="1" dirty="0"/>
              <a:t>UE behaviours</a:t>
            </a:r>
            <a:r>
              <a:rPr lang="en-US" altLang="zh-CN" sz="2000" b="1" dirty="0"/>
              <a:t>: </a:t>
            </a:r>
            <a:r>
              <a:rPr lang="en-US" altLang="zh-CN" sz="2000" dirty="0"/>
              <a:t>UEs which can’t support dual Transmission have to switch UL band following BS’s scheduling. </a:t>
            </a:r>
            <a:r>
              <a:rPr lang="en-US" altLang="zh-CN" sz="2000" dirty="0">
                <a:solidFill>
                  <a:srgbClr val="0070C0"/>
                </a:solidFill>
              </a:rPr>
              <a:t>UE is also required to support TDM-pattern on such bands.</a:t>
            </a:r>
            <a:endParaRPr lang="en-GB" altLang="zh-CN" sz="2000" dirty="0">
              <a:solidFill>
                <a:srgbClr val="0070C0"/>
              </a:solidFill>
            </a:endParaRPr>
          </a:p>
          <a:p>
            <a:pPr hangingPunct="0"/>
            <a:r>
              <a:rPr lang="en-GB" altLang="zh-CN" sz="2400" dirty="0"/>
              <a:t>2) </a:t>
            </a:r>
            <a:r>
              <a:rPr lang="en-US" altLang="zh-CN" sz="2400" dirty="0"/>
              <a:t>Option 2</a:t>
            </a:r>
            <a:r>
              <a:rPr lang="en-GB" altLang="zh-CN" sz="2400" dirty="0"/>
              <a:t>:</a:t>
            </a:r>
          </a:p>
          <a:p>
            <a:pPr lvl="1" hangingPunct="0"/>
            <a:r>
              <a:rPr lang="en-GB" altLang="zh-CN" sz="2000" b="1" dirty="0"/>
              <a:t>Network behaviours: </a:t>
            </a:r>
            <a:r>
              <a:rPr lang="en-US" altLang="zh-CN" sz="2000" dirty="0"/>
              <a:t>There is no restriction on NW’s behavior for only single switched UL operation. </a:t>
            </a:r>
          </a:p>
          <a:p>
            <a:pPr lvl="1" hangingPunct="0"/>
            <a:r>
              <a:rPr lang="en-US" altLang="zh-CN" sz="2000" b="1" dirty="0"/>
              <a:t>UE </a:t>
            </a:r>
            <a:r>
              <a:rPr lang="en-US" altLang="zh-CN" sz="2000" b="1" dirty="0" err="1"/>
              <a:t>behaviours</a:t>
            </a:r>
            <a:r>
              <a:rPr lang="en-US" altLang="zh-CN" sz="2000" b="1" dirty="0"/>
              <a:t>: </a:t>
            </a:r>
          </a:p>
          <a:p>
            <a:pPr lvl="2" hangingPunct="0"/>
            <a:r>
              <a:rPr lang="en-US" altLang="zh-CN" sz="1600" dirty="0"/>
              <a:t>Indicates whether the UE supports the </a:t>
            </a:r>
            <a:r>
              <a:rPr lang="en-US" altLang="zh-CN" sz="1600" dirty="0" err="1"/>
              <a:t>tdm-PatternConfig</a:t>
            </a:r>
            <a:r>
              <a:rPr lang="en-US" altLang="zh-CN" sz="1600" dirty="0"/>
              <a:t> for single UL-transmission associated functionality, as specified in TS 36.331</a:t>
            </a:r>
            <a:endParaRPr lang="en-US" altLang="zh-CN" sz="1600" b="1" dirty="0"/>
          </a:p>
          <a:p>
            <a:pPr lvl="2" hangingPunct="0"/>
            <a:r>
              <a:rPr lang="en-US" altLang="zh-CN" sz="1600" dirty="0"/>
              <a:t>UE expect to be scheduled with single switched UL and TDM pattern by Network.</a:t>
            </a:r>
            <a:r>
              <a:rPr lang="en-US" altLang="zh-CN" sz="1600" b="1" dirty="0"/>
              <a:t> </a:t>
            </a:r>
          </a:p>
          <a:p>
            <a:pPr lvl="2" hangingPunct="0"/>
            <a:r>
              <a:rPr lang="en-US" altLang="zh-CN" sz="1600" dirty="0"/>
              <a:t>However, UEs which can’t support dual Transmission can drop NR transmission when LTE and NR transmissions collide.</a:t>
            </a:r>
            <a:endParaRPr lang="zh-CN" altLang="en-US" dirty="0"/>
          </a:p>
        </p:txBody>
      </p:sp>
    </p:spTree>
    <p:extLst>
      <p:ext uri="{BB962C8B-B14F-4D97-AF65-F5344CB8AC3E}">
        <p14:creationId xmlns:p14="http://schemas.microsoft.com/office/powerpoint/2010/main" val="202458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171400"/>
            <a:ext cx="8507288" cy="1143000"/>
          </a:xfrm>
        </p:spPr>
        <p:txBody>
          <a:bodyPr>
            <a:normAutofit/>
          </a:bodyPr>
          <a:lstStyle/>
          <a:p>
            <a:r>
              <a:rPr lang="en-US" altLang="zh-CN" dirty="0"/>
              <a:t>Solution on “only single switched UL”</a:t>
            </a:r>
            <a:endParaRPr lang="zh-CN" altLang="en-US" dirty="0"/>
          </a:p>
        </p:txBody>
      </p:sp>
      <p:sp>
        <p:nvSpPr>
          <p:cNvPr id="3" name="内容占位符 2"/>
          <p:cNvSpPr>
            <a:spLocks noGrp="1"/>
          </p:cNvSpPr>
          <p:nvPr>
            <p:ph idx="1"/>
          </p:nvPr>
        </p:nvSpPr>
        <p:spPr>
          <a:xfrm>
            <a:off x="76672" y="764704"/>
            <a:ext cx="8856984" cy="5904656"/>
          </a:xfrm>
        </p:spPr>
        <p:txBody>
          <a:bodyPr>
            <a:normAutofit lnSpcReduction="10000"/>
          </a:bodyPr>
          <a:lstStyle/>
          <a:p>
            <a:pPr hangingPunct="0"/>
            <a:r>
              <a:rPr lang="en-GB" altLang="zh-CN" sz="2400" dirty="0"/>
              <a:t>1) If the Option 1 is the WG’s common understanding about “only single switched UL”:</a:t>
            </a:r>
          </a:p>
          <a:p>
            <a:pPr lvl="1" hangingPunct="0"/>
            <a:r>
              <a:rPr lang="en-US" altLang="zh-CN" sz="2000" b="1" dirty="0"/>
              <a:t>Solution 1-1: </a:t>
            </a:r>
            <a:r>
              <a:rPr lang="en-US" altLang="zh-CN" sz="2000" dirty="0">
                <a:solidFill>
                  <a:srgbClr val="0070C0"/>
                </a:solidFill>
              </a:rPr>
              <a:t>Request RAN2 to </a:t>
            </a:r>
            <a:r>
              <a:rPr lang="en-US" altLang="zh-CN" sz="2000" dirty="0"/>
              <a:t>specify a </a:t>
            </a:r>
            <a:r>
              <a:rPr lang="en-US" altLang="zh-CN" sz="2000" strike="sngStrike" dirty="0"/>
              <a:t>new </a:t>
            </a:r>
            <a:r>
              <a:rPr lang="en-US" altLang="zh-CN" sz="2000" dirty="0"/>
              <a:t>capability ‘Only supporting single switched UL’. </a:t>
            </a:r>
            <a:r>
              <a:rPr lang="en-US" altLang="zh-CN" sz="2000" dirty="0">
                <a:solidFill>
                  <a:srgbClr val="0070C0"/>
                </a:solidFill>
              </a:rPr>
              <a:t>UE supporting this capability also supports TDM-pattern.</a:t>
            </a:r>
          </a:p>
          <a:p>
            <a:pPr lvl="2" hangingPunct="0"/>
            <a:r>
              <a:rPr lang="en-US" altLang="zh-CN" sz="1600" dirty="0"/>
              <a:t>Note: The specific description about the capability can be found in the last slide. The capability is applicable to both inter-band and intra-band ENDC combinations, so “inter-band” is removed)</a:t>
            </a:r>
          </a:p>
          <a:p>
            <a:pPr lvl="2" hangingPunct="0"/>
            <a:r>
              <a:rPr lang="en-US" altLang="zh-CN" sz="1600" dirty="0">
                <a:solidFill>
                  <a:srgbClr val="0070C0"/>
                </a:solidFill>
              </a:rPr>
              <a:t>RAN4 defines the bands for which this capability is allowed (similar to </a:t>
            </a:r>
            <a:r>
              <a:rPr lang="en-US" altLang="zh-CN" sz="1600" dirty="0" err="1">
                <a:solidFill>
                  <a:srgbClr val="0070C0"/>
                </a:solidFill>
              </a:rPr>
              <a:t>singleUL</a:t>
            </a:r>
            <a:r>
              <a:rPr lang="en-US" altLang="zh-CN" sz="1600" dirty="0">
                <a:solidFill>
                  <a:srgbClr val="0070C0"/>
                </a:solidFill>
              </a:rPr>
              <a:t> capability)</a:t>
            </a:r>
            <a:endParaRPr lang="en-GB" altLang="zh-CN" sz="1600" dirty="0">
              <a:solidFill>
                <a:srgbClr val="0070C0"/>
              </a:solidFill>
            </a:endParaRPr>
          </a:p>
          <a:p>
            <a:pPr lvl="1" hangingPunct="0"/>
            <a:r>
              <a:rPr lang="en-GB" altLang="zh-CN" sz="2000" b="1" dirty="0"/>
              <a:t>Solution 1-2: </a:t>
            </a:r>
            <a:r>
              <a:rPr lang="en-US" altLang="zh-CN" sz="2000" dirty="0"/>
              <a:t>implicit indication of SUO as proposed in R4-2011524.</a:t>
            </a:r>
          </a:p>
          <a:p>
            <a:pPr lvl="2" hangingPunct="0"/>
            <a:r>
              <a:rPr lang="en-US" altLang="zh-CN" sz="1600" dirty="0"/>
              <a:t>Cons: </a:t>
            </a:r>
          </a:p>
          <a:p>
            <a:pPr lvl="3" hangingPunct="0"/>
            <a:r>
              <a:rPr lang="en-US" altLang="zh-CN" sz="1200" dirty="0"/>
              <a:t>1) Forward compatibility issue. UE may improve the capability in the future release, such as DC_3_n3; </a:t>
            </a:r>
          </a:p>
          <a:p>
            <a:pPr lvl="3" hangingPunct="0"/>
            <a:r>
              <a:rPr lang="en-US" altLang="zh-CN" sz="1200" dirty="0"/>
              <a:t>2) NW schedulers have to update the list again and again once new ENDC band combinations with “only single switched UL” are introduced; </a:t>
            </a:r>
          </a:p>
          <a:p>
            <a:pPr lvl="3" hangingPunct="0"/>
            <a:r>
              <a:rPr lang="en-US" altLang="zh-CN" sz="1200" dirty="0"/>
              <a:t>3) From standardization perspective and vendors’ implementation, a general way is beneficial instead of individual case by case with implication in the spec. </a:t>
            </a:r>
          </a:p>
          <a:p>
            <a:pPr lvl="1" hangingPunct="0"/>
            <a:r>
              <a:rPr lang="en-US" altLang="zh-CN" sz="2000" b="1" dirty="0"/>
              <a:t>Solution 1-3: </a:t>
            </a:r>
            <a:r>
              <a:rPr lang="en-US" altLang="zh-CN" sz="2000" dirty="0"/>
              <a:t>Send a LS to RAN2 and ask RAN2 make the final decision if RAN4 doesn’t reach a agreement.</a:t>
            </a:r>
            <a:endParaRPr lang="en-GB" altLang="zh-CN" sz="1600" dirty="0"/>
          </a:p>
          <a:p>
            <a:pPr hangingPunct="0"/>
            <a:r>
              <a:rPr lang="en-GB" altLang="zh-CN" sz="2400" dirty="0"/>
              <a:t>2) </a:t>
            </a:r>
            <a:r>
              <a:rPr lang="en-US" altLang="zh-CN" sz="2400" dirty="0"/>
              <a:t>If the Option 2 is the WG’s common understanding about “only single switched UL”:</a:t>
            </a:r>
            <a:endParaRPr lang="en-GB" altLang="zh-CN" sz="2400" dirty="0"/>
          </a:p>
          <a:p>
            <a:pPr lvl="1" hangingPunct="0"/>
            <a:r>
              <a:rPr lang="en-US" altLang="zh-CN" sz="2000" b="1" dirty="0"/>
              <a:t>Solution 2-1: </a:t>
            </a:r>
            <a:r>
              <a:rPr lang="en-US" altLang="zh-CN" sz="2000" dirty="0"/>
              <a:t>The existing capability “</a:t>
            </a:r>
            <a:r>
              <a:rPr lang="en-US" altLang="zh-CN" sz="2000" dirty="0" err="1"/>
              <a:t>singleUL</a:t>
            </a:r>
            <a:r>
              <a:rPr lang="en-US" altLang="zh-CN" sz="2000" dirty="0"/>
              <a:t>-Transmission” can be reused since there is no difference from network perspective/behavior.</a:t>
            </a:r>
            <a:endParaRPr lang="zh-CN" altLang="en-US" dirty="0"/>
          </a:p>
        </p:txBody>
      </p:sp>
    </p:spTree>
    <p:extLst>
      <p:ext uri="{BB962C8B-B14F-4D97-AF65-F5344CB8AC3E}">
        <p14:creationId xmlns:p14="http://schemas.microsoft.com/office/powerpoint/2010/main" val="92837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Reference</a:t>
            </a:r>
            <a:endParaRPr lang="zh-CN" altLang="en-US" dirty="0"/>
          </a:p>
        </p:txBody>
      </p:sp>
      <p:sp>
        <p:nvSpPr>
          <p:cNvPr id="3" name="내용 개체 틀 2"/>
          <p:cNvSpPr>
            <a:spLocks noGrp="1"/>
          </p:cNvSpPr>
          <p:nvPr>
            <p:ph idx="1"/>
          </p:nvPr>
        </p:nvSpPr>
        <p:spPr>
          <a:xfrm>
            <a:off x="457200" y="1484784"/>
            <a:ext cx="8435280" cy="5184576"/>
          </a:xfrm>
        </p:spPr>
        <p:txBody>
          <a:bodyPr>
            <a:normAutofit/>
          </a:bodyPr>
          <a:lstStyle/>
          <a:p>
            <a:pPr lvl="0"/>
            <a:r>
              <a:rPr lang="en-US" altLang="ko-KR" sz="2600" dirty="0"/>
              <a:t>[1] </a:t>
            </a:r>
            <a:r>
              <a:rPr lang="en-GB" altLang="zh-CN" sz="2800" dirty="0"/>
              <a:t>RP-172064, Single </a:t>
            </a:r>
            <a:r>
              <a:rPr lang="en-GB" altLang="zh-CN" sz="2800" dirty="0" err="1"/>
              <a:t>Tx</a:t>
            </a:r>
            <a:r>
              <a:rPr lang="en-GB" altLang="zh-CN" sz="2800" dirty="0"/>
              <a:t> switched UL, Qualcomm, Intel</a:t>
            </a:r>
            <a:endParaRPr lang="zh-CN" altLang="zh-CN" sz="2800" dirty="0"/>
          </a:p>
          <a:p>
            <a:r>
              <a:rPr lang="en-US" altLang="ko-KR" sz="2800" dirty="0"/>
              <a:t>[2] </a:t>
            </a:r>
            <a:r>
              <a:rPr lang="en-GB" altLang="zh-CN" sz="2800" dirty="0"/>
              <a:t>RP-172085, Signalling for Single/Dual UL </a:t>
            </a:r>
            <a:r>
              <a:rPr lang="en-GB" altLang="zh-CN" sz="2800" dirty="0" err="1"/>
              <a:t>Tx</a:t>
            </a:r>
            <a:r>
              <a:rPr lang="en-GB" altLang="zh-CN" sz="2800" dirty="0"/>
              <a:t>, RAN2 Chairman</a:t>
            </a:r>
            <a:endParaRPr lang="en-US" altLang="zh-CN" sz="2600" dirty="0"/>
          </a:p>
          <a:p>
            <a:endParaRPr lang="en-US" altLang="zh-CN" dirty="0"/>
          </a:p>
          <a:p>
            <a:endParaRPr lang="en-US" altLang="ko-KR" dirty="0"/>
          </a:p>
        </p:txBody>
      </p:sp>
    </p:spTree>
    <p:extLst>
      <p:ext uri="{BB962C8B-B14F-4D97-AF65-F5344CB8AC3E}">
        <p14:creationId xmlns:p14="http://schemas.microsoft.com/office/powerpoint/2010/main" val="64790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7500-7863-444F-A923-CC4EC08D8BF4}"/>
              </a:ext>
            </a:extLst>
          </p:cNvPr>
          <p:cNvSpPr>
            <a:spLocks noGrp="1"/>
          </p:cNvSpPr>
          <p:nvPr>
            <p:ph type="title"/>
          </p:nvPr>
        </p:nvSpPr>
        <p:spPr/>
        <p:txBody>
          <a:bodyPr>
            <a:normAutofit fontScale="90000"/>
          </a:bodyPr>
          <a:lstStyle/>
          <a:p>
            <a:r>
              <a:rPr lang="sv-SE" dirty="0"/>
              <a:t>FG [6-2] ’</a:t>
            </a:r>
            <a:r>
              <a:rPr lang="en-US" dirty="0"/>
              <a:t> Only supporting single switched UL </a:t>
            </a:r>
            <a:r>
              <a:rPr lang="sv-SE" dirty="0"/>
              <a:t>’</a:t>
            </a:r>
          </a:p>
        </p:txBody>
      </p:sp>
      <p:graphicFrame>
        <p:nvGraphicFramePr>
          <p:cNvPr id="5" name="Table 4">
            <a:extLst>
              <a:ext uri="{FF2B5EF4-FFF2-40B4-BE49-F238E27FC236}">
                <a16:creationId xmlns:a16="http://schemas.microsoft.com/office/drawing/2014/main" id="{14573F67-5D8A-419B-8EA8-B25F7164B905}"/>
              </a:ext>
            </a:extLst>
          </p:cNvPr>
          <p:cNvGraphicFramePr>
            <a:graphicFrameLocks noGrp="1"/>
          </p:cNvGraphicFramePr>
          <p:nvPr>
            <p:extLst>
              <p:ext uri="{D42A27DB-BD31-4B8C-83A1-F6EECF244321}">
                <p14:modId xmlns:p14="http://schemas.microsoft.com/office/powerpoint/2010/main" val="976587739"/>
              </p:ext>
            </p:extLst>
          </p:nvPr>
        </p:nvGraphicFramePr>
        <p:xfrm>
          <a:off x="318209" y="2573274"/>
          <a:ext cx="8143874" cy="3017520"/>
        </p:xfrm>
        <a:graphic>
          <a:graphicData uri="http://schemas.openxmlformats.org/drawingml/2006/table">
            <a:tbl>
              <a:tblPr firstRow="1" firstCol="1" bandRow="1"/>
              <a:tblGrid>
                <a:gridCol w="293320">
                  <a:extLst>
                    <a:ext uri="{9D8B030D-6E8A-4147-A177-3AD203B41FA5}">
                      <a16:colId xmlns:a16="http://schemas.microsoft.com/office/drawing/2014/main" val="3542378202"/>
                    </a:ext>
                  </a:extLst>
                </a:gridCol>
                <a:gridCol w="762467">
                  <a:extLst>
                    <a:ext uri="{9D8B030D-6E8A-4147-A177-3AD203B41FA5}">
                      <a16:colId xmlns:a16="http://schemas.microsoft.com/office/drawing/2014/main" val="1161866166"/>
                    </a:ext>
                  </a:extLst>
                </a:gridCol>
                <a:gridCol w="938294">
                  <a:extLst>
                    <a:ext uri="{9D8B030D-6E8A-4147-A177-3AD203B41FA5}">
                      <a16:colId xmlns:a16="http://schemas.microsoft.com/office/drawing/2014/main" val="680916637"/>
                    </a:ext>
                  </a:extLst>
                </a:gridCol>
                <a:gridCol w="644973">
                  <a:extLst>
                    <a:ext uri="{9D8B030D-6E8A-4147-A177-3AD203B41FA5}">
                      <a16:colId xmlns:a16="http://schemas.microsoft.com/office/drawing/2014/main" val="3562955623"/>
                    </a:ext>
                  </a:extLst>
                </a:gridCol>
                <a:gridCol w="410400">
                  <a:extLst>
                    <a:ext uri="{9D8B030D-6E8A-4147-A177-3AD203B41FA5}">
                      <a16:colId xmlns:a16="http://schemas.microsoft.com/office/drawing/2014/main" val="2446605104"/>
                    </a:ext>
                  </a:extLst>
                </a:gridCol>
                <a:gridCol w="410813">
                  <a:extLst>
                    <a:ext uri="{9D8B030D-6E8A-4147-A177-3AD203B41FA5}">
                      <a16:colId xmlns:a16="http://schemas.microsoft.com/office/drawing/2014/main" val="2676343148"/>
                    </a:ext>
                  </a:extLst>
                </a:gridCol>
                <a:gridCol w="586227">
                  <a:extLst>
                    <a:ext uri="{9D8B030D-6E8A-4147-A177-3AD203B41FA5}">
                      <a16:colId xmlns:a16="http://schemas.microsoft.com/office/drawing/2014/main" val="189634231"/>
                    </a:ext>
                  </a:extLst>
                </a:gridCol>
                <a:gridCol w="377303">
                  <a:extLst>
                    <a:ext uri="{9D8B030D-6E8A-4147-A177-3AD203B41FA5}">
                      <a16:colId xmlns:a16="http://schemas.microsoft.com/office/drawing/2014/main" val="1862336369"/>
                    </a:ext>
                  </a:extLst>
                </a:gridCol>
                <a:gridCol w="410400">
                  <a:extLst>
                    <a:ext uri="{9D8B030D-6E8A-4147-A177-3AD203B41FA5}">
                      <a16:colId xmlns:a16="http://schemas.microsoft.com/office/drawing/2014/main" val="1224159968"/>
                    </a:ext>
                  </a:extLst>
                </a:gridCol>
                <a:gridCol w="377303">
                  <a:extLst>
                    <a:ext uri="{9D8B030D-6E8A-4147-A177-3AD203B41FA5}">
                      <a16:colId xmlns:a16="http://schemas.microsoft.com/office/drawing/2014/main" val="2072411994"/>
                    </a:ext>
                  </a:extLst>
                </a:gridCol>
                <a:gridCol w="410813">
                  <a:extLst>
                    <a:ext uri="{9D8B030D-6E8A-4147-A177-3AD203B41FA5}">
                      <a16:colId xmlns:a16="http://schemas.microsoft.com/office/drawing/2014/main" val="1647311742"/>
                    </a:ext>
                  </a:extLst>
                </a:gridCol>
                <a:gridCol w="1993667">
                  <a:extLst>
                    <a:ext uri="{9D8B030D-6E8A-4147-A177-3AD203B41FA5}">
                      <a16:colId xmlns:a16="http://schemas.microsoft.com/office/drawing/2014/main" val="850048337"/>
                    </a:ext>
                  </a:extLst>
                </a:gridCol>
                <a:gridCol w="527894">
                  <a:extLst>
                    <a:ext uri="{9D8B030D-6E8A-4147-A177-3AD203B41FA5}">
                      <a16:colId xmlns:a16="http://schemas.microsoft.com/office/drawing/2014/main" val="4114301075"/>
                    </a:ext>
                  </a:extLst>
                </a:gridCol>
              </a:tblGrid>
              <a:tr h="2743200">
                <a:tc>
                  <a:txBody>
                    <a:bodyPr/>
                    <a:lstStyle/>
                    <a:p>
                      <a:pPr>
                        <a:spcAft>
                          <a:spcPts val="0"/>
                        </a:spcAft>
                      </a:pPr>
                      <a:r>
                        <a:rPr lang="en-GB" sz="800" dirty="0">
                          <a:effectLst/>
                          <a:highlight>
                            <a:srgbClr val="FFFF00"/>
                          </a:highlight>
                          <a:latin typeface="Arial" panose="020B0604020202020204" pitchFamily="34" charset="0"/>
                          <a:ea typeface="SimSun" panose="02010600030101010101" pitchFamily="2" charset="-122"/>
                          <a:cs typeface="Arial" panose="020B0604020202020204" pitchFamily="34" charset="0"/>
                        </a:rPr>
                        <a:t>[6-2]</a:t>
                      </a:r>
                      <a:endParaRPr lang="sv-SE" sz="8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Only supporting single switched UL </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Times New Roman" panose="02020603050405020304" pitchFamily="18" charset="0"/>
                        </a:rPr>
                        <a:t>Only supporting single switched UL for specific </a:t>
                      </a:r>
                      <a:r>
                        <a:rPr lang="en-GB" sz="900" strike="sngStrike"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rPr>
                        <a:t>inter-band</a:t>
                      </a:r>
                      <a:r>
                        <a:rPr lang="en-GB" sz="900" dirty="0">
                          <a:effectLst/>
                          <a:latin typeface="Arial" panose="020B0604020202020204" pitchFamily="34" charset="0"/>
                          <a:ea typeface="SimSun" panose="02010600030101010101" pitchFamily="2" charset="-122"/>
                          <a:cs typeface="Times New Roman" panose="02020603050405020304" pitchFamily="18" charset="0"/>
                        </a:rPr>
                        <a:t> ENDC combination</a:t>
                      </a:r>
                      <a:endParaRPr lang="sv-SE" sz="15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N/A</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Yes</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N/A</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UE can’t support the specific </a:t>
                      </a:r>
                      <a:r>
                        <a:rPr lang="en-GB" sz="900" strike="sngStrike" dirty="0">
                          <a:solidFill>
                            <a:srgbClr val="FF0000"/>
                          </a:solidFill>
                          <a:effectLst/>
                          <a:latin typeface="Arial" panose="020B0604020202020204" pitchFamily="34" charset="0"/>
                          <a:ea typeface="SimSun" panose="02010600030101010101" pitchFamily="2" charset="-122"/>
                          <a:cs typeface="Arial" panose="020B0604020202020204" pitchFamily="34" charset="0"/>
                        </a:rPr>
                        <a:t>inter-band </a:t>
                      </a:r>
                      <a:r>
                        <a:rPr lang="en-GB" sz="900" dirty="0">
                          <a:effectLst/>
                          <a:latin typeface="Arial" panose="020B0604020202020204" pitchFamily="34" charset="0"/>
                          <a:ea typeface="SimSun" panose="02010600030101010101" pitchFamily="2" charset="-122"/>
                          <a:cs typeface="Arial" panose="020B0604020202020204" pitchFamily="34" charset="0"/>
                        </a:rPr>
                        <a:t>ENDC combination</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Arial" panose="020B0604020202020204" pitchFamily="34" charset="0"/>
                          <a:ea typeface="SimSun" panose="02010600030101010101" pitchFamily="2" charset="-122"/>
                          <a:cs typeface="Arial" panose="020B0604020202020204" pitchFamily="34" charset="0"/>
                        </a:rPr>
                        <a:t>Per BC</a:t>
                      </a:r>
                      <a:endParaRPr lang="sv-SE" sz="90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Arial" panose="020B0604020202020204" pitchFamily="34" charset="0"/>
                          <a:ea typeface="SimSun" panose="02010600030101010101" pitchFamily="2" charset="-122"/>
                          <a:cs typeface="Arial" panose="020B0604020202020204" pitchFamily="34" charset="0"/>
                        </a:rPr>
                        <a:t>No</a:t>
                      </a:r>
                      <a:endParaRPr lang="sv-SE" sz="90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Arial" panose="020B0604020202020204" pitchFamily="34" charset="0"/>
                          <a:ea typeface="SimSun" panose="02010600030101010101" pitchFamily="2" charset="-122"/>
                          <a:cs typeface="Arial" panose="020B0604020202020204" pitchFamily="34" charset="0"/>
                        </a:rPr>
                        <a:t>FR1 only</a:t>
                      </a:r>
                      <a:endParaRPr lang="sv-SE" sz="90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effectLst/>
                          <a:latin typeface="Arial" panose="020B0604020202020204" pitchFamily="34" charset="0"/>
                          <a:ea typeface="SimSun" panose="02010600030101010101" pitchFamily="2" charset="-122"/>
                          <a:cs typeface="Arial" panose="020B0604020202020204" pitchFamily="34" charset="0"/>
                        </a:rPr>
                        <a:t>N/A</a:t>
                      </a:r>
                      <a:endParaRPr lang="sv-SE" sz="90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Times New Roman" panose="02020603050405020304" pitchFamily="18" charset="0"/>
                        </a:rPr>
                        <a:t>This capability </a:t>
                      </a:r>
                      <a:r>
                        <a:rPr lang="en-GB" sz="9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is only allowed for </a:t>
                      </a:r>
                      <a:r>
                        <a:rPr lang="en-GB" sz="900" strike="sngStrike" dirty="0">
                          <a:effectLst/>
                          <a:latin typeface="Arial" panose="020B0604020202020204" pitchFamily="34" charset="0"/>
                          <a:ea typeface="SimSun" panose="02010600030101010101" pitchFamily="2" charset="-122"/>
                          <a:cs typeface="Times New Roman" panose="02020603050405020304" pitchFamily="18" charset="0"/>
                        </a:rPr>
                        <a:t>restricted to</a:t>
                      </a:r>
                      <a:r>
                        <a:rPr lang="en-GB" sz="900" dirty="0">
                          <a:effectLst/>
                          <a:latin typeface="Arial" panose="020B0604020202020204" pitchFamily="34" charset="0"/>
                          <a:ea typeface="SimSun" panose="02010600030101010101" pitchFamily="2" charset="-122"/>
                          <a:cs typeface="Times New Roman" panose="02020603050405020304" pitchFamily="18" charset="0"/>
                        </a:rPr>
                        <a:t> specific band combinations </a:t>
                      </a:r>
                      <a:r>
                        <a:rPr lang="en-GB" sz="900"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that are specified in 38.101-3</a:t>
                      </a:r>
                      <a:r>
                        <a:rPr lang="en-GB" sz="900" dirty="0">
                          <a:effectLst/>
                          <a:latin typeface="Arial" panose="020B0604020202020204" pitchFamily="34" charset="0"/>
                          <a:ea typeface="SimSun" panose="02010600030101010101" pitchFamily="2" charset="-122"/>
                          <a:cs typeface="Times New Roman" panose="02020603050405020304" pitchFamily="18" charset="0"/>
                        </a:rPr>
                        <a:t>. If this capability isn’t supported for the specific </a:t>
                      </a:r>
                      <a:r>
                        <a:rPr lang="en-GB" sz="900" strike="sngStrike"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rPr>
                        <a:t>inter-band</a:t>
                      </a:r>
                      <a:r>
                        <a:rPr lang="en-GB" sz="900" dirty="0">
                          <a:effectLst/>
                          <a:latin typeface="Arial" panose="020B0604020202020204" pitchFamily="34" charset="0"/>
                          <a:ea typeface="SimSun" panose="02010600030101010101" pitchFamily="2" charset="-122"/>
                          <a:cs typeface="Times New Roman" panose="02020603050405020304" pitchFamily="18" charset="0"/>
                        </a:rPr>
                        <a:t> ENDC combination, the UE can support simultaneous UL transmissions when the </a:t>
                      </a:r>
                      <a:r>
                        <a:rPr lang="en-GB" sz="900" strike="sngStrike"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rPr>
                        <a:t>inter-band</a:t>
                      </a:r>
                      <a:r>
                        <a:rPr lang="en-GB" sz="900" dirty="0">
                          <a:effectLst/>
                          <a:latin typeface="Arial" panose="020B0604020202020204" pitchFamily="34" charset="0"/>
                          <a:ea typeface="SimSun" panose="02010600030101010101" pitchFamily="2" charset="-122"/>
                          <a:cs typeface="Times New Roman" panose="02020603050405020304" pitchFamily="18" charset="0"/>
                        </a:rPr>
                        <a:t> ENDC combination is supported. UE can’t simultaneously report this capability and IE “</a:t>
                      </a:r>
                      <a:r>
                        <a:rPr lang="en-GB" sz="900" i="1" dirty="0" err="1">
                          <a:effectLst/>
                          <a:latin typeface="Arial" panose="020B0604020202020204" pitchFamily="34" charset="0"/>
                          <a:ea typeface="SimSun" panose="02010600030101010101" pitchFamily="2" charset="-122"/>
                          <a:cs typeface="Times New Roman" panose="02020603050405020304" pitchFamily="18" charset="0"/>
                        </a:rPr>
                        <a:t>singleUL</a:t>
                      </a:r>
                      <a:r>
                        <a:rPr lang="en-GB" sz="900" i="1" dirty="0">
                          <a:effectLst/>
                          <a:latin typeface="Arial" panose="020B0604020202020204" pitchFamily="34" charset="0"/>
                          <a:ea typeface="SimSun" panose="02010600030101010101" pitchFamily="2" charset="-122"/>
                          <a:cs typeface="Times New Roman" panose="02020603050405020304" pitchFamily="18" charset="0"/>
                        </a:rPr>
                        <a:t>-Transmission</a:t>
                      </a:r>
                      <a:r>
                        <a:rPr lang="en-GB" sz="900" dirty="0">
                          <a:effectLst/>
                          <a:latin typeface="Arial" panose="020B0604020202020204" pitchFamily="34" charset="0"/>
                          <a:ea typeface="SimSun" panose="02010600030101010101" pitchFamily="2" charset="-122"/>
                          <a:cs typeface="Times New Roman" panose="02020603050405020304" pitchFamily="18" charset="0"/>
                        </a:rPr>
                        <a:t>” for the specific </a:t>
                      </a:r>
                      <a:r>
                        <a:rPr lang="en-GB" sz="900" strike="sngStrike"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rPr>
                        <a:t>inter-band </a:t>
                      </a:r>
                      <a:r>
                        <a:rPr lang="en-GB" sz="900" dirty="0">
                          <a:effectLst/>
                          <a:latin typeface="Arial" panose="020B0604020202020204" pitchFamily="34" charset="0"/>
                          <a:ea typeface="SimSun" panose="02010600030101010101" pitchFamily="2" charset="-122"/>
                          <a:cs typeface="Times New Roman" panose="02020603050405020304" pitchFamily="18" charset="0"/>
                        </a:rPr>
                        <a:t>ENDC combination. IE “</a:t>
                      </a:r>
                      <a:r>
                        <a:rPr lang="en-GB" sz="900" i="1" dirty="0" err="1">
                          <a:effectLst/>
                          <a:latin typeface="Arial" panose="020B0604020202020204" pitchFamily="34" charset="0"/>
                          <a:ea typeface="SimSun" panose="02010600030101010101" pitchFamily="2" charset="-122"/>
                          <a:cs typeface="Times New Roman" panose="02020603050405020304" pitchFamily="18" charset="0"/>
                        </a:rPr>
                        <a:t>tdm</a:t>
                      </a:r>
                      <a:r>
                        <a:rPr lang="en-GB" sz="900" i="1" dirty="0">
                          <a:effectLst/>
                          <a:latin typeface="Arial" panose="020B0604020202020204" pitchFamily="34" charset="0"/>
                          <a:ea typeface="SimSun" panose="02010600030101010101" pitchFamily="2" charset="-122"/>
                          <a:cs typeface="Times New Roman" panose="02020603050405020304" pitchFamily="18" charset="0"/>
                        </a:rPr>
                        <a:t>-Pattern</a:t>
                      </a:r>
                      <a:r>
                        <a:rPr lang="en-GB" sz="900" dirty="0">
                          <a:effectLst/>
                          <a:latin typeface="Arial" panose="020B0604020202020204" pitchFamily="34" charset="0"/>
                          <a:ea typeface="SimSun" panose="02010600030101010101" pitchFamily="2" charset="-122"/>
                          <a:cs typeface="Times New Roman" panose="02020603050405020304" pitchFamily="18" charset="0"/>
                        </a:rPr>
                        <a:t>” will be reused to indicate whether the UE supports the </a:t>
                      </a:r>
                      <a:r>
                        <a:rPr lang="en-GB" sz="900" i="1" dirty="0" err="1">
                          <a:effectLst/>
                          <a:latin typeface="Arial" panose="020B0604020202020204" pitchFamily="34" charset="0"/>
                          <a:ea typeface="SimSun" panose="02010600030101010101" pitchFamily="2" charset="-122"/>
                          <a:cs typeface="Times New Roman" panose="02020603050405020304" pitchFamily="18" charset="0"/>
                        </a:rPr>
                        <a:t>tdm-PatternConfig</a:t>
                      </a:r>
                      <a:r>
                        <a:rPr lang="en-GB" sz="900" dirty="0">
                          <a:effectLst/>
                          <a:latin typeface="Arial" panose="020B0604020202020204" pitchFamily="34" charset="0"/>
                          <a:ea typeface="SimSun" panose="02010600030101010101" pitchFamily="2" charset="-122"/>
                          <a:cs typeface="Times New Roman" panose="02020603050405020304" pitchFamily="18" charset="0"/>
                        </a:rPr>
                        <a:t> for this capability associated functionality. The field doesn’t apply to any other fallback band combinations.</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For super set combination, the UL configuration can refer to sub-clause 5.5B.4.1 from 38.101-3.</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SimSun" panose="02010600030101010101" pitchFamily="2" charset="-122"/>
                          <a:cs typeface="Arial" panose="020B0604020202020204" pitchFamily="34" charset="0"/>
                        </a:rPr>
                        <a:t>Optional with capability signalling</a:t>
                      </a:r>
                      <a:endParaRPr lang="sv-SE" sz="900" dirty="0">
                        <a:effectLst/>
                        <a:latin typeface="Arial" panose="020B0604020202020204" pitchFamily="34" charset="0"/>
                        <a:ea typeface="SimSun" panose="02010600030101010101" pitchFamily="2" charset="-122"/>
                        <a:cs typeface="Times New Roman" panose="02020603050405020304" pitchFamily="18" charset="0"/>
                      </a:endParaRPr>
                    </a:p>
                  </a:txBody>
                  <a:tcPr marL="47542" marR="47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053859"/>
                  </a:ext>
                </a:extLst>
              </a:tr>
            </a:tbl>
          </a:graphicData>
        </a:graphic>
      </p:graphicFrame>
    </p:spTree>
    <p:extLst>
      <p:ext uri="{BB962C8B-B14F-4D97-AF65-F5344CB8AC3E}">
        <p14:creationId xmlns:p14="http://schemas.microsoft.com/office/powerpoint/2010/main" val="298627479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29b35b928c485af2a9a6937f2baa004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a764867d0b792f6ea12d91a489ea7e7c"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C3778-DAA3-44DE-9506-32D497EC45F7}">
  <ds:schemaRefs>
    <ds:schemaRef ds:uri="http://schemas.microsoft.com/sharepoint/v3/contenttype/forms"/>
  </ds:schemaRefs>
</ds:datastoreItem>
</file>

<file path=customXml/itemProps2.xml><?xml version="1.0" encoding="utf-8"?>
<ds:datastoreItem xmlns:ds="http://schemas.openxmlformats.org/officeDocument/2006/customXml" ds:itemID="{442E789D-C933-4898-8B78-A2A4CC78A940}">
  <ds:schemaRefs>
    <ds:schemaRef ds:uri="http://www.w3.org/XML/1998/namespace"/>
    <ds:schemaRef ds:uri="http://schemas.openxmlformats.org/package/2006/metadata/core-properties"/>
    <ds:schemaRef ds:uri="http://purl.org/dc/elements/1.1/"/>
    <ds:schemaRef ds:uri="http://schemas.microsoft.com/office/infopath/2007/PartnerControls"/>
    <ds:schemaRef ds:uri="http://purl.org/dc/dcmitype/"/>
    <ds:schemaRef ds:uri="ba37140e-f4c5-4a6c-a9b4-20a691ce6c8a"/>
    <ds:schemaRef ds:uri="http://schemas.microsoft.com/office/2006/documentManagement/types"/>
    <ds:schemaRef ds:uri="cc9c437c-ae0c-4066-8d90-a0f7de786127"/>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C618C3B-4EFC-4AA1-AC55-FD0252FDAE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2516</TotalTime>
  <Words>1105</Words>
  <Application>Microsoft Office PowerPoint</Application>
  <PresentationFormat>On-screen Show (4:3)</PresentationFormat>
  <Paragraphs>71</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主题</vt:lpstr>
      <vt:lpstr>Clarification on the network and UE behaviors between “Only single switched UL” and “SUO/SUO allowed”</vt:lpstr>
      <vt:lpstr>Current Agreement about the existing “singleUL-Transmission”</vt:lpstr>
      <vt:lpstr>Clarification on “SUO/SUO allowed”</vt:lpstr>
      <vt:lpstr>Background on “only single switched UL”</vt:lpstr>
      <vt:lpstr>Clarification on “only single switched UL”</vt:lpstr>
      <vt:lpstr>Solution on “only single switched UL”</vt:lpstr>
      <vt:lpstr>Reference</vt:lpstr>
      <vt:lpstr>FG [6-2] ’ Only supporting single switched UL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Nokia, Nokia Shanghai Bell</cp:lastModifiedBy>
  <cp:revision>196</cp:revision>
  <dcterms:modified xsi:type="dcterms:W3CDTF">2020-08-20T07:46:06Z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(3)H/N3dpf8PyRaOxXRcE491jDJzGkFGpdQsGqncKUTZF68kWw8WXDQLR6lcPpeJs9mJfpJ3Ux6
Ha12hPBtPTnDCpQYXuEO3CMnxS0QxH8mXkGmm5ePu+thFwPkwA1niAbcD2f07n941N/d/Qyf
m6MoWzfvl14LzhZyjy1WOJjzBZb+GccO2pJr683bXxHiHzGKmiEr4Q70nrG8kngrtUg7wIQY
lz2h2zu+VQL0ZyrxeS</vt:lpwstr>
  </property>
  <property fmtid="{D5CDD505-2E9C-101B-9397-08002B2CF9AE}" pid="3" name="_2015_ms_pID_7253431">
    <vt:lpwstr>BqsUwhuq+8vCVML9xNhxzPtw0ro+HUJo7BCyRgZLA2T4sPti2frXj3
8eZUifnIZ27rhOp3IJpVgLjIUc1/1t9Wab7GCBsIOj+Opjm+lQoOKmiydEcs0ok6DmV4g6+a
y5lDuYj85gdR2atP0uEAvfX+Hpq7qosF9UuUlCE3+VX1x9ZmjsdYrvKJP/SaqWNbQn25oyWl
Kr0fvHEa+heOF3H4OJKl6MgqwocEeh+ElvZS</vt:lpwstr>
  </property>
  <property fmtid="{D5CDD505-2E9C-101B-9397-08002B2CF9AE}" pid="4" name="_2015_ms_pID_7253432">
    <vt:lpwstr>ug==</vt:lpwstr>
  </property>
  <property fmtid="{D5CDD505-2E9C-101B-9397-08002B2CF9AE}" pid="5" name="ContentTypeId">
    <vt:lpwstr>0x010100EB28163D68FE8E4D9361964FDD814FC4</vt:lpwstr>
  </property>
</Properties>
</file>