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83" r:id="rId6"/>
    <p:sldId id="266" r:id="rId7"/>
    <p:sldId id="284" r:id="rId8"/>
    <p:sldId id="285" r:id="rId9"/>
    <p:sldId id="286" r:id="rId10"/>
    <p:sldId id="271" r:id="rId11"/>
    <p:sldId id="28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52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540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660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339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8062664" cy="175562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Clarification on the network and UE behaviors between </a:t>
            </a:r>
            <a:r>
              <a:rPr lang="en-US" altLang="zh-CN" dirty="0" smtClean="0"/>
              <a:t>“Only single </a:t>
            </a:r>
            <a:r>
              <a:rPr lang="en-US" altLang="zh-CN" dirty="0"/>
              <a:t>switched UL” and “</a:t>
            </a:r>
            <a:r>
              <a:rPr lang="en-US" altLang="zh-CN" dirty="0" smtClean="0"/>
              <a:t>SUO/SUO </a:t>
            </a:r>
            <a:r>
              <a:rPr lang="en-US" altLang="zh-CN" dirty="0"/>
              <a:t>allowed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Agenda item: </a:t>
            </a:r>
            <a:r>
              <a:rPr lang="en-US" altLang="zh-CN" dirty="0" smtClean="0">
                <a:solidFill>
                  <a:schemeClr val="tx1"/>
                </a:solidFill>
              </a:rPr>
              <a:t>7.5.2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Source: 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</a:t>
            </a:r>
            <a:r>
              <a:rPr lang="en-US" altLang="zh-CN" sz="2400" b="1" dirty="0" smtClean="0"/>
              <a:t>6-</a:t>
            </a:r>
            <a:r>
              <a:rPr lang="en-GB" altLang="zh-CN" sz="2400" b="1" dirty="0"/>
              <a:t>e	                                     </a:t>
            </a:r>
            <a:r>
              <a:rPr lang="en-GB" altLang="zh-CN" sz="2400" b="1" dirty="0" smtClean="0"/>
              <a:t>R4-200</a:t>
            </a:r>
            <a:r>
              <a:rPr lang="en-US" altLang="zh-CN" sz="2400" b="1" dirty="0" err="1" smtClean="0"/>
              <a:t>xxxx</a:t>
            </a:r>
            <a:endParaRPr lang="zh-CN" altLang="zh-CN" sz="2400" dirty="0"/>
          </a:p>
          <a:p>
            <a:r>
              <a:rPr lang="en-GB" altLang="zh-CN" sz="2400" b="1" dirty="0"/>
              <a:t>Electronic Meeting, 25 May – 5 June, 2020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Current Agreement </a:t>
            </a:r>
            <a:r>
              <a:rPr lang="en-US" altLang="zh-CN" dirty="0"/>
              <a:t>about the existing “</a:t>
            </a:r>
            <a:r>
              <a:rPr lang="en-US" altLang="zh-CN" i="1" dirty="0" err="1" smtClean="0"/>
              <a:t>singleUL</a:t>
            </a:r>
            <a:r>
              <a:rPr lang="en-US" altLang="zh-CN" i="1" dirty="0" smtClean="0"/>
              <a:t>-Transmission</a:t>
            </a:r>
            <a:r>
              <a:rPr lang="en-US" altLang="zh-CN" dirty="0"/>
              <a:t>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808312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GB" altLang="zh-CN" sz="2400" dirty="0" smtClean="0"/>
              <a:t>Based on the RAN plenary agreement [1][2], the agreement is copied here:</a:t>
            </a:r>
          </a:p>
          <a:p>
            <a:pPr lvl="1" hangingPunct="0"/>
            <a:r>
              <a:rPr lang="en-US" altLang="zh-CN" sz="2000" b="1" dirty="0"/>
              <a:t>UE capability indicates that the UE does not allow 2 simultaneous UL transmission for the RAN4 specified channel allocations in a given band combination. If the network chooses to operate the UE in a way that is not consistent with this capability indication then the UE behavior is not specified and the UE might not meet the performance criteria.</a:t>
            </a:r>
          </a:p>
          <a:p>
            <a:pPr hangingPunct="0"/>
            <a:r>
              <a:rPr lang="en-US" altLang="zh-CN" sz="2400" dirty="0" smtClean="0"/>
              <a:t>The rule </a:t>
            </a:r>
            <a:r>
              <a:rPr lang="en-US" altLang="zh-CN" sz="2400" dirty="0"/>
              <a:t>for ENDC band combination </a:t>
            </a:r>
            <a:r>
              <a:rPr lang="en-US" altLang="zh-CN" sz="2400" dirty="0" smtClean="0"/>
              <a:t>that UE can indicate </a:t>
            </a:r>
            <a:r>
              <a:rPr lang="en-US" altLang="zh-CN" sz="2400" dirty="0"/>
              <a:t>“</a:t>
            </a:r>
            <a:r>
              <a:rPr lang="en-US" altLang="zh-CN" sz="2400" dirty="0" err="1"/>
              <a:t>singleUL</a:t>
            </a:r>
            <a:r>
              <a:rPr lang="en-US" altLang="zh-CN" sz="2400" dirty="0"/>
              <a:t>-Transmission</a:t>
            </a:r>
            <a:r>
              <a:rPr lang="en-US" altLang="zh-CN" sz="2400" dirty="0" smtClean="0"/>
              <a:t>”. This is </a:t>
            </a:r>
            <a:r>
              <a:rPr lang="en-US" altLang="zh-CN" sz="2400" dirty="0"/>
              <a:t>copied in </a:t>
            </a:r>
            <a:r>
              <a:rPr lang="en-US" altLang="zh-CN" sz="2400" dirty="0" smtClean="0"/>
              <a:t>7.3B.2.3.5 from TS 38.101-3.</a:t>
            </a:r>
            <a:endParaRPr lang="en-US" altLang="zh-CN" sz="2000" dirty="0" smtClean="0"/>
          </a:p>
        </p:txBody>
      </p:sp>
      <p:pic>
        <p:nvPicPr>
          <p:cNvPr id="1026" name="Picture 2" descr="C:\Users\z00471447\AppData\Roaming\eSpace_Desktop\UserData\z00471447\imagefiles\originalImgfiles\A4B21B43-8199-4C0D-88D0-DF19B7D244B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16097"/>
            <a:ext cx="6336704" cy="224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75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Clarification on “SUO/SUO allowed”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455" y="1700808"/>
            <a:ext cx="8229600" cy="4525963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GB" altLang="zh-CN" sz="2400" dirty="0" smtClean="0"/>
              <a:t>1) When </a:t>
            </a:r>
            <a:r>
              <a:rPr lang="en-GB" altLang="zh-CN" sz="2400" dirty="0"/>
              <a:t>UE </a:t>
            </a:r>
            <a:r>
              <a:rPr lang="en-GB" altLang="zh-CN" sz="2400" dirty="0" smtClean="0"/>
              <a:t>indicates the capability </a:t>
            </a:r>
            <a:r>
              <a:rPr lang="en-US" altLang="zh-CN" sz="2400" dirty="0"/>
              <a:t>“</a:t>
            </a:r>
            <a:r>
              <a:rPr lang="en-US" altLang="zh-CN" sz="2400" dirty="0" err="1"/>
              <a:t>singleUL</a:t>
            </a:r>
            <a:r>
              <a:rPr lang="en-US" altLang="zh-CN" sz="2400" dirty="0"/>
              <a:t>-Transmission</a:t>
            </a:r>
            <a:r>
              <a:rPr lang="en-US" altLang="zh-CN" sz="2400" dirty="0" smtClean="0"/>
              <a:t>” for specific ENDC band combinations.</a:t>
            </a:r>
            <a:endParaRPr lang="en-GB" altLang="zh-CN" sz="2400" dirty="0" smtClean="0"/>
          </a:p>
          <a:p>
            <a:pPr hangingPunct="0"/>
            <a:r>
              <a:rPr lang="en-GB" altLang="zh-CN" sz="2400" dirty="0" smtClean="0"/>
              <a:t>2) </a:t>
            </a:r>
            <a:r>
              <a:rPr lang="en-GB" altLang="zh-CN" sz="2400" b="1" dirty="0" smtClean="0"/>
              <a:t>Network behaviours:</a:t>
            </a:r>
          </a:p>
          <a:p>
            <a:pPr lvl="1" hangingPunct="0"/>
            <a:r>
              <a:rPr lang="en-GB" altLang="zh-CN" sz="2000" dirty="0" smtClean="0"/>
              <a:t> There is no restriction on Network. Network can choose single UL or dual </a:t>
            </a:r>
            <a:r>
              <a:rPr lang="en-GB" altLang="zh-CN" sz="2000" dirty="0"/>
              <a:t>UL </a:t>
            </a:r>
            <a:r>
              <a:rPr lang="en-GB" altLang="zh-CN" sz="2000" dirty="0" smtClean="0"/>
              <a:t>Transmission when scheduling UE. </a:t>
            </a:r>
            <a:endParaRPr lang="en-GB" altLang="zh-CN" sz="2000" dirty="0"/>
          </a:p>
          <a:p>
            <a:pPr hangingPunct="0"/>
            <a:r>
              <a:rPr lang="en-GB" altLang="zh-CN" sz="2400" dirty="0" smtClean="0"/>
              <a:t>3) </a:t>
            </a:r>
            <a:r>
              <a:rPr lang="en-GB" altLang="zh-CN" sz="2400" b="1" dirty="0" smtClean="0"/>
              <a:t>UE behaviours:</a:t>
            </a:r>
            <a:endParaRPr lang="en-GB" altLang="zh-CN" sz="2400" b="1" dirty="0"/>
          </a:p>
          <a:p>
            <a:pPr lvl="1" hangingPunct="0"/>
            <a:r>
              <a:rPr lang="en-US" altLang="zh-CN" sz="2000" dirty="0"/>
              <a:t>Indicates whether the UE supports the </a:t>
            </a:r>
            <a:r>
              <a:rPr lang="en-US" altLang="zh-CN" sz="2000" dirty="0" err="1"/>
              <a:t>tdm-PatternConfig</a:t>
            </a:r>
            <a:r>
              <a:rPr lang="en-US" altLang="zh-CN" sz="2000" dirty="0"/>
              <a:t> for single UL-transmission associated functionality, as specified in TS 36.331 </a:t>
            </a:r>
            <a:endParaRPr lang="en-US" altLang="zh-CN" sz="2000" dirty="0" smtClean="0"/>
          </a:p>
          <a:p>
            <a:pPr lvl="1" hangingPunct="0"/>
            <a:r>
              <a:rPr lang="en-US" altLang="zh-CN" sz="2000" dirty="0" smtClean="0"/>
              <a:t>UE expects to be scheduled with </a:t>
            </a:r>
            <a:r>
              <a:rPr lang="en-US" altLang="zh-CN" sz="2000" dirty="0"/>
              <a:t>single </a:t>
            </a:r>
            <a:r>
              <a:rPr lang="en-US" altLang="zh-CN" sz="2000" dirty="0" smtClean="0"/>
              <a:t>switched UL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TDM pattern by Network.</a:t>
            </a:r>
          </a:p>
          <a:p>
            <a:pPr lvl="1" hangingPunct="0"/>
            <a:r>
              <a:rPr lang="en-US" altLang="zh-CN" sz="2000" dirty="0"/>
              <a:t>If the network chooses to operate the UE in a way that is not consistent with this capability indication then the UE behavior is not specified and the UE might not meet the performance criteria</a:t>
            </a:r>
            <a:r>
              <a:rPr lang="en-US" altLang="zh-CN" sz="2000" dirty="0" smtClean="0"/>
              <a:t>.</a:t>
            </a:r>
          </a:p>
          <a:p>
            <a:pPr lvl="1" hangingPunct="0"/>
            <a:endParaRPr lang="en-US" altLang="zh-CN" sz="2000" dirty="0" smtClean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 </a:t>
            </a:r>
            <a:r>
              <a:rPr lang="en-US" altLang="zh-CN" dirty="0"/>
              <a:t>on “only single switched UL”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455" y="1700808"/>
            <a:ext cx="8229600" cy="4525963"/>
          </a:xfrm>
        </p:spPr>
        <p:txBody>
          <a:bodyPr>
            <a:normAutofit fontScale="92500"/>
          </a:bodyPr>
          <a:lstStyle/>
          <a:p>
            <a:pPr hangingPunct="0"/>
            <a:r>
              <a:rPr lang="en-US" altLang="zh-CN" sz="2400" dirty="0" smtClean="0"/>
              <a:t>Currently, there is no capability to </a:t>
            </a:r>
            <a:r>
              <a:rPr lang="en-US" altLang="zh-CN" sz="2400" dirty="0"/>
              <a:t>indicate “only single switched UL</a:t>
            </a:r>
            <a:r>
              <a:rPr lang="en-US" altLang="zh-CN" sz="2400" dirty="0" smtClean="0"/>
              <a:t>”.</a:t>
            </a:r>
          </a:p>
          <a:p>
            <a:pPr hangingPunct="0"/>
            <a:r>
              <a:rPr lang="en-US" altLang="zh-CN" sz="2400" dirty="0"/>
              <a:t>In Rel-15, for DC_3A_n3A intra-band non-contiguous EN-DC combination, only single switched UL is supported.</a:t>
            </a:r>
          </a:p>
          <a:p>
            <a:pPr hangingPunct="0"/>
            <a:r>
              <a:rPr lang="en-US" altLang="zh-CN" sz="2400" dirty="0"/>
              <a:t>In Rel-16, only single switched UL is supported by some ENDC band combinations, such as DC_2A_n2A, DC_5A_n5A, DC_7A_n7A, DC_48A_n48A, DC_66A_n66A, DC_(n)5AA, DC_(n)12AA, DC_(n)38AA, DC_(</a:t>
            </a:r>
            <a:r>
              <a:rPr lang="en-US" altLang="zh-CN" sz="2400" dirty="0" smtClean="0"/>
              <a:t>n)48AA and DC_12A_n71A.</a:t>
            </a:r>
            <a:endParaRPr lang="en-US" altLang="zh-CN" sz="2400" dirty="0"/>
          </a:p>
          <a:p>
            <a:pPr hangingPunct="0"/>
            <a:r>
              <a:rPr lang="en-US" altLang="zh-CN" sz="2400" dirty="0" smtClean="0"/>
              <a:t>It </a:t>
            </a:r>
            <a:r>
              <a:rPr lang="en-US" altLang="zh-CN" sz="2400" dirty="0"/>
              <a:t>can be foreseen that more and more ENDC band combinations have to be operated with only single switched UL in the future</a:t>
            </a:r>
            <a:r>
              <a:rPr lang="en-US" altLang="zh-CN" sz="2400" dirty="0" smtClean="0"/>
              <a:t>.</a:t>
            </a:r>
          </a:p>
          <a:p>
            <a:pPr hangingPunct="0"/>
            <a:r>
              <a:rPr lang="en-GB" altLang="zh-CN" sz="2400" dirty="0" smtClean="0"/>
              <a:t>There </a:t>
            </a:r>
            <a:r>
              <a:rPr lang="en-GB" altLang="zh-CN" sz="2400" dirty="0"/>
              <a:t>is no clear definition about “only single switched UL</a:t>
            </a:r>
            <a:r>
              <a:rPr lang="en-GB" altLang="zh-CN" sz="2400" dirty="0" smtClean="0"/>
              <a:t>” in current specifications.</a:t>
            </a:r>
          </a:p>
          <a:p>
            <a:pPr lvl="1" hangingPunct="0"/>
            <a:endParaRPr lang="en-US" altLang="zh-CN" sz="2000" dirty="0" smtClean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96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Clarification on “only single switched UL”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356" y="836712"/>
            <a:ext cx="8229600" cy="5904656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2400" dirty="0" smtClean="0"/>
              <a:t>1</a:t>
            </a:r>
            <a:r>
              <a:rPr lang="en-GB" altLang="zh-CN" sz="2400" dirty="0"/>
              <a:t>) Option </a:t>
            </a:r>
            <a:r>
              <a:rPr lang="en-GB" altLang="zh-CN" sz="2400" dirty="0" smtClean="0"/>
              <a:t>1:</a:t>
            </a:r>
          </a:p>
          <a:p>
            <a:pPr lvl="1" hangingPunct="0"/>
            <a:r>
              <a:rPr lang="en-GB" altLang="zh-CN" sz="2000" b="1" dirty="0"/>
              <a:t>Network behaviours: </a:t>
            </a:r>
            <a:r>
              <a:rPr lang="en-US" altLang="zh-CN" sz="2000" dirty="0" smtClean="0"/>
              <a:t>Restricting </a:t>
            </a:r>
            <a:r>
              <a:rPr lang="en-US" altLang="zh-CN" sz="2000" dirty="0"/>
              <a:t>NW’s behavior that only single UL band (LTE band or NR band) can be scheduled in one slot/occasion</a:t>
            </a:r>
            <a:r>
              <a:rPr lang="en-US" altLang="zh-CN" sz="2000" dirty="0" smtClean="0"/>
              <a:t>. It is mandatory to use TDM-pattern when scheduling the specific UE</a:t>
            </a:r>
            <a:r>
              <a:rPr lang="en-GB" altLang="zh-CN" sz="2000" dirty="0" smtClean="0"/>
              <a:t>.</a:t>
            </a:r>
          </a:p>
          <a:p>
            <a:pPr lvl="1" hangingPunct="0"/>
            <a:r>
              <a:rPr lang="en-GB" altLang="zh-CN" sz="2000" b="1" dirty="0"/>
              <a:t>UE behaviours</a:t>
            </a:r>
            <a:r>
              <a:rPr lang="en-US" altLang="zh-CN" sz="2000" b="1" dirty="0" smtClean="0"/>
              <a:t>: </a:t>
            </a:r>
            <a:r>
              <a:rPr lang="en-US" altLang="zh-CN" sz="2000" dirty="0"/>
              <a:t>UEs which can’t support dual Transmission have to switch UL band following BS’s scheduling</a:t>
            </a:r>
            <a:r>
              <a:rPr lang="en-US" altLang="zh-CN" sz="2000" dirty="0" smtClean="0"/>
              <a:t>.</a:t>
            </a:r>
            <a:endParaRPr lang="en-GB" altLang="zh-CN" sz="2000" dirty="0"/>
          </a:p>
          <a:p>
            <a:pPr hangingPunct="0"/>
            <a:r>
              <a:rPr lang="en-GB" altLang="zh-CN" sz="2400" dirty="0" smtClean="0"/>
              <a:t>2) </a:t>
            </a:r>
            <a:r>
              <a:rPr lang="en-US" altLang="zh-CN" sz="2400" dirty="0"/>
              <a:t>Option </a:t>
            </a:r>
            <a:r>
              <a:rPr lang="en-US" altLang="zh-CN" sz="2400" dirty="0" smtClean="0"/>
              <a:t>2</a:t>
            </a:r>
            <a:r>
              <a:rPr lang="en-GB" altLang="zh-CN" sz="2400" dirty="0" smtClean="0"/>
              <a:t>:</a:t>
            </a:r>
            <a:endParaRPr lang="en-GB" altLang="zh-CN" sz="2400" dirty="0"/>
          </a:p>
          <a:p>
            <a:pPr lvl="1" hangingPunct="0"/>
            <a:r>
              <a:rPr lang="en-GB" altLang="zh-CN" sz="2000" b="1" dirty="0"/>
              <a:t>Network behaviours: </a:t>
            </a:r>
            <a:r>
              <a:rPr lang="en-US" altLang="zh-CN" sz="2000" dirty="0" smtClean="0"/>
              <a:t>There </a:t>
            </a:r>
            <a:r>
              <a:rPr lang="en-US" altLang="zh-CN" sz="2000" dirty="0"/>
              <a:t>is no restriction on NW’s behavior for only single switched UL operation.</a:t>
            </a:r>
            <a:r>
              <a:rPr lang="en-US" altLang="zh-CN" sz="2000" dirty="0" smtClean="0"/>
              <a:t> </a:t>
            </a:r>
          </a:p>
          <a:p>
            <a:pPr lvl="1" hangingPunct="0"/>
            <a:r>
              <a:rPr lang="en-US" altLang="zh-CN" sz="2000" b="1" dirty="0"/>
              <a:t>UE </a:t>
            </a:r>
            <a:r>
              <a:rPr lang="en-US" altLang="zh-CN" sz="2000" b="1" dirty="0" err="1"/>
              <a:t>behaviours</a:t>
            </a:r>
            <a:r>
              <a:rPr lang="en-US" altLang="zh-CN" sz="2000" b="1" dirty="0"/>
              <a:t>: </a:t>
            </a:r>
            <a:endParaRPr lang="en-US" altLang="zh-CN" sz="2000" b="1" dirty="0" smtClean="0"/>
          </a:p>
          <a:p>
            <a:pPr lvl="2" hangingPunct="0"/>
            <a:r>
              <a:rPr lang="en-US" altLang="zh-CN" sz="1600" dirty="0"/>
              <a:t>Indicates whether the UE supports the </a:t>
            </a:r>
            <a:r>
              <a:rPr lang="en-US" altLang="zh-CN" sz="1600" dirty="0" err="1"/>
              <a:t>tdm-PatternConfig</a:t>
            </a:r>
            <a:r>
              <a:rPr lang="en-US" altLang="zh-CN" sz="1600" dirty="0"/>
              <a:t> for single UL-transmission associated functionality, as specified in TS 36.331</a:t>
            </a:r>
            <a:endParaRPr lang="en-US" altLang="zh-CN" sz="1600" b="1" dirty="0" smtClean="0"/>
          </a:p>
          <a:p>
            <a:pPr lvl="2" hangingPunct="0"/>
            <a:r>
              <a:rPr lang="en-US" altLang="zh-CN" sz="1600" dirty="0" smtClean="0"/>
              <a:t>UE </a:t>
            </a:r>
            <a:r>
              <a:rPr lang="en-US" altLang="zh-CN" sz="1600" dirty="0"/>
              <a:t>expect to be scheduled with single switched UL and TDM pattern by </a:t>
            </a:r>
            <a:r>
              <a:rPr lang="en-US" altLang="zh-CN" sz="1600" dirty="0" smtClean="0"/>
              <a:t>Network.</a:t>
            </a:r>
            <a:r>
              <a:rPr lang="en-US" altLang="zh-CN" sz="1600" b="1" dirty="0" smtClean="0"/>
              <a:t> </a:t>
            </a:r>
          </a:p>
          <a:p>
            <a:pPr lvl="2" hangingPunct="0"/>
            <a:r>
              <a:rPr lang="en-US" altLang="zh-CN" sz="1600" dirty="0" smtClean="0"/>
              <a:t>However, UEs </a:t>
            </a:r>
            <a:r>
              <a:rPr lang="en-US" altLang="zh-CN" sz="1600" dirty="0"/>
              <a:t>which can’t support dual Transmission </a:t>
            </a:r>
            <a:r>
              <a:rPr lang="en-US" altLang="zh-CN" sz="1600" dirty="0" smtClean="0"/>
              <a:t>can </a:t>
            </a:r>
            <a:r>
              <a:rPr lang="en-US" altLang="zh-CN" sz="1600" dirty="0"/>
              <a:t>drop NR transmission when LTE and NR transmissions collide</a:t>
            </a:r>
            <a:r>
              <a:rPr lang="en-US" altLang="zh-CN" sz="1600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458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507288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Solution </a:t>
            </a:r>
            <a:r>
              <a:rPr lang="en-US" altLang="zh-CN" dirty="0"/>
              <a:t>on “only single switched UL”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672" y="764704"/>
            <a:ext cx="8856984" cy="5904656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2400" dirty="0" smtClean="0"/>
              <a:t>1</a:t>
            </a:r>
            <a:r>
              <a:rPr lang="en-GB" altLang="zh-CN" sz="2400" dirty="0"/>
              <a:t>) </a:t>
            </a:r>
            <a:r>
              <a:rPr lang="en-GB" altLang="zh-CN" sz="2400" dirty="0" smtClean="0"/>
              <a:t>If the Option 1 is the WG’s common understanding </a:t>
            </a:r>
            <a:r>
              <a:rPr lang="en-GB" altLang="zh-CN" sz="2400" dirty="0"/>
              <a:t>about “only single switched UL”</a:t>
            </a:r>
            <a:r>
              <a:rPr lang="en-GB" altLang="zh-CN" sz="2400" dirty="0" smtClean="0"/>
              <a:t>:</a:t>
            </a:r>
          </a:p>
          <a:p>
            <a:pPr lvl="1" hangingPunct="0"/>
            <a:r>
              <a:rPr lang="en-US" altLang="zh-CN" sz="2000" b="1" dirty="0" smtClean="0"/>
              <a:t>Solution 1-1</a:t>
            </a:r>
            <a:r>
              <a:rPr lang="en-US" altLang="zh-CN" sz="2000" b="1" dirty="0"/>
              <a:t>: </a:t>
            </a:r>
            <a:r>
              <a:rPr lang="en-US" altLang="zh-CN" sz="2000" dirty="0"/>
              <a:t>specify a new capability ‘Only supporting single switched UL</a:t>
            </a:r>
            <a:r>
              <a:rPr lang="en-US" altLang="zh-CN" sz="2000" dirty="0" smtClean="0"/>
              <a:t>’. </a:t>
            </a:r>
          </a:p>
          <a:p>
            <a:pPr lvl="2" hangingPunct="0"/>
            <a:r>
              <a:rPr lang="en-US" altLang="zh-CN" sz="1600" dirty="0" smtClean="0"/>
              <a:t>Note</a:t>
            </a:r>
            <a:r>
              <a:rPr lang="en-US" altLang="zh-CN" sz="1600" dirty="0" smtClean="0"/>
              <a:t>: The specific description </a:t>
            </a:r>
            <a:r>
              <a:rPr lang="en-US" altLang="zh-CN" sz="1600" dirty="0" smtClean="0"/>
              <a:t>about the capability can </a:t>
            </a:r>
            <a:r>
              <a:rPr lang="en-US" altLang="zh-CN" sz="1600" dirty="0" smtClean="0"/>
              <a:t>be found in the last slide. The capability is applicable to both inter-band and </a:t>
            </a:r>
            <a:r>
              <a:rPr lang="en-US" altLang="zh-CN" sz="1600" dirty="0" smtClean="0"/>
              <a:t>intra-band ENDC combinations, </a:t>
            </a:r>
            <a:r>
              <a:rPr lang="en-US" altLang="zh-CN" sz="1600" dirty="0" smtClean="0"/>
              <a:t>so “inter-band” is removed)</a:t>
            </a:r>
            <a:endParaRPr lang="en-GB" altLang="zh-CN" sz="1600" dirty="0" smtClean="0"/>
          </a:p>
          <a:p>
            <a:pPr lvl="1" hangingPunct="0"/>
            <a:r>
              <a:rPr lang="en-GB" altLang="zh-CN" sz="2000" b="1" dirty="0"/>
              <a:t>Solution </a:t>
            </a:r>
            <a:r>
              <a:rPr lang="en-GB" altLang="zh-CN" sz="2000" b="1" dirty="0" smtClean="0"/>
              <a:t>1-2: </a:t>
            </a:r>
            <a:r>
              <a:rPr lang="en-US" altLang="zh-CN" sz="2000" dirty="0"/>
              <a:t>implicit indication of SUO as proposed in R4-2011524</a:t>
            </a:r>
            <a:r>
              <a:rPr lang="en-US" altLang="zh-CN" sz="2000" dirty="0" smtClean="0"/>
              <a:t>.</a:t>
            </a:r>
          </a:p>
          <a:p>
            <a:pPr lvl="2" hangingPunct="0"/>
            <a:r>
              <a:rPr lang="en-US" altLang="zh-CN" sz="1600" dirty="0" smtClean="0"/>
              <a:t>Cons: </a:t>
            </a:r>
          </a:p>
          <a:p>
            <a:pPr lvl="3" hangingPunct="0"/>
            <a:r>
              <a:rPr lang="en-US" altLang="zh-CN" sz="1200" dirty="0" smtClean="0"/>
              <a:t>1) Forward compatibility issue. UE may improve the capability in the future release, such as DC_3_n3; </a:t>
            </a:r>
          </a:p>
          <a:p>
            <a:pPr lvl="3" hangingPunct="0"/>
            <a:r>
              <a:rPr lang="en-US" altLang="zh-CN" sz="1200" dirty="0" smtClean="0"/>
              <a:t>2) NW schedulers have to update the list again and again once new ENDC band combinations </a:t>
            </a:r>
            <a:r>
              <a:rPr lang="en-US" altLang="zh-CN" sz="1200" dirty="0"/>
              <a:t>with “only single switched UL</a:t>
            </a:r>
            <a:r>
              <a:rPr lang="en-US" altLang="zh-CN" sz="1200" dirty="0" smtClean="0"/>
              <a:t>” are introduced; </a:t>
            </a:r>
          </a:p>
          <a:p>
            <a:pPr lvl="3" hangingPunct="0"/>
            <a:r>
              <a:rPr lang="en-US" altLang="zh-CN" sz="1200" dirty="0" smtClean="0"/>
              <a:t>3</a:t>
            </a:r>
            <a:r>
              <a:rPr lang="en-US" altLang="zh-CN" sz="1200" dirty="0"/>
              <a:t>) </a:t>
            </a:r>
            <a:r>
              <a:rPr lang="en-US" altLang="zh-CN" sz="1200" dirty="0" smtClean="0"/>
              <a:t>From standardization perspective and vendors’ implementation, a general way is beneficial instead of individual case by case with implication in the spec. </a:t>
            </a:r>
            <a:endParaRPr lang="en-US" altLang="zh-CN" sz="1200" dirty="0"/>
          </a:p>
          <a:p>
            <a:pPr lvl="1" hangingPunct="0"/>
            <a:r>
              <a:rPr lang="en-US" altLang="zh-CN" sz="2000" b="1" dirty="0"/>
              <a:t>Solution </a:t>
            </a:r>
            <a:r>
              <a:rPr lang="en-US" altLang="zh-CN" sz="2000" b="1" dirty="0" smtClean="0"/>
              <a:t>1-3: </a:t>
            </a:r>
            <a:r>
              <a:rPr lang="en-US" altLang="zh-CN" sz="2000" dirty="0" smtClean="0"/>
              <a:t>Send a LS to RAN2 and ask RAN2 make the final decision if RAN4 doesn’t reach a agreement.</a:t>
            </a:r>
            <a:endParaRPr lang="en-GB" altLang="zh-CN" sz="1600" dirty="0"/>
          </a:p>
          <a:p>
            <a:pPr hangingPunct="0"/>
            <a:r>
              <a:rPr lang="en-GB" altLang="zh-CN" sz="2400" dirty="0" smtClean="0"/>
              <a:t>2) </a:t>
            </a:r>
            <a:r>
              <a:rPr lang="en-US" altLang="zh-CN" sz="2400" dirty="0"/>
              <a:t>If the Option </a:t>
            </a:r>
            <a:r>
              <a:rPr lang="en-US" altLang="zh-CN" sz="2400" dirty="0" smtClean="0"/>
              <a:t>2 </a:t>
            </a:r>
            <a:r>
              <a:rPr lang="en-US" altLang="zh-CN" sz="2400" dirty="0"/>
              <a:t>is the WG’s common understanding about “only single switched UL</a:t>
            </a:r>
            <a:r>
              <a:rPr lang="en-US" altLang="zh-CN" sz="2400" dirty="0" smtClean="0"/>
              <a:t>”:</a:t>
            </a:r>
            <a:endParaRPr lang="en-GB" altLang="zh-CN" sz="2400" dirty="0"/>
          </a:p>
          <a:p>
            <a:pPr lvl="1" hangingPunct="0"/>
            <a:r>
              <a:rPr lang="en-US" altLang="zh-CN" sz="2000" b="1" dirty="0"/>
              <a:t>Solution </a:t>
            </a:r>
            <a:r>
              <a:rPr lang="en-US" altLang="zh-CN" sz="2000" b="1" dirty="0" smtClean="0"/>
              <a:t>2-1</a:t>
            </a:r>
            <a:r>
              <a:rPr lang="en-US" altLang="zh-CN" sz="2000" b="1" dirty="0"/>
              <a:t>: </a:t>
            </a:r>
            <a:r>
              <a:rPr lang="en-US" altLang="zh-CN" sz="2000" dirty="0" smtClean="0"/>
              <a:t>The existing capability “</a:t>
            </a:r>
            <a:r>
              <a:rPr lang="en-US" altLang="zh-CN" sz="2000" dirty="0" err="1" smtClean="0"/>
              <a:t>singleUL</a:t>
            </a:r>
            <a:r>
              <a:rPr lang="en-US" altLang="zh-CN" sz="2000" dirty="0" smtClean="0"/>
              <a:t>-Transmission” can be reused since there is no difference from network perspective/behavior.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83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84576"/>
          </a:xfrm>
        </p:spPr>
        <p:txBody>
          <a:bodyPr>
            <a:normAutofit/>
          </a:bodyPr>
          <a:lstStyle/>
          <a:p>
            <a:pPr lvl="0"/>
            <a:r>
              <a:rPr lang="en-US" altLang="ko-KR" sz="2600" dirty="0"/>
              <a:t>[1] </a:t>
            </a:r>
            <a:r>
              <a:rPr lang="en-GB" altLang="zh-CN" sz="2800" dirty="0"/>
              <a:t>RP-172064, Single </a:t>
            </a:r>
            <a:r>
              <a:rPr lang="en-GB" altLang="zh-CN" sz="2800" dirty="0" err="1"/>
              <a:t>Tx</a:t>
            </a:r>
            <a:r>
              <a:rPr lang="en-GB" altLang="zh-CN" sz="2800" dirty="0"/>
              <a:t> switched UL, Qualcomm, Intel</a:t>
            </a:r>
            <a:endParaRPr lang="zh-CN" altLang="zh-CN" sz="2800" dirty="0"/>
          </a:p>
          <a:p>
            <a:r>
              <a:rPr lang="en-US" altLang="ko-KR" sz="2800" dirty="0"/>
              <a:t>[2] </a:t>
            </a:r>
            <a:r>
              <a:rPr lang="en-GB" altLang="zh-CN" sz="2800" dirty="0" smtClean="0"/>
              <a:t>RP-172085</a:t>
            </a:r>
            <a:r>
              <a:rPr lang="en-GB" altLang="zh-CN" sz="2800" dirty="0"/>
              <a:t>, Signalling for Single/Dual UL </a:t>
            </a:r>
            <a:r>
              <a:rPr lang="en-GB" altLang="zh-CN" sz="2800" dirty="0" err="1"/>
              <a:t>Tx</a:t>
            </a:r>
            <a:r>
              <a:rPr lang="en-GB" altLang="zh-CN" sz="2800" dirty="0"/>
              <a:t>, RAN2 </a:t>
            </a:r>
            <a:r>
              <a:rPr lang="en-GB" altLang="zh-CN" sz="2800" dirty="0" smtClean="0"/>
              <a:t>Chairman</a:t>
            </a:r>
            <a:endParaRPr lang="en-US" altLang="zh-CN" sz="2600" dirty="0"/>
          </a:p>
          <a:p>
            <a:endParaRPr lang="en-US" altLang="zh-CN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790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E77500-7863-444F-A923-CC4EC08D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FG </a:t>
            </a:r>
            <a:r>
              <a:rPr lang="sv-SE" dirty="0"/>
              <a:t>[6-2] ’</a:t>
            </a:r>
            <a:r>
              <a:rPr lang="en-US" dirty="0"/>
              <a:t> Only supporting single switched UL </a:t>
            </a:r>
            <a:r>
              <a:rPr lang="sv-SE" dirty="0"/>
              <a:t>’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14573F67-5D8A-419B-8EA8-B25F7164B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35381"/>
              </p:ext>
            </p:extLst>
          </p:nvPr>
        </p:nvGraphicFramePr>
        <p:xfrm>
          <a:off x="318209" y="2573274"/>
          <a:ext cx="8143874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93320">
                  <a:extLst>
                    <a:ext uri="{9D8B030D-6E8A-4147-A177-3AD203B41FA5}">
                      <a16:colId xmlns:a16="http://schemas.microsoft.com/office/drawing/2014/main" xmlns="" val="3542378202"/>
                    </a:ext>
                  </a:extLst>
                </a:gridCol>
                <a:gridCol w="762467">
                  <a:extLst>
                    <a:ext uri="{9D8B030D-6E8A-4147-A177-3AD203B41FA5}">
                      <a16:colId xmlns:a16="http://schemas.microsoft.com/office/drawing/2014/main" xmlns="" val="1161866166"/>
                    </a:ext>
                  </a:extLst>
                </a:gridCol>
                <a:gridCol w="938294">
                  <a:extLst>
                    <a:ext uri="{9D8B030D-6E8A-4147-A177-3AD203B41FA5}">
                      <a16:colId xmlns:a16="http://schemas.microsoft.com/office/drawing/2014/main" xmlns="" val="680916637"/>
                    </a:ext>
                  </a:extLst>
                </a:gridCol>
                <a:gridCol w="644973">
                  <a:extLst>
                    <a:ext uri="{9D8B030D-6E8A-4147-A177-3AD203B41FA5}">
                      <a16:colId xmlns:a16="http://schemas.microsoft.com/office/drawing/2014/main" xmlns="" val="3562955623"/>
                    </a:ext>
                  </a:extLst>
                </a:gridCol>
                <a:gridCol w="410400">
                  <a:extLst>
                    <a:ext uri="{9D8B030D-6E8A-4147-A177-3AD203B41FA5}">
                      <a16:colId xmlns:a16="http://schemas.microsoft.com/office/drawing/2014/main" xmlns="" val="2446605104"/>
                    </a:ext>
                  </a:extLst>
                </a:gridCol>
                <a:gridCol w="410813">
                  <a:extLst>
                    <a:ext uri="{9D8B030D-6E8A-4147-A177-3AD203B41FA5}">
                      <a16:colId xmlns:a16="http://schemas.microsoft.com/office/drawing/2014/main" xmlns="" val="2676343148"/>
                    </a:ext>
                  </a:extLst>
                </a:gridCol>
                <a:gridCol w="586227">
                  <a:extLst>
                    <a:ext uri="{9D8B030D-6E8A-4147-A177-3AD203B41FA5}">
                      <a16:colId xmlns:a16="http://schemas.microsoft.com/office/drawing/2014/main" xmlns="" val="189634231"/>
                    </a:ext>
                  </a:extLst>
                </a:gridCol>
                <a:gridCol w="377303">
                  <a:extLst>
                    <a:ext uri="{9D8B030D-6E8A-4147-A177-3AD203B41FA5}">
                      <a16:colId xmlns:a16="http://schemas.microsoft.com/office/drawing/2014/main" xmlns="" val="1862336369"/>
                    </a:ext>
                  </a:extLst>
                </a:gridCol>
                <a:gridCol w="410400">
                  <a:extLst>
                    <a:ext uri="{9D8B030D-6E8A-4147-A177-3AD203B41FA5}">
                      <a16:colId xmlns:a16="http://schemas.microsoft.com/office/drawing/2014/main" xmlns="" val="1224159968"/>
                    </a:ext>
                  </a:extLst>
                </a:gridCol>
                <a:gridCol w="377303">
                  <a:extLst>
                    <a:ext uri="{9D8B030D-6E8A-4147-A177-3AD203B41FA5}">
                      <a16:colId xmlns:a16="http://schemas.microsoft.com/office/drawing/2014/main" xmlns="" val="2072411994"/>
                    </a:ext>
                  </a:extLst>
                </a:gridCol>
                <a:gridCol w="410813">
                  <a:extLst>
                    <a:ext uri="{9D8B030D-6E8A-4147-A177-3AD203B41FA5}">
                      <a16:colId xmlns:a16="http://schemas.microsoft.com/office/drawing/2014/main" xmlns="" val="1647311742"/>
                    </a:ext>
                  </a:extLst>
                </a:gridCol>
                <a:gridCol w="1993667">
                  <a:extLst>
                    <a:ext uri="{9D8B030D-6E8A-4147-A177-3AD203B41FA5}">
                      <a16:colId xmlns:a16="http://schemas.microsoft.com/office/drawing/2014/main" xmlns="" val="850048337"/>
                    </a:ext>
                  </a:extLst>
                </a:gridCol>
                <a:gridCol w="527894">
                  <a:extLst>
                    <a:ext uri="{9D8B030D-6E8A-4147-A177-3AD203B41FA5}">
                      <a16:colId xmlns:a16="http://schemas.microsoft.com/office/drawing/2014/main" xmlns="" val="4114301075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[6-2]</a:t>
                      </a:r>
                      <a:endParaRPr lang="sv-SE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Only supporting single switched UL 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Only supporting single switched UL for specific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inter-band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ENDC combination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Yes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UE can’t support the specific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inter-band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ENDC combination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Per BC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FR1 only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This capability is restricted to specific band combinations. If this capability isn’t supported for the specific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inter-band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ENDC combination, the UE can support simultaneous UL transmissions when the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inter-band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ENDC combination is supported. UE can’t simultaneously report this capability and IE “</a:t>
                      </a: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singleUL</a:t>
                      </a: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-Transmission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for the specific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inter-band 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ENDC combination. IE “</a:t>
                      </a: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-Pattern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will be reused to indicate whether the UE supports the </a:t>
                      </a: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tdm-PatternConfig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for this capability associated functionality. The field doesn’t apply to any other fallback band combinations.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For super set combination, the UL configuration can refer to sub-clause 5.5B.4.1 from 38.101-3.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with capability signalling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7542" marR="47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205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27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2E789D-C933-4898-8B78-A2A4CC78A940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ba37140e-f4c5-4a6c-a9b4-20a691ce6c8a"/>
    <ds:schemaRef ds:uri="http://schemas.microsoft.com/office/2006/documentManagement/types"/>
    <ds:schemaRef ds:uri="cc9c437c-ae0c-4066-8d90-a0f7de78612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945</Words>
  <Application>Microsoft Office PowerPoint</Application>
  <PresentationFormat>全屏显示(4:3)</PresentationFormat>
  <Paragraphs>70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Malgun Gothic</vt:lpstr>
      <vt:lpstr>MS Gothic</vt:lpstr>
      <vt:lpstr>宋体</vt:lpstr>
      <vt:lpstr>宋体</vt:lpstr>
      <vt:lpstr>Arial</vt:lpstr>
      <vt:lpstr>Calibri</vt:lpstr>
      <vt:lpstr>Times New Roman</vt:lpstr>
      <vt:lpstr>Office 主题</vt:lpstr>
      <vt:lpstr>Clarification on the network and UE behaviors between “Only single switched UL” and “SUO/SUO allowed”</vt:lpstr>
      <vt:lpstr>Current Agreement about the existing “singleUL-Transmission”</vt:lpstr>
      <vt:lpstr>Clarification on “SUO/SUO allowed”</vt:lpstr>
      <vt:lpstr>Background on “only single switched UL”</vt:lpstr>
      <vt:lpstr>Clarification on “only single switched UL”</vt:lpstr>
      <vt:lpstr>Solution on “only single switched UL”</vt:lpstr>
      <vt:lpstr>Reference</vt:lpstr>
      <vt:lpstr>FG [6-2] ’ Only supporting single switched UL 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194</cp:revision>
  <dcterms:modified xsi:type="dcterms:W3CDTF">2020-08-19T11:18:10Z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(3)H/N3dpf8PyRaOxXRcE491jDJzGkFGpdQsGqncKUTZF68kWw8WXDQLR6lcPpeJs9mJfpJ3Ux6
Ha12hPBtPTnDCpQYXuEO3CMnxS0QxH8mXkGmm5ePu+thFwPkwA1niAbcD2f07n941N/d/Qyf
m6MoWzfvl14LzhZyjy1WOJjzBZb+GccO2pJr683bXxHiHzGKmiEr4Q70nrG8kngrtUg7wIQY
lz2h2zu+VQL0ZyrxeS</vt:lpwstr>
  </property>
  <property fmtid="{D5CDD505-2E9C-101B-9397-08002B2CF9AE}" pid="3" name="_2015_ms_pID_7253431">
    <vt:lpwstr>BqsUwhuq+8vCVML9xNhxzPtw0ro+HUJo7BCyRgZLA2T4sPti2frXj3
8eZUifnIZ27rhOp3IJpVgLjIUc1/1t9Wab7GCBsIOj+Opjm+lQoOKmiydEcs0ok6DmV4g6+a
y5lDuYj85gdR2atP0uEAvfX+Hpq7qosF9UuUlCE3+VX1x9ZmjsdYrvKJP/SaqWNbQn25oyWl
Kr0fvHEa+heOF3H4OJKl6MgqwocEeh+ElvZS</vt:lpwstr>
  </property>
  <property fmtid="{D5CDD505-2E9C-101B-9397-08002B2CF9AE}" pid="4" name="_2015_ms_pID_7253432">
    <vt:lpwstr>ug==</vt:lpwstr>
  </property>
  <property fmtid="{D5CDD505-2E9C-101B-9397-08002B2CF9AE}" pid="5" name="ContentTypeId">
    <vt:lpwstr>0x010100EB28163D68FE8E4D9361964FDD814FC4</vt:lpwstr>
  </property>
</Properties>
</file>