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504768"/>
            <a:ext cx="9900863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the conclusion of </a:t>
            </a:r>
            <a:r>
              <a:rPr lang="en-GB" dirty="0" err="1"/>
              <a:t>RAN4#96e</a:t>
            </a:r>
            <a:r>
              <a:rPr lang="en-GB" dirty="0"/>
              <a:t>_#</a:t>
            </a:r>
            <a:r>
              <a:rPr lang="en-GB" dirty="0" err="1"/>
              <a:t>107_NR_unlic_UE_RF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776"/>
            <a:ext cx="9144000" cy="1655762"/>
          </a:xfrm>
        </p:spPr>
        <p:txBody>
          <a:bodyPr/>
          <a:lstStyle/>
          <a:p>
            <a:r>
              <a:rPr lang="en-US" dirty="0"/>
              <a:t>Moderator (Qualcomm Incorporated)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201xxxx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03111" y="428916"/>
            <a:ext cx="344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</a:t>
            </a:r>
            <a:r>
              <a:rPr lang="en-US" b="1" dirty="0" err="1"/>
              <a:t>WG4</a:t>
            </a:r>
            <a:r>
              <a:rPr lang="en-US" b="1" dirty="0"/>
              <a:t> #96-e</a:t>
            </a:r>
          </a:p>
          <a:p>
            <a:r>
              <a:rPr lang="en-US" b="1" dirty="0"/>
              <a:t>Aug 17</a:t>
            </a:r>
            <a:r>
              <a:rPr lang="en-US" b="1" baseline="30000" dirty="0"/>
              <a:t>th</a:t>
            </a:r>
            <a:r>
              <a:rPr lang="en-US" b="1" dirty="0"/>
              <a:t> ‒ 28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E9BB5-FBAC-4502-86E0-EDFC1DAE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51E54-92D5-4892-B700-E0B676BFD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NR-U work item is scheduled to complete Sept. 2020</a:t>
            </a:r>
          </a:p>
          <a:p>
            <a:pPr lvl="1"/>
            <a:r>
              <a:rPr lang="en-US" dirty="0"/>
              <a:t>The WI has already received a </a:t>
            </a:r>
            <a:r>
              <a:rPr lang="en-US" dirty="0" err="1"/>
              <a:t>1Q</a:t>
            </a:r>
            <a:r>
              <a:rPr lang="en-US" dirty="0"/>
              <a:t> extension. </a:t>
            </a:r>
          </a:p>
          <a:p>
            <a:r>
              <a:rPr lang="en-US" dirty="0"/>
              <a:t>Significant progress was made on remaining open issues during RAN4 #96-e [1]</a:t>
            </a:r>
          </a:p>
          <a:p>
            <a:pPr lvl="1"/>
            <a:r>
              <a:rPr lang="en-US" dirty="0"/>
              <a:t>Some errors and corrections were identified very late in the meeting, a revised CR was prepared [2], post-meeting email approval was allowed by the RAN4 chairman</a:t>
            </a:r>
          </a:p>
          <a:p>
            <a:pPr lvl="1"/>
            <a:r>
              <a:rPr lang="en-US" dirty="0"/>
              <a:t>Additional comments were received during post-meeting email approval process [3]</a:t>
            </a:r>
          </a:p>
          <a:p>
            <a:pPr lvl="1"/>
            <a:r>
              <a:rPr lang="en-US" dirty="0"/>
              <a:t>Revisions to the CR during the email approval process should be minimized as much as possible</a:t>
            </a:r>
          </a:p>
        </p:txBody>
      </p:sp>
    </p:spTree>
    <p:extLst>
      <p:ext uri="{BB962C8B-B14F-4D97-AF65-F5344CB8AC3E}">
        <p14:creationId xmlns:p14="http://schemas.microsoft.com/office/powerpoint/2010/main" val="143745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FD1331-9795-45C9-828E-91590B9A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44C00C-ABC5-43A7-9A29-032B0395A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Revise and agree* or technically endorse the CR</a:t>
            </a:r>
          </a:p>
          <a:p>
            <a:pPr lvl="1"/>
            <a:r>
              <a:rPr lang="en-US" dirty="0"/>
              <a:t>Address the main topic of dissent – reference sensitivity for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Correct typos and errors in </a:t>
            </a:r>
            <a:r>
              <a:rPr lang="en-US" dirty="0" err="1"/>
              <a:t>n46</a:t>
            </a:r>
            <a:r>
              <a:rPr lang="en-US" dirty="0"/>
              <a:t> A-</a:t>
            </a:r>
            <a:r>
              <a:rPr lang="en-US" dirty="0" err="1"/>
              <a:t>MPR</a:t>
            </a:r>
            <a:r>
              <a:rPr lang="en-US" dirty="0"/>
              <a:t> tables</a:t>
            </a:r>
          </a:p>
          <a:p>
            <a:pPr lvl="1"/>
            <a:r>
              <a:rPr lang="en-US" dirty="0"/>
              <a:t>Square bracket in </a:t>
            </a:r>
            <a:r>
              <a:rPr lang="en-US" dirty="0" err="1"/>
              <a:t>NS_53</a:t>
            </a:r>
            <a:r>
              <a:rPr lang="en-US" dirty="0"/>
              <a:t> and </a:t>
            </a:r>
            <a:r>
              <a:rPr lang="en-US" dirty="0" err="1"/>
              <a:t>NS_54</a:t>
            </a:r>
            <a:r>
              <a:rPr lang="en-US" dirty="0"/>
              <a:t>, square bracket on channel and sync raster for </a:t>
            </a:r>
            <a:r>
              <a:rPr lang="en-US" dirty="0" err="1"/>
              <a:t>n96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Recommend RAN Plenary to decide how to handling following remaining issues together with remaining issues in BS requirements, e.g., </a:t>
            </a:r>
            <a:r>
              <a:rPr lang="en-US" dirty="0" smtClean="0">
                <a:solidFill>
                  <a:srgbClr val="FF0000"/>
                </a:solidFill>
              </a:rPr>
              <a:t>under regular CR maintenance, further extend the WI by 1 more quarter, </a:t>
            </a:r>
            <a:r>
              <a:rPr lang="en-US" smtClean="0">
                <a:solidFill>
                  <a:srgbClr val="FF0000"/>
                </a:solidFill>
              </a:rPr>
              <a:t>or others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Confirmation and/or revision of </a:t>
            </a:r>
            <a:r>
              <a:rPr lang="en-US" dirty="0" err="1"/>
              <a:t>refsens</a:t>
            </a:r>
            <a:r>
              <a:rPr lang="en-US" dirty="0"/>
              <a:t> (</a:t>
            </a:r>
            <a:r>
              <a:rPr lang="en-US" dirty="0" err="1"/>
              <a:t>n96</a:t>
            </a:r>
            <a:r>
              <a:rPr lang="en-US" dirty="0"/>
              <a:t> only)</a:t>
            </a:r>
          </a:p>
          <a:p>
            <a:pPr lvl="1"/>
            <a:r>
              <a:rPr lang="en-US" dirty="0"/>
              <a:t>A-</a:t>
            </a:r>
            <a:r>
              <a:rPr lang="en-US" dirty="0" err="1"/>
              <a:t>MPR</a:t>
            </a:r>
            <a:r>
              <a:rPr lang="en-US" dirty="0"/>
              <a:t> minor corrections (</a:t>
            </a:r>
            <a:r>
              <a:rPr lang="en-US" dirty="0" err="1"/>
              <a:t>n96</a:t>
            </a:r>
            <a:r>
              <a:rPr lang="en-US" dirty="0"/>
              <a:t> only)</a:t>
            </a:r>
          </a:p>
          <a:p>
            <a:pPr lvl="1"/>
            <a:r>
              <a:rPr lang="en-US" dirty="0"/>
              <a:t>Confirmation and/or revision of channel raster and sync raster (</a:t>
            </a:r>
            <a:r>
              <a:rPr lang="en-US" dirty="0" err="1"/>
              <a:t>n96</a:t>
            </a:r>
            <a:r>
              <a:rPr lang="en-US" dirty="0"/>
              <a:t> only)</a:t>
            </a:r>
          </a:p>
          <a:p>
            <a:pPr lvl="1"/>
            <a:r>
              <a:rPr lang="en-US" dirty="0"/>
              <a:t>Confirmation and/or revision of ACS (general)</a:t>
            </a:r>
          </a:p>
          <a:p>
            <a:pPr lvl="1"/>
            <a:r>
              <a:rPr lang="en-US" dirty="0"/>
              <a:t>SU for 60 kHz </a:t>
            </a:r>
            <a:r>
              <a:rPr lang="en-US" dirty="0" err="1"/>
              <a:t>SCS</a:t>
            </a:r>
            <a:r>
              <a:rPr lang="en-US" dirty="0"/>
              <a:t> (general)</a:t>
            </a:r>
          </a:p>
          <a:p>
            <a:pPr lvl="1"/>
            <a:r>
              <a:rPr lang="en-US" dirty="0"/>
              <a:t>BW class definitions (general)</a:t>
            </a:r>
          </a:p>
          <a:p>
            <a:pPr lvl="1"/>
            <a:r>
              <a:rPr lang="en-US" dirty="0"/>
              <a:t>Other corrections identified or to be identified, business as usual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*Pending agreement of BS </a:t>
            </a:r>
            <a:r>
              <a:rPr lang="en-US" dirty="0" err="1"/>
              <a:t>CR’s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2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E7A33E-2865-41F0-98DB-042E7FE8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sensitivity (for information)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C02D5106-8EBB-4174-9735-F71F2A80A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34315"/>
              </p:ext>
            </p:extLst>
          </p:nvPr>
        </p:nvGraphicFramePr>
        <p:xfrm>
          <a:off x="838200" y="1825625"/>
          <a:ext cx="10278437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679">
                  <a:extLst>
                    <a:ext uri="{9D8B030D-6E8A-4147-A177-3AD203B41FA5}">
                      <a16:colId xmlns:a16="http://schemas.microsoft.com/office/drawing/2014/main" xmlns="" val="1852107590"/>
                    </a:ext>
                  </a:extLst>
                </a:gridCol>
                <a:gridCol w="986319">
                  <a:extLst>
                    <a:ext uri="{9D8B030D-6E8A-4147-A177-3AD203B41FA5}">
                      <a16:colId xmlns:a16="http://schemas.microsoft.com/office/drawing/2014/main" xmlns="" val="1293323611"/>
                    </a:ext>
                  </a:extLst>
                </a:gridCol>
                <a:gridCol w="7736439">
                  <a:extLst>
                    <a:ext uri="{9D8B030D-6E8A-4147-A177-3AD203B41FA5}">
                      <a16:colId xmlns:a16="http://schemas.microsoft.com/office/drawing/2014/main" xmlns="" val="3239760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038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MediaTek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accept 14.1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995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 the approach taken by </a:t>
                      </a:r>
                      <a:r>
                        <a:rPr lang="en-US" dirty="0" err="1"/>
                        <a:t>MTK</a:t>
                      </a:r>
                      <a:r>
                        <a:rPr lang="en-US" dirty="0"/>
                        <a:t>, but not endorsing the value at this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7078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 brackets preferred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22647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en-US" dirty="0" err="1"/>
                        <a:t>LGE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4814518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r>
                        <a:rPr lang="en-US" dirty="0"/>
                        <a:t>Skyworks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accept 0.5 dB relaxation to this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07447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Qorvo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46335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23575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Verizon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Leave in square brackets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4915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36760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Samsung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with square bracket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70360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Rounded to nearest 0.5 dB </a:t>
                      </a:r>
                      <a:r>
                        <a:rPr lang="en-US" b="1" dirty="0">
                          <a:sym typeface="Wingdings" panose="05000000000000000000" pitchFamily="2" charset="2"/>
                        </a:rPr>
                        <a:t> 13.5 dB in square brackets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9712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13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E8054B-3B22-49F2-9E1B-8A300F7F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C224CC-3F22-4C4E-BC48-AC271512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R4-2011847, “Email discussion summary for [</a:t>
            </a:r>
            <a:r>
              <a:rPr lang="en-US" dirty="0" err="1"/>
              <a:t>96e</a:t>
            </a:r>
            <a:r>
              <a:rPr lang="en-US" dirty="0"/>
              <a:t>][107] </a:t>
            </a:r>
            <a:r>
              <a:rPr lang="en-US" dirty="0" err="1"/>
              <a:t>NR_unlic_UE_RF</a:t>
            </a:r>
            <a:r>
              <a:rPr lang="en-US" dirty="0"/>
              <a:t>,” Moderator (Qualcomm)</a:t>
            </a:r>
          </a:p>
          <a:p>
            <a:pPr marL="0" indent="0">
              <a:buNone/>
            </a:pPr>
            <a:r>
              <a:rPr lang="en-US" dirty="0"/>
              <a:t>[2] R4-2011943, “Introduction of NR-based access to unlicensed spectrum,” Qualcomm Incorporated, Nokia</a:t>
            </a:r>
          </a:p>
          <a:p>
            <a:pPr marL="0" indent="0">
              <a:buNone/>
            </a:pPr>
            <a:r>
              <a:rPr lang="en-US" dirty="0"/>
              <a:t>[3] R4-</a:t>
            </a:r>
            <a:r>
              <a:rPr lang="en-US" dirty="0" err="1"/>
              <a:t>201xxxx</a:t>
            </a:r>
            <a:r>
              <a:rPr lang="en-US" dirty="0"/>
              <a:t>, “Post-meeting email discussion summary for </a:t>
            </a:r>
            <a:r>
              <a:rPr lang="en-US" dirty="0" err="1"/>
              <a:t>RAN4#96e</a:t>
            </a:r>
            <a:r>
              <a:rPr lang="en-US" dirty="0"/>
              <a:t>_#</a:t>
            </a:r>
            <a:r>
              <a:rPr lang="en-US" dirty="0" err="1"/>
              <a:t>107_NR_unlic_UE_RF</a:t>
            </a:r>
            <a:r>
              <a:rPr lang="en-US" dirty="0"/>
              <a:t>,” Moderator (Qualcomm)</a:t>
            </a:r>
          </a:p>
        </p:txBody>
      </p:sp>
    </p:spTree>
    <p:extLst>
      <p:ext uri="{BB962C8B-B14F-4D97-AF65-F5344CB8AC3E}">
        <p14:creationId xmlns:p14="http://schemas.microsoft.com/office/powerpoint/2010/main" val="37159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408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WF on the conclusion of RAN4#96e_#107_NR_unlic_UE_RF</vt:lpstr>
      <vt:lpstr>Background</vt:lpstr>
      <vt:lpstr>Way forward</vt:lpstr>
      <vt:lpstr>Reference sensitivity (for information)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Ato-MediaTek</cp:lastModifiedBy>
  <cp:revision>55</cp:revision>
  <dcterms:created xsi:type="dcterms:W3CDTF">2018-08-21T06:09:04Z</dcterms:created>
  <dcterms:modified xsi:type="dcterms:W3CDTF">2020-09-04T09:14:45Z</dcterms:modified>
</cp:coreProperties>
</file>