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1">
  <p:sldMasterIdLst>
    <p:sldMasterId id="2147483648" r:id="rId4"/>
    <p:sldMasterId id="2147483660" r:id="rId5"/>
  </p:sldMasterIdLst>
  <p:notesMasterIdLst>
    <p:notesMasterId r:id="rId10"/>
  </p:notesMasterIdLst>
  <p:sldIdLst>
    <p:sldId id="280" r:id="rId6"/>
    <p:sldId id="309" r:id="rId7"/>
    <p:sldId id="308" r:id="rId8"/>
    <p:sldId id="30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sson" initials="CB" lastIdx="1" clrIdx="0">
    <p:extLst>
      <p:ext uri="{19B8F6BF-5375-455C-9EA6-DF929625EA0E}">
        <p15:presenceInfo xmlns:p15="http://schemas.microsoft.com/office/powerpoint/2012/main" userId="Eric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796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sv-SE" altLang="ja-JP" dirty="0"/>
              <a:t>Ericsson: added text in blue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3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3367231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>
                <a:solidFill>
                  <a:prstClr val="black"/>
                </a:solidFill>
                <a:latin typeface="맑은 고딕"/>
              </a:rPr>
              <a:pPr/>
              <a:t>4</a:t>
            </a:fld>
            <a:endParaRPr lang="en-US" dirty="0">
              <a:solidFill>
                <a:prstClr val="black"/>
              </a:solidFill>
              <a:latin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692348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503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905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6385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00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8216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7389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40367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3767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14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4437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62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/>
              <a:t>8/18/2020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9647D-FB41-448B-8166-164518DC9D4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8/18/2020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316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altLang="ko-KR" b="1" dirty="0"/>
              <a:t>[111] </a:t>
            </a:r>
            <a:r>
              <a:rPr lang="en-US" altLang="ko-KR" b="1" dirty="0" err="1"/>
              <a:t>LTE_NR_DC_CA_enh_RF</a:t>
            </a:r>
            <a:r>
              <a:rPr lang="en-US" altLang="ko-KR" b="1" dirty="0"/>
              <a:t> </a:t>
            </a:r>
            <a:br>
              <a:rPr lang="en-US" altLang="ko-KR" b="1" dirty="0"/>
            </a:br>
            <a:r>
              <a:rPr lang="en-US" altLang="ko-KR" b="1" dirty="0"/>
              <a:t>GTW</a:t>
            </a:r>
            <a:br>
              <a:rPr lang="en-US" altLang="ko-KR" b="1" dirty="0"/>
            </a:br>
            <a:r>
              <a:rPr lang="en-US" altLang="ko-KR" sz="4000" dirty="0"/>
              <a:t>FG [6-2]</a:t>
            </a:r>
            <a:r>
              <a:rPr lang="sv-SE" sz="4000" dirty="0"/>
              <a:t> ’</a:t>
            </a:r>
            <a:r>
              <a:rPr lang="en-US" sz="4000" dirty="0"/>
              <a:t> Only supporting single switched UL </a:t>
            </a:r>
            <a:r>
              <a:rPr lang="sv-SE" sz="4000" dirty="0"/>
              <a:t>’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/>
              <a:t>Moderator (Ericsson)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7" y="218661"/>
            <a:ext cx="1520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R4-20</a:t>
            </a:r>
            <a:r>
              <a:rPr lang="en-US" altLang="zh-CN" b="1" dirty="0"/>
              <a:t>xxxxx</a:t>
            </a:r>
            <a:endParaRPr lang="en-US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4" y="188639"/>
            <a:ext cx="357585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#96-e</a:t>
            </a:r>
          </a:p>
          <a:p>
            <a:r>
              <a:rPr lang="en-GB" altLang="ko-KR" b="1" dirty="0"/>
              <a:t>Online Meeting, Aug 2020</a:t>
            </a:r>
            <a:endParaRPr lang="en-GB" b="1" dirty="0"/>
          </a:p>
          <a:p>
            <a:r>
              <a:rPr lang="en-GB" b="1" dirty="0"/>
              <a:t>Agenda: </a:t>
            </a:r>
            <a:r>
              <a:rPr lang="en-US" b="1" dirty="0"/>
              <a:t>7.5.2, 8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77500-7863-444F-A923-CC4EC08D8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Background FG [6-2] ’</a:t>
            </a:r>
            <a:r>
              <a:rPr lang="en-US" dirty="0"/>
              <a:t> Only supporting single switched UL </a:t>
            </a:r>
            <a:r>
              <a:rPr lang="sv-SE" dirty="0"/>
              <a:t>’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4573F67-5D8A-419B-8EA8-B25F7164B9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310863"/>
              </p:ext>
            </p:extLst>
          </p:nvPr>
        </p:nvGraphicFramePr>
        <p:xfrm>
          <a:off x="424278" y="2288032"/>
          <a:ext cx="10858499" cy="3657600"/>
        </p:xfrm>
        <a:graphic>
          <a:graphicData uri="http://schemas.openxmlformats.org/drawingml/2006/table">
            <a:tbl>
              <a:tblPr firstRow="1" firstCol="1" bandRow="1"/>
              <a:tblGrid>
                <a:gridCol w="391093">
                  <a:extLst>
                    <a:ext uri="{9D8B030D-6E8A-4147-A177-3AD203B41FA5}">
                      <a16:colId xmlns:a16="http://schemas.microsoft.com/office/drawing/2014/main" val="3542378202"/>
                    </a:ext>
                  </a:extLst>
                </a:gridCol>
                <a:gridCol w="1016623">
                  <a:extLst>
                    <a:ext uri="{9D8B030D-6E8A-4147-A177-3AD203B41FA5}">
                      <a16:colId xmlns:a16="http://schemas.microsoft.com/office/drawing/2014/main" val="1161866166"/>
                    </a:ext>
                  </a:extLst>
                </a:gridCol>
                <a:gridCol w="1251058">
                  <a:extLst>
                    <a:ext uri="{9D8B030D-6E8A-4147-A177-3AD203B41FA5}">
                      <a16:colId xmlns:a16="http://schemas.microsoft.com/office/drawing/2014/main" val="680916637"/>
                    </a:ext>
                  </a:extLst>
                </a:gridCol>
                <a:gridCol w="859964">
                  <a:extLst>
                    <a:ext uri="{9D8B030D-6E8A-4147-A177-3AD203B41FA5}">
                      <a16:colId xmlns:a16="http://schemas.microsoft.com/office/drawing/2014/main" val="3562955623"/>
                    </a:ext>
                  </a:extLst>
                </a:gridCol>
                <a:gridCol w="547200">
                  <a:extLst>
                    <a:ext uri="{9D8B030D-6E8A-4147-A177-3AD203B41FA5}">
                      <a16:colId xmlns:a16="http://schemas.microsoft.com/office/drawing/2014/main" val="2446605104"/>
                    </a:ext>
                  </a:extLst>
                </a:gridCol>
                <a:gridCol w="547751">
                  <a:extLst>
                    <a:ext uri="{9D8B030D-6E8A-4147-A177-3AD203B41FA5}">
                      <a16:colId xmlns:a16="http://schemas.microsoft.com/office/drawing/2014/main" val="2676343148"/>
                    </a:ext>
                  </a:extLst>
                </a:gridCol>
                <a:gridCol w="781636">
                  <a:extLst>
                    <a:ext uri="{9D8B030D-6E8A-4147-A177-3AD203B41FA5}">
                      <a16:colId xmlns:a16="http://schemas.microsoft.com/office/drawing/2014/main" val="189634231"/>
                    </a:ext>
                  </a:extLst>
                </a:gridCol>
                <a:gridCol w="503071">
                  <a:extLst>
                    <a:ext uri="{9D8B030D-6E8A-4147-A177-3AD203B41FA5}">
                      <a16:colId xmlns:a16="http://schemas.microsoft.com/office/drawing/2014/main" val="1862336369"/>
                    </a:ext>
                  </a:extLst>
                </a:gridCol>
                <a:gridCol w="547200">
                  <a:extLst>
                    <a:ext uri="{9D8B030D-6E8A-4147-A177-3AD203B41FA5}">
                      <a16:colId xmlns:a16="http://schemas.microsoft.com/office/drawing/2014/main" val="1224159968"/>
                    </a:ext>
                  </a:extLst>
                </a:gridCol>
                <a:gridCol w="503071">
                  <a:extLst>
                    <a:ext uri="{9D8B030D-6E8A-4147-A177-3AD203B41FA5}">
                      <a16:colId xmlns:a16="http://schemas.microsoft.com/office/drawing/2014/main" val="2072411994"/>
                    </a:ext>
                  </a:extLst>
                </a:gridCol>
                <a:gridCol w="547751">
                  <a:extLst>
                    <a:ext uri="{9D8B030D-6E8A-4147-A177-3AD203B41FA5}">
                      <a16:colId xmlns:a16="http://schemas.microsoft.com/office/drawing/2014/main" val="1647311742"/>
                    </a:ext>
                  </a:extLst>
                </a:gridCol>
                <a:gridCol w="2658223">
                  <a:extLst>
                    <a:ext uri="{9D8B030D-6E8A-4147-A177-3AD203B41FA5}">
                      <a16:colId xmlns:a16="http://schemas.microsoft.com/office/drawing/2014/main" val="850048337"/>
                    </a:ext>
                  </a:extLst>
                </a:gridCol>
                <a:gridCol w="703858">
                  <a:extLst>
                    <a:ext uri="{9D8B030D-6E8A-4147-A177-3AD203B41FA5}">
                      <a16:colId xmlns:a16="http://schemas.microsoft.com/office/drawing/2014/main" val="4114301075"/>
                    </a:ext>
                  </a:extLst>
                </a:gridCol>
              </a:tblGrid>
              <a:tr h="2050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[6-2]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Only supporting single switched UL 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Only supporting single switched UL for specific inter-band ENDC combination</a:t>
                      </a:r>
                      <a:endParaRPr lang="sv-SE" sz="2000" dirty="0">
                        <a:effectLst/>
                        <a:latin typeface="Times New Roman" panose="02020603050405020304" pitchFamily="18" charset="0"/>
                        <a:ea typeface="MS Gothic" panose="020B06090702050802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Yes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UE can’t support the specific inter-band ENDC combination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Per BC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No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FR1 only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N/A</a:t>
                      </a:r>
                      <a:endParaRPr lang="sv-SE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This capability is restricted to specific band combinations. If this capability isn’t supported for the specific inter-band ENDC combination, the UE can support simultaneous UL transmissions when the inter-band ENDC combination is supported. UE can’t simultaneously report this capability and IE “</a:t>
                      </a:r>
                      <a:r>
                        <a:rPr lang="en-GB" sz="12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singleUL</a:t>
                      </a:r>
                      <a:r>
                        <a:rPr lang="en-GB" sz="1200" i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-Transmission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 for the specific inter-band ENDC combination. IE “</a:t>
                      </a:r>
                      <a:r>
                        <a:rPr lang="en-GB" sz="12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tdm</a:t>
                      </a:r>
                      <a:r>
                        <a:rPr lang="en-GB" sz="1200" i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-Pattern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” will be reused to indicate whether the UE supports the </a:t>
                      </a:r>
                      <a:r>
                        <a:rPr lang="en-GB" sz="1200" i="1" dirty="0" err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tdm-PatternConfig</a:t>
                      </a: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 for this capability associated functionality. The field doesn’t apply to any other fallback band combinations.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For super set combination, the UL configuration can refer to sub-clause 5.5B.4.1 from 38.101-3.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Arial" panose="020B0604020202020204" pitchFamily="34" charset="0"/>
                        </a:rPr>
                        <a:t>Optional with capability signalling</a:t>
                      </a:r>
                      <a:endParaRPr lang="sv-SE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3389" marR="633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205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807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472800" y="1039636"/>
            <a:ext cx="11246400" cy="540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/>
              <a:t>Issue 1-1-1: Need for new capability ‘Only supporting single switched UL’</a:t>
            </a:r>
          </a:p>
          <a:p>
            <a:r>
              <a:rPr lang="en-US" altLang="ko-KR" dirty="0"/>
              <a:t>Proposals</a:t>
            </a:r>
          </a:p>
          <a:p>
            <a:pPr lvl="1"/>
            <a:r>
              <a:rPr lang="en-US" altLang="ko-KR" dirty="0"/>
              <a:t>Option 1: specify a new capability ‘Only supporting single switched UL’</a:t>
            </a:r>
          </a:p>
          <a:p>
            <a:pPr lvl="1"/>
            <a:r>
              <a:rPr lang="en-US" altLang="ko-KR" dirty="0"/>
              <a:t>Option 2: modify the capability </a:t>
            </a:r>
            <a:r>
              <a:rPr lang="en-US" altLang="ko-KR" dirty="0" err="1"/>
              <a:t>singleUL</a:t>
            </a:r>
            <a:r>
              <a:rPr lang="en-US" altLang="ko-KR" dirty="0"/>
              <a:t>-Transmission</a:t>
            </a:r>
          </a:p>
          <a:p>
            <a:pPr lvl="1"/>
            <a:r>
              <a:rPr lang="en-US" altLang="ko-KR" dirty="0"/>
              <a:t>Option 3: implicit indication of SUO as proposed in R4-2011524</a:t>
            </a:r>
          </a:p>
          <a:p>
            <a:pPr lvl="1"/>
            <a:r>
              <a:rPr lang="en-US" altLang="ko-KR" dirty="0"/>
              <a:t>Option 4: do not specify a capability ‘Only supporting single switched UL’ </a:t>
            </a:r>
          </a:p>
          <a:p>
            <a:r>
              <a:rPr lang="en-US" altLang="ko-KR" dirty="0"/>
              <a:t>Recommended WF</a:t>
            </a:r>
          </a:p>
          <a:p>
            <a:pPr lvl="1"/>
            <a:r>
              <a:rPr lang="en-US" altLang="ko-KR" dirty="0"/>
              <a:t>Further clarify the network/UE behaviors between “single switched UL” and “SUO/SUO allowed”, including the use of TDM patterns being mandatory or optional</a:t>
            </a:r>
          </a:p>
          <a:p>
            <a:pPr lvl="1"/>
            <a:r>
              <a:rPr lang="en-US" altLang="ko-KR" dirty="0"/>
              <a:t>Based on the finding, pick an option</a:t>
            </a:r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prstClr val="black"/>
                </a:solidFill>
              </a:rPr>
              <a:t>Status FG [6-2] (#111)</a:t>
            </a:r>
          </a:p>
        </p:txBody>
      </p:sp>
    </p:spTree>
    <p:extLst>
      <p:ext uri="{BB962C8B-B14F-4D97-AF65-F5344CB8AC3E}">
        <p14:creationId xmlns:p14="http://schemas.microsoft.com/office/powerpoint/2010/main" val="655319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346387"/>
              </p:ext>
            </p:extLst>
          </p:nvPr>
        </p:nvGraphicFramePr>
        <p:xfrm>
          <a:off x="472224" y="1341477"/>
          <a:ext cx="11247552" cy="2468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4326">
                  <a:extLst>
                    <a:ext uri="{9D8B030D-6E8A-4147-A177-3AD203B41FA5}">
                      <a16:colId xmlns:a16="http://schemas.microsoft.com/office/drawing/2014/main" val="2152485044"/>
                    </a:ext>
                  </a:extLst>
                </a:gridCol>
                <a:gridCol w="1979874">
                  <a:extLst>
                    <a:ext uri="{9D8B030D-6E8A-4147-A177-3AD203B41FA5}">
                      <a16:colId xmlns:a16="http://schemas.microsoft.com/office/drawing/2014/main" val="3677271991"/>
                    </a:ext>
                  </a:extLst>
                </a:gridCol>
                <a:gridCol w="5232873">
                  <a:extLst>
                    <a:ext uri="{9D8B030D-6E8A-4147-A177-3AD203B41FA5}">
                      <a16:colId xmlns:a16="http://schemas.microsoft.com/office/drawing/2014/main" val="1072862838"/>
                    </a:ext>
                  </a:extLst>
                </a:gridCol>
                <a:gridCol w="3290479">
                  <a:extLst>
                    <a:ext uri="{9D8B030D-6E8A-4147-A177-3AD203B41FA5}">
                      <a16:colId xmlns:a16="http://schemas.microsoft.com/office/drawing/2014/main" val="38740232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099508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[1]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R4-20XXXXX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R4-20XXXXX email discussion summary [96e][111] </a:t>
                      </a:r>
                      <a:r>
                        <a:rPr lang="en-US" altLang="ko-KR" sz="2400" dirty="0" err="1"/>
                        <a:t>LTE_NR_DC_CA_enh_RF</a:t>
                      </a:r>
                      <a:r>
                        <a:rPr lang="en-US" altLang="ko-KR" sz="2400" dirty="0"/>
                        <a:t> v1.0_HW2_TMUS_SKWS_QC_Intel_vivo_CHTTL_EAB_QC2</a:t>
                      </a:r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2400" dirty="0"/>
                        <a:t>Moderator(Ericsson)</a:t>
                      </a:r>
                    </a:p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94389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7335668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838200" y="229442"/>
            <a:ext cx="10515600" cy="746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dirty="0">
                <a:solidFill>
                  <a:prstClr val="black"/>
                </a:solidFill>
              </a:rPr>
              <a:t>References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7247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A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CA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AEAC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393421504b390e75c13e1df3eeeba9ad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e5c1c0fc1bab5f01085b46c370843bbe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540F166-4CEB-4268-83C4-8C3D851414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FD02030-85BD-40F0-A53A-DA180FA14708}">
  <ds:schemaRefs>
    <ds:schemaRef ds:uri="http://purl.org/dc/elements/1.1/"/>
    <ds:schemaRef ds:uri="http://schemas.microsoft.com/office/2006/metadata/properties"/>
    <ds:schemaRef ds:uri="http://purl.org/dc/terms/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3CF126C-29A2-4589-8069-70B3EC82BF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26180</TotalTime>
  <Words>376</Words>
  <Application>Microsoft Office PowerPoint</Application>
  <PresentationFormat>Widescreen</PresentationFormat>
  <Paragraphs>40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맑은 고딕</vt:lpstr>
      <vt:lpstr>Arial</vt:lpstr>
      <vt:lpstr>Calibri</vt:lpstr>
      <vt:lpstr>Calibri Light</vt:lpstr>
      <vt:lpstr>Times New Roman</vt:lpstr>
      <vt:lpstr>Office Theme</vt:lpstr>
      <vt:lpstr>1_Office Theme</vt:lpstr>
      <vt:lpstr>[111] LTE_NR_DC_CA_enh_RF  GTW FG [6-2] ’ Only supporting single switched UL ’</vt:lpstr>
      <vt:lpstr>Background FG [6-2] ’ Only supporting single switched UL ’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spherical coverage improvements</dc:title>
  <dc:creator>Qualcomm</dc:creator>
  <cp:lastModifiedBy>Steven Chen</cp:lastModifiedBy>
  <cp:revision>538</cp:revision>
  <dcterms:created xsi:type="dcterms:W3CDTF">2017-05-16T04:27:47Z</dcterms:created>
  <dcterms:modified xsi:type="dcterms:W3CDTF">2020-08-19T06:05:57Z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4061daba-1ed1-4b4f-93f7-4ae66b4e0742</vt:lpwstr>
  </property>
  <property fmtid="{D5CDD505-2E9C-101B-9397-08002B2CF9AE}" pid="3" name="CTP_TimeStamp">
    <vt:lpwstr>2017-10-13 08:45:58Z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NewReviewCycle">
    <vt:lpwstr/>
  </property>
  <property fmtid="{D5CDD505-2E9C-101B-9397-08002B2CF9AE}" pid="9" name="NSCPROP_SA">
    <vt:lpwstr>C:\Users\kuhn.kim\AppData\Local\Temp\Temp1_R4-1801202.zip\R4-1801202_WF on EIRP CDF for spherical coverage.pptx</vt:lpwstr>
  </property>
  <property fmtid="{D5CDD505-2E9C-101B-9397-08002B2CF9AE}" pid="10" name="ContentTypeId">
    <vt:lpwstr>0x0101003AA7AC0C743A294CADF60F661720E3E6</vt:lpwstr>
  </property>
</Properties>
</file>