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84" r:id="rId3"/>
    <p:sldId id="257" r:id="rId4"/>
    <p:sldId id="282" r:id="rId5"/>
    <p:sldId id="277" r:id="rId6"/>
    <p:sldId id="290" r:id="rId7"/>
    <p:sldId id="283" r:id="rId8"/>
    <p:sldId id="287" r:id="rId9"/>
    <p:sldId id="285" r:id="rId10"/>
    <p:sldId id="286" r:id="rId11"/>
    <p:sldId id="288" r:id="rId12"/>
    <p:sldId id="289"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424" autoAdjust="0"/>
  </p:normalViewPr>
  <p:slideViewPr>
    <p:cSldViewPr snapToGrid="0">
      <p:cViewPr varScale="1">
        <p:scale>
          <a:sx n="112" d="100"/>
          <a:sy n="112" d="100"/>
        </p:scale>
        <p:origin x="55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77CB8-84A1-45D8-829E-D1E8976B938D}" type="datetimeFigureOut">
              <a:rPr lang="zh-CN" altLang="en-US" smtClean="0"/>
              <a:t>2020/8/19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B131C0-A4DB-454F-9D59-F72C6894810F}" type="slidenum">
              <a:rPr lang="zh-CN" altLang="en-US" smtClean="0"/>
              <a:t>‹#›</a:t>
            </a:fld>
            <a:endParaRPr lang="zh-CN" altLang="en-US"/>
          </a:p>
        </p:txBody>
      </p:sp>
    </p:spTree>
    <p:extLst>
      <p:ext uri="{BB962C8B-B14F-4D97-AF65-F5344CB8AC3E}">
        <p14:creationId xmlns:p14="http://schemas.microsoft.com/office/powerpoint/2010/main" val="296336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1B131C0-A4DB-454F-9D59-F72C6894810F}" type="slidenum">
              <a:rPr lang="zh-CN" altLang="en-US" smtClean="0"/>
              <a:t>2</a:t>
            </a:fld>
            <a:endParaRPr lang="zh-CN" altLang="en-US"/>
          </a:p>
        </p:txBody>
      </p:sp>
    </p:spTree>
    <p:extLst>
      <p:ext uri="{BB962C8B-B14F-4D97-AF65-F5344CB8AC3E}">
        <p14:creationId xmlns:p14="http://schemas.microsoft.com/office/powerpoint/2010/main" val="169007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E1B131C0-A4DB-454F-9D59-F72C6894810F}" type="slidenum">
              <a:rPr lang="zh-CN" altLang="en-US" smtClean="0"/>
              <a:t>3</a:t>
            </a:fld>
            <a:endParaRPr lang="zh-CN" altLang="en-US"/>
          </a:p>
        </p:txBody>
      </p:sp>
    </p:spTree>
    <p:extLst>
      <p:ext uri="{BB962C8B-B14F-4D97-AF65-F5344CB8AC3E}">
        <p14:creationId xmlns:p14="http://schemas.microsoft.com/office/powerpoint/2010/main" val="1795799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1735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2371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8943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74017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24241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28445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022250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350890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9177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11246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6936158-C93E-4C60-BD2E-E0FD4C159F8B}" type="datetimeFigureOut">
              <a:rPr lang="zh-CN" altLang="en-US" smtClean="0"/>
              <a:t>2020/8/19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460902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36158-C93E-4C60-BD2E-E0FD4C159F8B}" type="datetimeFigureOut">
              <a:rPr lang="zh-CN" altLang="en-US" smtClean="0"/>
              <a:t>2020/8/19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D1A10-FDDA-4E7B-95D6-5A93CB0F58BA}" type="slidenum">
              <a:rPr lang="zh-CN" altLang="en-US" smtClean="0"/>
              <a:t>‹#›</a:t>
            </a:fld>
            <a:endParaRPr lang="zh-CN" altLang="en-US"/>
          </a:p>
        </p:txBody>
      </p:sp>
    </p:spTree>
    <p:extLst>
      <p:ext uri="{BB962C8B-B14F-4D97-AF65-F5344CB8AC3E}">
        <p14:creationId xmlns:p14="http://schemas.microsoft.com/office/powerpoint/2010/main" val="77758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32841FB5-6394-4B61-AD7A-9926A8D96033}"/>
              </a:ext>
            </a:extLst>
          </p:cNvPr>
          <p:cNvSpPr>
            <a:spLocks noGrp="1"/>
          </p:cNvSpPr>
          <p:nvPr>
            <p:ph type="ctrTitle"/>
          </p:nvPr>
        </p:nvSpPr>
        <p:spPr>
          <a:xfrm>
            <a:off x="1197864" y="926418"/>
            <a:ext cx="10320528" cy="2387600"/>
          </a:xfrm>
        </p:spPr>
        <p:txBody>
          <a:bodyPr>
            <a:normAutofit/>
          </a:bodyPr>
          <a:lstStyle/>
          <a:p>
            <a:r>
              <a:rPr lang="en-US" dirty="0" smtClean="0"/>
              <a:t>Rel-16 FR1 intra-band UL CA GTW status</a:t>
            </a:r>
            <a:endParaRPr lang="en-US" dirty="0"/>
          </a:p>
        </p:txBody>
      </p:sp>
      <p:sp>
        <p:nvSpPr>
          <p:cNvPr id="5" name="Subtitle 2">
            <a:extLst>
              <a:ext uri="{FF2B5EF4-FFF2-40B4-BE49-F238E27FC236}">
                <a16:creationId xmlns:a16="http://schemas.microsoft.com/office/drawing/2014/main" xmlns="" id="{8677E230-623E-4B23-8128-061E597F1AF1}"/>
              </a:ext>
            </a:extLst>
          </p:cNvPr>
          <p:cNvSpPr>
            <a:spLocks noGrp="1"/>
          </p:cNvSpPr>
          <p:nvPr>
            <p:ph type="subTitle" idx="1"/>
          </p:nvPr>
        </p:nvSpPr>
        <p:spPr>
          <a:xfrm>
            <a:off x="1524000" y="3602038"/>
            <a:ext cx="9144000" cy="1655762"/>
          </a:xfrm>
        </p:spPr>
        <p:txBody>
          <a:bodyPr/>
          <a:lstStyle/>
          <a:p>
            <a:r>
              <a:rPr lang="en-US" dirty="0" smtClean="0"/>
              <a:t>Moderator (Huawei, HiSilicon)</a:t>
            </a:r>
            <a:endParaRPr lang="en-US" dirty="0"/>
          </a:p>
        </p:txBody>
      </p:sp>
      <p:sp>
        <p:nvSpPr>
          <p:cNvPr id="6" name="TextBox 3">
            <a:extLst>
              <a:ext uri="{FF2B5EF4-FFF2-40B4-BE49-F238E27FC236}">
                <a16:creationId xmlns:a16="http://schemas.microsoft.com/office/drawing/2014/main" xmlns="" id="{5BB3C6A5-B872-4979-A917-7B860739811B}"/>
              </a:ext>
            </a:extLst>
          </p:cNvPr>
          <p:cNvSpPr txBox="1"/>
          <p:nvPr/>
        </p:nvSpPr>
        <p:spPr>
          <a:xfrm>
            <a:off x="9425569" y="151162"/>
            <a:ext cx="2483556" cy="369332"/>
          </a:xfrm>
          <a:prstGeom prst="rect">
            <a:avLst/>
          </a:prstGeom>
          <a:noFill/>
        </p:spPr>
        <p:txBody>
          <a:bodyPr wrap="square" rtlCol="0">
            <a:spAutoFit/>
          </a:bodyPr>
          <a:lstStyle/>
          <a:p>
            <a:pPr algn="r"/>
            <a:r>
              <a:rPr lang="en-GB" altLang="zh-CN" b="1" dirty="0" smtClean="0"/>
              <a:t>R4-200XXXX</a:t>
            </a:r>
            <a:endParaRPr lang="en-US" b="1" dirty="0"/>
          </a:p>
        </p:txBody>
      </p:sp>
      <p:sp>
        <p:nvSpPr>
          <p:cNvPr id="7" name="TextBox 4">
            <a:extLst>
              <a:ext uri="{FF2B5EF4-FFF2-40B4-BE49-F238E27FC236}">
                <a16:creationId xmlns:a16="http://schemas.microsoft.com/office/drawing/2014/main" xmlns="" id="{961EBA95-7131-4683-B8EE-049359931A13}"/>
              </a:ext>
            </a:extLst>
          </p:cNvPr>
          <p:cNvSpPr txBox="1"/>
          <p:nvPr/>
        </p:nvSpPr>
        <p:spPr>
          <a:xfrm>
            <a:off x="98439" y="-28284"/>
            <a:ext cx="4135809" cy="923330"/>
          </a:xfrm>
          <a:prstGeom prst="rect">
            <a:avLst/>
          </a:prstGeom>
          <a:noFill/>
        </p:spPr>
        <p:txBody>
          <a:bodyPr wrap="square" rtlCol="0">
            <a:spAutoFit/>
          </a:bodyPr>
          <a:lstStyle/>
          <a:p>
            <a:r>
              <a:rPr lang="en-US" b="1" dirty="0"/>
              <a:t>3GPP TSG-RAN WG4 #</a:t>
            </a:r>
            <a:r>
              <a:rPr lang="en-US" b="1" dirty="0" smtClean="0"/>
              <a:t>96-e</a:t>
            </a:r>
            <a:endParaRPr lang="en-US" b="1" dirty="0"/>
          </a:p>
          <a:p>
            <a:r>
              <a:rPr lang="en-US" b="1" dirty="0" smtClean="0"/>
              <a:t>August 17</a:t>
            </a:r>
            <a:r>
              <a:rPr lang="en-US" b="1" baseline="30000" dirty="0" smtClean="0"/>
              <a:t>th</a:t>
            </a:r>
            <a:r>
              <a:rPr lang="en-US" b="1" dirty="0" smtClean="0"/>
              <a:t> – 28</a:t>
            </a:r>
            <a:r>
              <a:rPr lang="en-US" b="1" baseline="30000" dirty="0" smtClean="0"/>
              <a:t>th</a:t>
            </a:r>
            <a:r>
              <a:rPr lang="en-US" b="1" dirty="0"/>
              <a:t>, </a:t>
            </a:r>
            <a:r>
              <a:rPr lang="en-US" b="1" dirty="0" smtClean="0"/>
              <a:t>2020</a:t>
            </a:r>
            <a:endParaRPr lang="en-US" b="1" dirty="0"/>
          </a:p>
          <a:p>
            <a:r>
              <a:rPr lang="en-US" b="1" dirty="0" smtClean="0"/>
              <a:t>Electronic meeting</a:t>
            </a:r>
            <a:endParaRPr lang="en-US" b="1" dirty="0"/>
          </a:p>
        </p:txBody>
      </p:sp>
    </p:spTree>
    <p:extLst>
      <p:ext uri="{BB962C8B-B14F-4D97-AF65-F5344CB8AC3E}">
        <p14:creationId xmlns:p14="http://schemas.microsoft.com/office/powerpoint/2010/main" val="1444337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non-contiguous UL CA-</a:t>
            </a:r>
            <a:r>
              <a:rPr lang="en-US" altLang="zh-CN" sz="3600" b="1" dirty="0" err="1" smtClean="0">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6" name="矩形 5"/>
          <p:cNvSpPr/>
          <p:nvPr/>
        </p:nvSpPr>
        <p:spPr>
          <a:xfrm>
            <a:off x="71139" y="753468"/>
            <a:ext cx="11824687" cy="38869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a:t>
            </a:r>
            <a:r>
              <a:rPr lang="en-GB" altLang="zh-CN" b="1" u="sng" dirty="0" smtClean="0">
                <a:solidFill>
                  <a:srgbClr val="000000"/>
                </a:solidFill>
                <a:latin typeface="Times New Roman" panose="02020603050405020304" pitchFamily="18" charset="0"/>
              </a:rPr>
              <a:t>3: MIMO layer</a:t>
            </a:r>
            <a:r>
              <a:rPr lang="en-US" altLang="zh-CN" b="1" u="sng" dirty="0" smtClean="0">
                <a:solidFill>
                  <a:srgbClr val="000000"/>
                </a:solidFill>
                <a:latin typeface="Times New Roman" panose="02020603050405020304" pitchFamily="18" charset="0"/>
              </a:rPr>
              <a:t>, NC CA bandwidth class and PA architecture relation </a:t>
            </a:r>
            <a:r>
              <a:rPr lang="en-GB" altLang="zh-CN" b="1" u="sng" dirty="0" smtClean="0">
                <a:solidFill>
                  <a:srgbClr val="000000"/>
                </a:solidFill>
                <a:latin typeface="Times New Roman" panose="02020603050405020304" pitchFamily="18" charset="0"/>
              </a:rPr>
              <a:t>for </a:t>
            </a:r>
            <a:r>
              <a:rPr lang="en-GB" altLang="zh-CN" b="1" u="sng" dirty="0">
                <a:solidFill>
                  <a:srgbClr val="000000"/>
                </a:solidFill>
                <a:latin typeface="Times New Roman" panose="02020603050405020304" pitchFamily="18" charset="0"/>
              </a:rPr>
              <a:t>intra-band non-contiguous </a:t>
            </a:r>
            <a:r>
              <a:rPr lang="en-GB" altLang="zh-CN" b="1" u="sng" dirty="0" smtClean="0">
                <a:solidFill>
                  <a:srgbClr val="000000"/>
                </a:solidFill>
                <a:latin typeface="Times New Roman" panose="02020603050405020304" pitchFamily="18" charset="0"/>
              </a:rPr>
              <a:t>CA feature</a:t>
            </a:r>
            <a:endParaRPr lang="zh-CN" altLang="zh-CN" dirty="0">
              <a:latin typeface="Times New Roman" panose="02020603050405020304" pitchFamily="18" charset="0"/>
            </a:endParaRPr>
          </a:p>
        </p:txBody>
      </p:sp>
      <p:sp>
        <p:nvSpPr>
          <p:cNvPr id="9" name="矩形 8"/>
          <p:cNvSpPr/>
          <p:nvPr/>
        </p:nvSpPr>
        <p:spPr>
          <a:xfrm>
            <a:off x="102546" y="1229852"/>
            <a:ext cx="11194994" cy="2377830"/>
          </a:xfrm>
          <a:prstGeom prst="rect">
            <a:avLst/>
          </a:prstGeom>
        </p:spPr>
        <p:txBody>
          <a:bodyPr wrap="square">
            <a:spAutoFit/>
          </a:bodyPr>
          <a:lstStyle/>
          <a:p>
            <a:pPr marL="285750" lvl="1" indent="-285750">
              <a:lnSpc>
                <a:spcPct val="107000"/>
              </a:lnSpc>
              <a:spcAft>
                <a:spcPts val="600"/>
              </a:spcAft>
              <a:buFont typeface="Arial" panose="020B0604020202020204" pitchFamily="34" charset="0"/>
              <a:buChar char="•"/>
            </a:pPr>
            <a:r>
              <a:rPr lang="en-GB" altLang="zh-CN" b="1" dirty="0">
                <a:solidFill>
                  <a:srgbClr val="000000"/>
                </a:solidFill>
                <a:latin typeface="Times New Roman" panose="02020603050405020304" pitchFamily="18" charset="0"/>
              </a:rPr>
              <a:t>Option 1:</a:t>
            </a:r>
            <a:r>
              <a:rPr lang="en-GB" altLang="zh-CN" dirty="0">
                <a:solidFill>
                  <a:srgbClr val="000000"/>
                </a:solidFill>
                <a:latin typeface="Times New Roman" panose="02020603050405020304" pitchFamily="18" charset="0"/>
              </a:rPr>
              <a:t> </a:t>
            </a:r>
            <a:r>
              <a:rPr lang="en-GB" altLang="zh-CN" dirty="0" smtClean="0">
                <a:solidFill>
                  <a:srgbClr val="000000"/>
                </a:solidFill>
                <a:latin typeface="Times New Roman" panose="02020603050405020304" pitchFamily="18" charset="0"/>
              </a:rPr>
              <a:t>Clarify on the relation among MIMO layer, NC CA bandwidth class and PA architecture in the feature list</a:t>
            </a:r>
          </a:p>
          <a:p>
            <a:pPr>
              <a:lnSpc>
                <a:spcPct val="125000"/>
              </a:lnSpc>
            </a:pPr>
            <a:r>
              <a:rPr lang="en-GB" altLang="zh-CN" sz="1600" dirty="0" smtClean="0"/>
              <a:t>1. Indicate </a:t>
            </a:r>
            <a:r>
              <a:rPr lang="en-GB" altLang="zh-CN" sz="1600" dirty="0"/>
              <a:t>the NC CA bandwidth class that UE can support, which includes gap between two non-contiguous CCs for intra-band non-contiguous CA</a:t>
            </a:r>
            <a:endParaRPr lang="zh-CN" altLang="zh-CN" sz="1600" dirty="0"/>
          </a:p>
          <a:p>
            <a:pPr>
              <a:lnSpc>
                <a:spcPct val="125000"/>
              </a:lnSpc>
            </a:pPr>
            <a:r>
              <a:rPr lang="en-GB" altLang="zh-CN" sz="1600" dirty="0" smtClean="0"/>
              <a:t>2. On </a:t>
            </a:r>
            <a:r>
              <a:rPr lang="en-GB" altLang="zh-CN" sz="1600" dirty="0"/>
              <a:t>the condition that component 1 is indicated, indicate the PA architecture, </a:t>
            </a:r>
            <a:r>
              <a:rPr lang="en-GB" altLang="zh-CN" sz="1600" dirty="0" err="1"/>
              <a:t>i.e</a:t>
            </a:r>
            <a:r>
              <a:rPr lang="en-GB" altLang="zh-CN" sz="1600" dirty="0"/>
              <a:t>, 1PA or 2PA</a:t>
            </a:r>
            <a:endParaRPr lang="zh-CN" altLang="zh-CN" sz="1600" dirty="0"/>
          </a:p>
          <a:p>
            <a:pPr>
              <a:lnSpc>
                <a:spcPct val="125000"/>
              </a:lnSpc>
            </a:pPr>
            <a:r>
              <a:rPr lang="en-GB" altLang="zh-CN" sz="1600" dirty="0" smtClean="0"/>
              <a:t>3. On </a:t>
            </a:r>
            <a:r>
              <a:rPr lang="en-GB" altLang="zh-CN" sz="1600" dirty="0"/>
              <a:t>the condition that component 1 and component 2 are indicated, indicate the MIMO layer number for each UL CC separately</a:t>
            </a:r>
            <a:endParaRPr lang="zh-CN" altLang="zh-CN" sz="1600" dirty="0"/>
          </a:p>
          <a:p>
            <a:pPr>
              <a:lnSpc>
                <a:spcPct val="125000"/>
              </a:lnSpc>
            </a:pPr>
            <a:r>
              <a:rPr lang="en-GB" altLang="zh-CN" sz="1600" dirty="0"/>
              <a:t>NOTE: there is dependency for the </a:t>
            </a:r>
            <a:r>
              <a:rPr lang="en-GB" altLang="zh-CN" sz="1600" dirty="0" smtClean="0"/>
              <a:t>three </a:t>
            </a:r>
            <a:r>
              <a:rPr lang="en-GB" altLang="zh-CN" sz="1600" dirty="0"/>
              <a:t>components as given above</a:t>
            </a:r>
            <a:endParaRPr lang="en-GB" altLang="zh-CN" sz="1600" dirty="0" smtClean="0">
              <a:solidFill>
                <a:srgbClr val="000000"/>
              </a:solidFill>
              <a:effectLst/>
              <a:latin typeface="Times New Roman" panose="02020603050405020304" pitchFamily="18" charset="0"/>
              <a:ea typeface="MS Mincho"/>
            </a:endParaRPr>
          </a:p>
          <a:p>
            <a:pPr marL="285750" lvl="1" indent="-285750">
              <a:lnSpc>
                <a:spcPct val="107000"/>
              </a:lnSpc>
              <a:spcBef>
                <a:spcPts val="600"/>
              </a:spcBef>
              <a:spcAft>
                <a:spcPts val="600"/>
              </a:spcAft>
              <a:buFont typeface="Arial" panose="020B0604020202020204" pitchFamily="34" charset="0"/>
              <a:buChar char="•"/>
            </a:pPr>
            <a:r>
              <a:rPr lang="en-GB" altLang="zh-CN" b="1" dirty="0" smtClean="0">
                <a:solidFill>
                  <a:srgbClr val="000000"/>
                </a:solidFill>
                <a:latin typeface="Times New Roman" panose="02020603050405020304" pitchFamily="18" charset="0"/>
                <a:ea typeface="MS Mincho"/>
              </a:rPr>
              <a:t>Option 2: </a:t>
            </a:r>
            <a:r>
              <a:rPr lang="en-GB" altLang="zh-CN" dirty="0" smtClean="0">
                <a:solidFill>
                  <a:srgbClr val="000000"/>
                </a:solidFill>
                <a:latin typeface="Times New Roman" panose="02020603050405020304" pitchFamily="18" charset="0"/>
                <a:ea typeface="MS Mincho"/>
              </a:rPr>
              <a:t>No need to clarify on the relation</a:t>
            </a:r>
            <a:endParaRPr lang="zh-CN" altLang="zh-CN" dirty="0">
              <a:effectLst/>
              <a:latin typeface="Times New Roman" panose="02020603050405020304" pitchFamily="18" charset="0"/>
              <a:ea typeface="MS Mincho"/>
            </a:endParaRPr>
          </a:p>
        </p:txBody>
      </p:sp>
      <p:sp>
        <p:nvSpPr>
          <p:cNvPr id="10" name="矩形 9"/>
          <p:cNvSpPr/>
          <p:nvPr/>
        </p:nvSpPr>
        <p:spPr>
          <a:xfrm>
            <a:off x="102075" y="4257921"/>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272518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non-contiguous UL CA-</a:t>
            </a:r>
            <a:r>
              <a:rPr lang="en-US" altLang="zh-CN" sz="3600" b="1" dirty="0" err="1" smtClean="0">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3" name="矩形 2"/>
          <p:cNvSpPr/>
          <p:nvPr/>
        </p:nvSpPr>
        <p:spPr>
          <a:xfrm>
            <a:off x="145278" y="699422"/>
            <a:ext cx="11571006" cy="1406539"/>
          </a:xfrm>
          <a:prstGeom prst="rect">
            <a:avLst/>
          </a:prstGeom>
        </p:spPr>
        <p:txBody>
          <a:bodyPr wrap="square">
            <a:spAutoFit/>
          </a:bodyPr>
          <a:lstStyle/>
          <a:p>
            <a:pPr>
              <a:lnSpc>
                <a:spcPct val="107000"/>
              </a:lnSpc>
              <a:spcAft>
                <a:spcPts val="600"/>
              </a:spcAft>
            </a:pPr>
            <a:r>
              <a:rPr lang="en-GB" altLang="zh-CN" sz="2000" b="1" u="sng" dirty="0">
                <a:solidFill>
                  <a:srgbClr val="000000"/>
                </a:solidFill>
                <a:latin typeface="Times New Roman" panose="02020603050405020304" pitchFamily="18" charset="0"/>
              </a:rPr>
              <a:t>Issue </a:t>
            </a:r>
            <a:r>
              <a:rPr lang="en-GB" altLang="zh-CN" sz="2000" b="1" u="sng" dirty="0" smtClean="0">
                <a:solidFill>
                  <a:srgbClr val="000000"/>
                </a:solidFill>
                <a:latin typeface="Times New Roman" panose="02020603050405020304" pitchFamily="18" charset="0"/>
              </a:rPr>
              <a:t>4: clarification on </a:t>
            </a:r>
            <a:r>
              <a:rPr lang="en-GB" altLang="zh-CN" sz="2000" b="1" u="sng" dirty="0">
                <a:solidFill>
                  <a:srgbClr val="000000"/>
                </a:solidFill>
                <a:latin typeface="Times New Roman" panose="02020603050405020304" pitchFamily="18" charset="0"/>
              </a:rPr>
              <a:t>capability for intra-band non-contiguous </a:t>
            </a:r>
            <a:r>
              <a:rPr lang="en-GB" altLang="zh-CN" sz="2000" b="1" u="sng" dirty="0" smtClean="0">
                <a:solidFill>
                  <a:srgbClr val="000000"/>
                </a:solidFill>
                <a:latin typeface="Times New Roman" panose="02020603050405020304" pitchFamily="18" charset="0"/>
              </a:rPr>
              <a:t>CA</a:t>
            </a:r>
            <a:endParaRPr lang="zh-CN" altLang="zh-CN" sz="2000" dirty="0" smtClean="0">
              <a:latin typeface="Times New Roman" panose="02020603050405020304" pitchFamily="18" charset="0"/>
            </a:endParaRPr>
          </a:p>
          <a:p>
            <a:pPr marL="285750" indent="-285750">
              <a:spcAft>
                <a:spcPts val="600"/>
              </a:spcAft>
              <a:buFont typeface="Arial" panose="020B0604020202020204" pitchFamily="34" charset="0"/>
              <a:buChar char="•"/>
            </a:pPr>
            <a:r>
              <a:rPr lang="en-GB" altLang="zh-CN" dirty="0" smtClean="0">
                <a:solidFill>
                  <a:srgbClr val="000000"/>
                </a:solidFill>
              </a:rPr>
              <a:t>Option 1:  if UE indicate 2PA architecture for intra-band UL NC CA configuration, then UL MIMO is not supported by default, but additional signalling is provisioned for UL MIMO support</a:t>
            </a:r>
          </a:p>
          <a:p>
            <a:pPr marL="285750" indent="-285750">
              <a:spcAft>
                <a:spcPts val="600"/>
              </a:spcAft>
              <a:buFont typeface="Arial" panose="020B0604020202020204" pitchFamily="34" charset="0"/>
              <a:buChar char="•"/>
            </a:pPr>
            <a:r>
              <a:rPr lang="en-GB" altLang="zh-CN" dirty="0" smtClean="0">
                <a:solidFill>
                  <a:srgbClr val="000000"/>
                </a:solidFill>
              </a:rPr>
              <a:t>Option 2:  No limitation </a:t>
            </a:r>
            <a:endParaRPr lang="zh-CN" altLang="zh-CN" dirty="0" smtClean="0"/>
          </a:p>
        </p:txBody>
      </p:sp>
      <p:sp>
        <p:nvSpPr>
          <p:cNvPr id="4" name="矩形 3"/>
          <p:cNvSpPr/>
          <p:nvPr/>
        </p:nvSpPr>
        <p:spPr>
          <a:xfrm>
            <a:off x="133880" y="2307322"/>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233270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non-contiguous UL CA-</a:t>
            </a:r>
            <a:r>
              <a:rPr lang="en-US" altLang="zh-CN" sz="3600" b="1" dirty="0" err="1" smtClean="0">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3" name="矩形 2"/>
          <p:cNvSpPr/>
          <p:nvPr/>
        </p:nvSpPr>
        <p:spPr>
          <a:xfrm>
            <a:off x="193705" y="682872"/>
            <a:ext cx="11813136" cy="1450205"/>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a:t>
            </a:r>
            <a:r>
              <a:rPr lang="en-GB" altLang="zh-CN" b="1" u="sng" dirty="0" smtClean="0">
                <a:solidFill>
                  <a:srgbClr val="000000"/>
                </a:solidFill>
                <a:latin typeface="Times New Roman" panose="02020603050405020304" pitchFamily="18" charset="0"/>
              </a:rPr>
              <a:t>5: </a:t>
            </a:r>
            <a:r>
              <a:rPr lang="en-GB" altLang="zh-CN" b="1" u="sng" dirty="0">
                <a:solidFill>
                  <a:srgbClr val="000000"/>
                </a:solidFill>
                <a:latin typeface="Times New Roman" panose="02020603050405020304" pitchFamily="18" charset="0"/>
              </a:rPr>
              <a:t>UE capability on In-gap ACLR and SEM/SE: </a:t>
            </a:r>
            <a:r>
              <a:rPr lang="en-GB" altLang="zh-CN" b="1" u="sng" dirty="0" smtClean="0">
                <a:solidFill>
                  <a:srgbClr val="000000"/>
                </a:solidFill>
                <a:latin typeface="Times New Roman" panose="02020603050405020304" pitchFamily="18" charset="0"/>
              </a:rPr>
              <a:t>indicate the </a:t>
            </a:r>
            <a:r>
              <a:rPr lang="en-GB" altLang="zh-CN" b="1" u="sng" dirty="0">
                <a:solidFill>
                  <a:srgbClr val="000000"/>
                </a:solidFill>
                <a:latin typeface="Times New Roman" panose="02020603050405020304" pitchFamily="18" charset="0"/>
              </a:rPr>
              <a:t>in-gap ACLR and/or </a:t>
            </a:r>
            <a:r>
              <a:rPr lang="en-GB" altLang="zh-CN" b="1" u="sng" dirty="0" smtClean="0">
                <a:solidFill>
                  <a:srgbClr val="000000"/>
                </a:solidFill>
                <a:latin typeface="Times New Roman" panose="02020603050405020304" pitchFamily="18" charset="0"/>
              </a:rPr>
              <a:t>SEM/SE </a:t>
            </a:r>
            <a:r>
              <a:rPr lang="en-GB" altLang="zh-CN" b="1" u="sng" dirty="0">
                <a:solidFill>
                  <a:srgbClr val="000000"/>
                </a:solidFill>
                <a:latin typeface="Times New Roman" panose="02020603050405020304" pitchFamily="18" charset="0"/>
              </a:rPr>
              <a:t>need to be relaxed for intra-band non-contiguous UL CA</a:t>
            </a:r>
            <a:endParaRPr lang="zh-CN" altLang="zh-CN" dirty="0">
              <a:latin typeface="Times New Roman" panose="02020603050405020304" pitchFamily="18" charset="0"/>
            </a:endParaRPr>
          </a:p>
          <a:p>
            <a:pPr marL="285750" indent="-285750">
              <a:lnSpc>
                <a:spcPct val="107000"/>
              </a:lnSpc>
              <a:spcAft>
                <a:spcPts val="600"/>
              </a:spcAft>
              <a:buSzPct val="50000"/>
              <a:buFont typeface="Wingdings" panose="05000000000000000000" pitchFamily="2" charset="2"/>
              <a:buChar char="l"/>
            </a:pPr>
            <a:r>
              <a:rPr lang="en-GB" altLang="zh-CN" b="1" dirty="0" smtClean="0">
                <a:solidFill>
                  <a:srgbClr val="000000"/>
                </a:solidFill>
                <a:latin typeface="Times New Roman" panose="02020603050405020304" pitchFamily="18" charset="0"/>
              </a:rPr>
              <a:t>Option </a:t>
            </a:r>
            <a:r>
              <a:rPr lang="en-GB" altLang="zh-CN" b="1" dirty="0">
                <a:solidFill>
                  <a:srgbClr val="000000"/>
                </a:solidFill>
                <a:latin typeface="Times New Roman" panose="02020603050405020304" pitchFamily="18" charset="0"/>
              </a:rPr>
              <a:t>1:</a:t>
            </a:r>
            <a:r>
              <a:rPr lang="en-GB" altLang="zh-CN" dirty="0">
                <a:solidFill>
                  <a:srgbClr val="000000"/>
                </a:solidFill>
                <a:latin typeface="Times New Roman" panose="02020603050405020304" pitchFamily="18" charset="0"/>
              </a:rPr>
              <a:t> </a:t>
            </a:r>
            <a:r>
              <a:rPr lang="en-GB" altLang="zh-CN" b="1" dirty="0">
                <a:solidFill>
                  <a:srgbClr val="000000"/>
                </a:solidFill>
                <a:latin typeface="Times New Roman" panose="02020603050405020304" pitchFamily="18" charset="0"/>
              </a:rPr>
              <a:t>Introduce </a:t>
            </a:r>
            <a:r>
              <a:rPr lang="en-GB" altLang="zh-CN" b="1" dirty="0">
                <a:solidFill>
                  <a:srgbClr val="000000"/>
                </a:solidFill>
                <a:latin typeface="Times New Roman" panose="02020603050405020304" pitchFamily="18" charset="0"/>
                <a:ea typeface="MS Mincho"/>
              </a:rPr>
              <a:t>UE capability on In-gap ACLR and SEM/SE</a:t>
            </a:r>
            <a:endParaRPr lang="zh-CN" altLang="zh-CN" dirty="0">
              <a:latin typeface="Times New Roman" panose="02020603050405020304" pitchFamily="18" charset="0"/>
              <a:ea typeface="MS Mincho"/>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2: No need to introduce</a:t>
            </a:r>
            <a:endParaRPr lang="zh-CN" altLang="zh-CN" dirty="0">
              <a:effectLst/>
              <a:latin typeface="Times New Roman" panose="02020603050405020304" pitchFamily="18" charset="0"/>
              <a:ea typeface="MS Mincho"/>
            </a:endParaRPr>
          </a:p>
        </p:txBody>
      </p:sp>
      <p:sp>
        <p:nvSpPr>
          <p:cNvPr id="4" name="矩形 3"/>
          <p:cNvSpPr/>
          <p:nvPr/>
        </p:nvSpPr>
        <p:spPr>
          <a:xfrm>
            <a:off x="106244" y="2373494"/>
            <a:ext cx="11702121" cy="554447"/>
          </a:xfrm>
          <a:prstGeom prst="rect">
            <a:avLst/>
          </a:prstGeom>
        </p:spPr>
        <p:txBody>
          <a:bodyPr wrap="square">
            <a:spAutoFit/>
          </a:bodyPr>
          <a:lstStyle/>
          <a:p>
            <a:pPr>
              <a:lnSpc>
                <a:spcPct val="110000"/>
              </a:lnSpc>
            </a:pPr>
            <a:r>
              <a:rPr lang="en-GB" altLang="zh-CN" sz="1400" i="1" dirty="0"/>
              <a:t>Note for discussion</a:t>
            </a:r>
            <a:r>
              <a:rPr lang="en-GB" altLang="zh-CN" sz="1400" i="1" dirty="0" smtClean="0"/>
              <a:t>: </a:t>
            </a:r>
            <a:r>
              <a:rPr lang="en-GB" altLang="zh-CN" sz="1400" i="1" dirty="0"/>
              <a:t>it is already agreed in previous RAN4 meeting </a:t>
            </a:r>
            <a:r>
              <a:rPr lang="en-GB" altLang="zh-CN" sz="1400" i="1" dirty="0" smtClean="0"/>
              <a:t>WF: </a:t>
            </a:r>
            <a:r>
              <a:rPr lang="en-US" altLang="zh-CN" sz="1400" i="1" dirty="0"/>
              <a:t>For 1PA/1LO architecture, </a:t>
            </a:r>
            <a:r>
              <a:rPr lang="en-GB" altLang="zh-CN" sz="1400" i="1" dirty="0"/>
              <a:t>exception should be allowed while the leakage and image falling on a frequency belonging to another licensee assuming synchronization across licensees, </a:t>
            </a:r>
            <a:r>
              <a:rPr lang="en-US" altLang="zh-CN" sz="1400" i="1" dirty="0"/>
              <a:t>or if LO leakage lands on licensee's own spectrum holding</a:t>
            </a:r>
            <a:r>
              <a:rPr lang="en-US" altLang="zh-CN" sz="1400" i="1" dirty="0" smtClean="0"/>
              <a:t>.</a:t>
            </a:r>
            <a:r>
              <a:rPr lang="en-GB" altLang="zh-CN" sz="1400" i="1" dirty="0" smtClean="0"/>
              <a:t> </a:t>
            </a:r>
            <a:endParaRPr lang="en-GB" altLang="zh-CN" sz="1400" i="1" dirty="0"/>
          </a:p>
        </p:txBody>
      </p:sp>
      <p:sp>
        <p:nvSpPr>
          <p:cNvPr id="5" name="矩形 4"/>
          <p:cNvSpPr/>
          <p:nvPr/>
        </p:nvSpPr>
        <p:spPr>
          <a:xfrm>
            <a:off x="70272" y="3245576"/>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77180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740" y="1"/>
            <a:ext cx="10515600" cy="634482"/>
          </a:xfrm>
        </p:spPr>
        <p:txBody>
          <a:bodyPr vert="horz" lIns="91440" tIns="45720" rIns="91440" bIns="45720" rtlCol="0" anchor="ctr">
            <a:normAutofit/>
          </a:bodyPr>
          <a:lstStyle/>
          <a:p>
            <a:r>
              <a:rPr lang="en-US" altLang="zh-CN" sz="3600" b="1" dirty="0" smtClean="0">
                <a:latin typeface="Calibri" panose="020F0502020204030204" pitchFamily="34" charset="0"/>
                <a:cs typeface="Calibri" panose="020F0502020204030204" pitchFamily="34" charset="0"/>
              </a:rPr>
              <a:t>Background</a:t>
            </a:r>
            <a:endParaRPr lang="zh-CN" altLang="en-US" sz="3600" b="1" dirty="0">
              <a:latin typeface="Calibri" panose="020F0502020204030204" pitchFamily="34" charset="0"/>
              <a:cs typeface="Calibri" panose="020F0502020204030204" pitchFamily="34" charset="0"/>
            </a:endParaRPr>
          </a:p>
        </p:txBody>
      </p:sp>
      <p:sp>
        <p:nvSpPr>
          <p:cNvPr id="5" name="文本框 4"/>
          <p:cNvSpPr txBox="1"/>
          <p:nvPr/>
        </p:nvSpPr>
        <p:spPr>
          <a:xfrm>
            <a:off x="102636" y="541174"/>
            <a:ext cx="11793894" cy="5547673"/>
          </a:xfrm>
          <a:prstGeom prst="rect">
            <a:avLst/>
          </a:prstGeom>
          <a:noFill/>
        </p:spPr>
        <p:txBody>
          <a:bodyPr wrap="square" rtlCol="0">
            <a:spAutoFit/>
          </a:bodyPr>
          <a:lstStyle/>
          <a:p>
            <a:pPr marL="285750" indent="-285750">
              <a:lnSpc>
                <a:spcPct val="125000"/>
              </a:lnSpc>
              <a:buFont typeface="Wingdings" panose="05000000000000000000" pitchFamily="2" charset="2"/>
              <a:buChar char="l"/>
            </a:pPr>
            <a:r>
              <a:rPr lang="en-US" altLang="zh-CN" sz="2400" b="1" dirty="0" smtClean="0"/>
              <a:t>Two major topics related to UE feature under discussion:</a:t>
            </a:r>
          </a:p>
          <a:p>
            <a:pPr marL="800100" lvl="1" indent="-342900">
              <a:lnSpc>
                <a:spcPct val="125000"/>
              </a:lnSpc>
              <a:buFont typeface="Arial" panose="020B0604020202020204" pitchFamily="34" charset="0"/>
              <a:buChar char="•"/>
            </a:pPr>
            <a:r>
              <a:rPr lang="en-US" altLang="zh-CN" sz="2000" b="1" dirty="0" smtClean="0"/>
              <a:t>Additional DC location reporting for intra-band UL CA</a:t>
            </a:r>
          </a:p>
          <a:p>
            <a:pPr marL="1257300" lvl="2" indent="-342900">
              <a:lnSpc>
                <a:spcPct val="125000"/>
              </a:lnSpc>
              <a:buFont typeface="Arial" panose="020B0604020202020204" pitchFamily="34" charset="0"/>
              <a:buChar char="•"/>
            </a:pPr>
            <a:r>
              <a:rPr lang="en-US" altLang="zh-CN" dirty="0" smtClean="0"/>
              <a:t>In Rel-15, 3301(undetermined location) is allowed to report for intra-band UL CA, considering LO shift when CCs are activated/deactivated </a:t>
            </a:r>
          </a:p>
          <a:p>
            <a:pPr marL="1257300" lvl="2" indent="-342900">
              <a:lnSpc>
                <a:spcPct val="125000"/>
              </a:lnSpc>
              <a:buFont typeface="Arial" panose="020B0604020202020204" pitchFamily="34" charset="0"/>
              <a:buChar char="•"/>
            </a:pPr>
            <a:r>
              <a:rPr lang="en-US" altLang="zh-CN" dirty="0" smtClean="0">
                <a:solidFill>
                  <a:srgbClr val="C00000"/>
                </a:solidFill>
              </a:rPr>
              <a:t>Goal: explicit DC location for intra-band UL CA can be reported to network</a:t>
            </a:r>
          </a:p>
          <a:p>
            <a:pPr marL="800100" lvl="1" indent="-342900">
              <a:lnSpc>
                <a:spcPct val="125000"/>
              </a:lnSpc>
              <a:buFont typeface="Arial" panose="020B0604020202020204" pitchFamily="34" charset="0"/>
              <a:buChar char="•"/>
            </a:pPr>
            <a:r>
              <a:rPr lang="en-US" altLang="zh-CN" sz="2000" b="1" dirty="0" smtClean="0"/>
              <a:t>UE feature for intra-band uplink CA</a:t>
            </a:r>
          </a:p>
          <a:p>
            <a:pPr marL="1257300" lvl="2" indent="-342900">
              <a:lnSpc>
                <a:spcPct val="125000"/>
              </a:lnSpc>
              <a:buFont typeface="Arial" panose="020B0604020202020204" pitchFamily="34" charset="0"/>
              <a:buChar char="•"/>
            </a:pPr>
            <a:r>
              <a:rPr lang="en-US" altLang="zh-CN" dirty="0" smtClean="0"/>
              <a:t>For intra-band contiguous uplink CA, WF(R4-2008466) agrees on the MPR requirement applicability on PA architecture, i.e. </a:t>
            </a:r>
            <a:r>
              <a:rPr lang="en-CA" altLang="zh-CN" dirty="0" smtClean="0"/>
              <a:t>1PA </a:t>
            </a:r>
            <a:r>
              <a:rPr lang="en-CA" altLang="zh-CN" dirty="0"/>
              <a:t>architecture for BW class </a:t>
            </a:r>
            <a:r>
              <a:rPr lang="en-CA" altLang="zh-CN" dirty="0" smtClean="0"/>
              <a:t>B, </a:t>
            </a:r>
            <a:r>
              <a:rPr lang="en-CA" altLang="zh-CN" dirty="0"/>
              <a:t>1PA and 2PA architecture for BW class C </a:t>
            </a:r>
            <a:endParaRPr lang="en-CA" altLang="zh-CN" dirty="0" smtClean="0"/>
          </a:p>
          <a:p>
            <a:pPr marL="1257300" lvl="2" indent="-342900">
              <a:buFont typeface="Arial" panose="020B0604020202020204" pitchFamily="34" charset="0"/>
              <a:buChar char="•"/>
            </a:pPr>
            <a:r>
              <a:rPr lang="en-CA" altLang="zh-CN" dirty="0" smtClean="0"/>
              <a:t>For intra-band non-contiguous uplink CA, WF(R4-2005660) agrees on the relation among  frequency separation, MIMO and PA architecture, i.e. </a:t>
            </a:r>
          </a:p>
          <a:p>
            <a:pPr marL="1714500" lvl="3" indent="-342900">
              <a:buFont typeface="Wingdings" panose="05000000000000000000" pitchFamily="2" charset="2"/>
              <a:buChar char="Ø"/>
            </a:pPr>
            <a:r>
              <a:rPr lang="en-US" altLang="zh-CN" sz="1600" dirty="0" smtClean="0"/>
              <a:t>1PA/1LO</a:t>
            </a:r>
            <a:r>
              <a:rPr lang="en-US" altLang="zh-CN" sz="1600" dirty="0"/>
              <a:t>: </a:t>
            </a:r>
          </a:p>
          <a:p>
            <a:pPr lvl="4"/>
            <a:r>
              <a:rPr lang="en-GB" altLang="zh-CN" sz="1600" dirty="0"/>
              <a:t>instantaneous TX bandwidth</a:t>
            </a:r>
            <a:r>
              <a:rPr lang="en-US" altLang="zh-CN" sz="1600" dirty="0"/>
              <a:t>:</a:t>
            </a:r>
            <a:r>
              <a:rPr lang="zh-CN" altLang="en-US" sz="1600" dirty="0"/>
              <a:t> </a:t>
            </a:r>
            <a:r>
              <a:rPr lang="en-US" altLang="zh-CN" sz="1600" dirty="0"/>
              <a:t>~200MHz</a:t>
            </a:r>
          </a:p>
          <a:p>
            <a:pPr lvl="4"/>
            <a:r>
              <a:rPr lang="en-US" altLang="zh-CN" sz="1600" dirty="0"/>
              <a:t>Number of TX chain: 1 (2TX to support UL MIMO)</a:t>
            </a:r>
          </a:p>
          <a:p>
            <a:pPr marL="1657350" lvl="3" indent="-285750">
              <a:buFont typeface="Wingdings" panose="05000000000000000000" pitchFamily="2" charset="2"/>
              <a:buChar char="Ø"/>
            </a:pPr>
            <a:r>
              <a:rPr lang="en-US" altLang="zh-CN" sz="1600" dirty="0"/>
              <a:t>2PA/2LO:</a:t>
            </a:r>
          </a:p>
          <a:p>
            <a:pPr lvl="4"/>
            <a:r>
              <a:rPr lang="en-GB" altLang="zh-CN" sz="1600" dirty="0"/>
              <a:t>instantaneous TX bandwidth</a:t>
            </a:r>
            <a:r>
              <a:rPr lang="en-US" altLang="zh-CN" sz="1600" dirty="0"/>
              <a:t>:</a:t>
            </a:r>
            <a:r>
              <a:rPr lang="zh-CN" altLang="en-US" sz="1600" dirty="0"/>
              <a:t> </a:t>
            </a:r>
            <a:r>
              <a:rPr lang="en-US" altLang="zh-CN" sz="1600" dirty="0"/>
              <a:t>&gt;200MHz can be supported (and below obviously)</a:t>
            </a:r>
          </a:p>
          <a:p>
            <a:pPr lvl="4"/>
            <a:r>
              <a:rPr lang="en-US" altLang="zh-CN" sz="1600" dirty="0"/>
              <a:t>Number of TX chain: 2 (4TX to support UL MIMO</a:t>
            </a:r>
            <a:r>
              <a:rPr lang="en-US" altLang="zh-CN" sz="1600" dirty="0" smtClean="0"/>
              <a:t>)</a:t>
            </a:r>
          </a:p>
          <a:p>
            <a:pPr marL="1200150" lvl="2" indent="-285750">
              <a:buFont typeface="Arial" panose="020B0604020202020204" pitchFamily="34" charset="0"/>
              <a:buChar char="•"/>
            </a:pPr>
            <a:r>
              <a:rPr lang="en-US" altLang="zh-CN" dirty="0" smtClean="0">
                <a:solidFill>
                  <a:srgbClr val="C00000"/>
                </a:solidFill>
              </a:rPr>
              <a:t>Goal:</a:t>
            </a:r>
            <a:r>
              <a:rPr lang="en-US" altLang="zh-CN" dirty="0" smtClean="0"/>
              <a:t> </a:t>
            </a:r>
            <a:r>
              <a:rPr lang="en-US" altLang="zh-CN" dirty="0" smtClean="0">
                <a:solidFill>
                  <a:srgbClr val="C00000"/>
                </a:solidFill>
              </a:rPr>
              <a:t>Complete UE feature for intra-band uplink CA</a:t>
            </a:r>
          </a:p>
        </p:txBody>
      </p:sp>
    </p:spTree>
    <p:extLst>
      <p:ext uri="{BB962C8B-B14F-4D97-AF65-F5344CB8AC3E}">
        <p14:creationId xmlns:p14="http://schemas.microsoft.com/office/powerpoint/2010/main" val="64552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448833"/>
          </a:xfrm>
        </p:spPr>
        <p:txBody>
          <a:bodyPr>
            <a:normAutofit fontScale="90000"/>
          </a:bodyPr>
          <a:lstStyle/>
          <a:p>
            <a:r>
              <a:rPr lang="en-US" altLang="zh-CN" sz="2800" b="1" dirty="0" smtClean="0">
                <a:latin typeface="Calibri" panose="020F0502020204030204" pitchFamily="34" charset="0"/>
                <a:cs typeface="Calibri" panose="020F0502020204030204" pitchFamily="34" charset="0"/>
              </a:rPr>
              <a:t>Additional DC location reporting </a:t>
            </a:r>
            <a:endParaRPr lang="zh-CN" altLang="en-US" sz="28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矩形 4"/>
          <p:cNvSpPr/>
          <p:nvPr/>
        </p:nvSpPr>
        <p:spPr>
          <a:xfrm>
            <a:off x="82433" y="397615"/>
            <a:ext cx="11237167" cy="5441490"/>
          </a:xfrm>
          <a:prstGeom prst="rect">
            <a:avLst/>
          </a:prstGeom>
        </p:spPr>
        <p:txBody>
          <a:bodyPr wrap="square">
            <a:spAutoFit/>
          </a:bodyPr>
          <a:lstStyle/>
          <a:p>
            <a:pPr>
              <a:lnSpc>
                <a:spcPct val="110000"/>
              </a:lnSpc>
            </a:pPr>
            <a:r>
              <a:rPr lang="en-GB" altLang="zh-CN" sz="1600" b="1" u="sng" dirty="0">
                <a:solidFill>
                  <a:srgbClr val="000000"/>
                </a:solidFill>
                <a:latin typeface="Times New Roman" panose="02020603050405020304" pitchFamily="18" charset="0"/>
              </a:rPr>
              <a:t>Issue </a:t>
            </a:r>
            <a:r>
              <a:rPr lang="en-GB" altLang="zh-CN" sz="1600" b="1" u="sng" dirty="0" smtClean="0">
                <a:solidFill>
                  <a:srgbClr val="000000"/>
                </a:solidFill>
                <a:latin typeface="Times New Roman" panose="02020603050405020304" pitchFamily="18" charset="0"/>
              </a:rPr>
              <a:t>1:  </a:t>
            </a:r>
            <a:r>
              <a:rPr lang="en-GB" altLang="zh-CN" sz="1600" b="1" u="sng" dirty="0">
                <a:solidFill>
                  <a:srgbClr val="000000"/>
                </a:solidFill>
                <a:latin typeface="Times New Roman" panose="02020603050405020304" pitchFamily="18" charset="0"/>
              </a:rPr>
              <a:t>Additional DC location reporting solution for intra-band UL </a:t>
            </a:r>
            <a:r>
              <a:rPr lang="en-GB" altLang="zh-CN" sz="1600" b="1" u="sng" dirty="0" smtClean="0">
                <a:solidFill>
                  <a:srgbClr val="000000"/>
                </a:solidFill>
                <a:latin typeface="Times New Roman" panose="02020603050405020304" pitchFamily="18" charset="0"/>
              </a:rPr>
              <a:t>CA.</a:t>
            </a:r>
          </a:p>
          <a:p>
            <a:pPr marL="285750" indent="-285750">
              <a:lnSpc>
                <a:spcPct val="110000"/>
              </a:lnSpc>
              <a:buFont typeface="Arial" panose="020B0604020202020204" pitchFamily="34" charset="0"/>
              <a:buChar char="•"/>
            </a:pPr>
            <a:r>
              <a:rPr lang="en-GB" altLang="zh-CN" b="1" dirty="0" smtClean="0"/>
              <a:t>Option 1: </a:t>
            </a:r>
            <a:r>
              <a:rPr lang="en-GB" altLang="zh-CN" dirty="0"/>
              <a:t>UE shall report the LO position after </a:t>
            </a:r>
            <a:r>
              <a:rPr lang="en-GB" altLang="zh-CN" dirty="0" smtClean="0"/>
              <a:t>BWP </a:t>
            </a:r>
            <a:r>
              <a:rPr lang="en-GB" altLang="zh-CN" dirty="0"/>
              <a:t>activation command with same method as </a:t>
            </a:r>
            <a:r>
              <a:rPr lang="en-GB" altLang="zh-CN" dirty="0" err="1"/>
              <a:t>uplinkTxDirectCurrentList</a:t>
            </a:r>
            <a:r>
              <a:rPr lang="en-GB" altLang="zh-CN" dirty="0" smtClean="0"/>
              <a:t>.</a:t>
            </a:r>
          </a:p>
          <a:p>
            <a:pPr marL="742950" lvl="1" indent="-285750">
              <a:lnSpc>
                <a:spcPct val="110000"/>
              </a:lnSpc>
              <a:buFont typeface="Arial" panose="020B0604020202020204" pitchFamily="34" charset="0"/>
              <a:buChar char="•"/>
            </a:pPr>
            <a:r>
              <a:rPr lang="en-GB" altLang="zh-CN" sz="1600" b="1" dirty="0" smtClean="0"/>
              <a:t>Option 1-1:</a:t>
            </a:r>
            <a:r>
              <a:rPr lang="en-GB" altLang="zh-CN" sz="1600" dirty="0" smtClean="0"/>
              <a:t> </a:t>
            </a:r>
            <a:r>
              <a:rPr lang="en-GB" altLang="zh-CN" sz="1600" dirty="0" err="1" smtClean="0"/>
              <a:t>gNB</a:t>
            </a:r>
            <a:r>
              <a:rPr lang="en-GB" altLang="zh-CN" sz="1600" dirty="0" smtClean="0"/>
              <a:t> is required to transmit </a:t>
            </a:r>
            <a:r>
              <a:rPr lang="en-GB" altLang="zh-CN" sz="1600" i="1" dirty="0" err="1" smtClean="0"/>
              <a:t>RRCReconfiguration</a:t>
            </a:r>
            <a:r>
              <a:rPr lang="en-GB" altLang="zh-CN" sz="1600" dirty="0" smtClean="0"/>
              <a:t> to the UE after each CC or BWP activation, and UE report DC location for the active BWPs by current RRC signalling.</a:t>
            </a:r>
          </a:p>
          <a:p>
            <a:pPr marL="742950" lvl="1" indent="-285750">
              <a:lnSpc>
                <a:spcPct val="110000"/>
              </a:lnSpc>
              <a:buFont typeface="Arial" panose="020B0604020202020204" pitchFamily="34" charset="0"/>
              <a:buChar char="•"/>
            </a:pPr>
            <a:r>
              <a:rPr lang="en-GB" altLang="zh-CN" sz="1600" b="1" dirty="0" smtClean="0"/>
              <a:t>Option 1-2: </a:t>
            </a:r>
            <a:r>
              <a:rPr lang="en-GB" altLang="zh-CN" sz="1600" dirty="0" smtClean="0"/>
              <a:t>UE report the LO position after CC or BWP activation by new L1/L2 signalling.</a:t>
            </a:r>
          </a:p>
          <a:p>
            <a:pPr>
              <a:lnSpc>
                <a:spcPct val="110000"/>
              </a:lnSpc>
            </a:pPr>
            <a:r>
              <a:rPr lang="en-GB" altLang="zh-CN" sz="1200" i="1" dirty="0" smtClean="0"/>
              <a:t>Note for discussion: </a:t>
            </a:r>
          </a:p>
          <a:p>
            <a:pPr>
              <a:lnSpc>
                <a:spcPct val="110000"/>
              </a:lnSpc>
            </a:pPr>
            <a:r>
              <a:rPr lang="en-GB" altLang="zh-CN" sz="1200" i="1" dirty="0" smtClean="0"/>
              <a:t>1-1 RRC and DCI processing delay are not matched. </a:t>
            </a:r>
            <a:r>
              <a:rPr lang="en-US" altLang="zh-CN" sz="1200" i="1" dirty="0" smtClean="0"/>
              <a:t>Stringent requirement on </a:t>
            </a:r>
            <a:r>
              <a:rPr lang="en-US" altLang="zh-CN" sz="1200" i="1" dirty="0" err="1" smtClean="0"/>
              <a:t>gNB</a:t>
            </a:r>
            <a:r>
              <a:rPr lang="en-US" altLang="zh-CN" sz="1200" i="1" dirty="0" smtClean="0"/>
              <a:t> side to provide </a:t>
            </a:r>
            <a:r>
              <a:rPr lang="en-US" altLang="zh-CN" sz="1200" i="1" dirty="0" err="1" smtClean="0"/>
              <a:t>RRCRconfig</a:t>
            </a:r>
            <a:r>
              <a:rPr lang="en-US" altLang="zh-CN" sz="1200" i="1" dirty="0" smtClean="0"/>
              <a:t> very frequently.</a:t>
            </a:r>
            <a:endParaRPr lang="en-GB" altLang="zh-CN" sz="1200" i="1" dirty="0"/>
          </a:p>
          <a:p>
            <a:pPr>
              <a:lnSpc>
                <a:spcPct val="110000"/>
              </a:lnSpc>
            </a:pPr>
            <a:r>
              <a:rPr lang="en-GB" altLang="zh-CN" sz="1200" i="1" dirty="0" smtClean="0"/>
              <a:t>1-2 Big change on spec. both RAN1 and RAN2 spec may be impacted considering BWP switching can be DCI triggered. Current DC location reporting by RRC signalling is changed.</a:t>
            </a:r>
            <a:endParaRPr lang="zh-CN" altLang="zh-CN" sz="1200" i="1" dirty="0"/>
          </a:p>
          <a:p>
            <a:pPr marL="285750" lvl="0" indent="-285750" hangingPunct="0">
              <a:lnSpc>
                <a:spcPct val="110000"/>
              </a:lnSpc>
              <a:buFont typeface="Arial" panose="020B0604020202020204" pitchFamily="34" charset="0"/>
              <a:buChar char="•"/>
            </a:pPr>
            <a:r>
              <a:rPr lang="en-GB" altLang="zh-CN" b="1" dirty="0"/>
              <a:t>Option </a:t>
            </a:r>
            <a:r>
              <a:rPr lang="en-GB" altLang="zh-CN" b="1" dirty="0" smtClean="0"/>
              <a:t>2</a:t>
            </a:r>
            <a:r>
              <a:rPr lang="en-US" altLang="zh-CN" b="1" dirty="0" smtClean="0"/>
              <a:t>: </a:t>
            </a:r>
            <a:r>
              <a:rPr lang="en-GB" altLang="zh-CN" dirty="0" smtClean="0"/>
              <a:t>additional </a:t>
            </a:r>
            <a:r>
              <a:rPr lang="en-GB" altLang="zh-CN" dirty="0"/>
              <a:t>DC location is reported </a:t>
            </a:r>
            <a:r>
              <a:rPr lang="en-GB" altLang="zh-CN" b="1" dirty="0">
                <a:solidFill>
                  <a:srgbClr val="C00000"/>
                </a:solidFill>
              </a:rPr>
              <a:t>by RRC signalling </a:t>
            </a:r>
            <a:r>
              <a:rPr lang="en-GB" altLang="zh-CN" dirty="0"/>
              <a:t>per BWP pair for all possible combinations of configured BWPs on the UL </a:t>
            </a:r>
            <a:r>
              <a:rPr lang="en-GB" altLang="zh-CN" dirty="0" smtClean="0"/>
              <a:t>CCs</a:t>
            </a:r>
          </a:p>
          <a:p>
            <a:pPr lvl="1" hangingPunct="0">
              <a:lnSpc>
                <a:spcPct val="110000"/>
              </a:lnSpc>
            </a:pPr>
            <a:r>
              <a:rPr lang="en-GB" altLang="zh-CN" sz="1600" dirty="0"/>
              <a:t>E.g. </a:t>
            </a:r>
            <a:endParaRPr lang="zh-CN" altLang="zh-CN" sz="1600" dirty="0"/>
          </a:p>
          <a:p>
            <a:pPr lvl="1" hangingPunct="0">
              <a:lnSpc>
                <a:spcPct val="110000"/>
              </a:lnSpc>
            </a:pPr>
            <a:r>
              <a:rPr lang="en-GB" altLang="zh-CN" sz="1600" dirty="0"/>
              <a:t>4 BWPs are configured for CC1, as BWP1,1 BWP1,2 BWP1,3 </a:t>
            </a:r>
            <a:r>
              <a:rPr lang="en-GB" altLang="zh-CN" sz="1600" dirty="0" smtClean="0"/>
              <a:t>BWP1,4</a:t>
            </a:r>
            <a:r>
              <a:rPr lang="en-US" altLang="zh-CN" sz="1600" dirty="0" smtClean="0"/>
              <a:t>, and </a:t>
            </a:r>
            <a:r>
              <a:rPr lang="en-GB" altLang="zh-CN" sz="1600" dirty="0" smtClean="0"/>
              <a:t>4 </a:t>
            </a:r>
            <a:r>
              <a:rPr lang="en-GB" altLang="zh-CN" sz="1600" dirty="0"/>
              <a:t>BWPs are configured for CC2, as BWP2,1 BWP2,2 BWP2,3 BWP2,4</a:t>
            </a:r>
            <a:endParaRPr lang="zh-CN" altLang="zh-CN" sz="1600" dirty="0"/>
          </a:p>
          <a:p>
            <a:pPr lvl="1" hangingPunct="0">
              <a:lnSpc>
                <a:spcPct val="110000"/>
              </a:lnSpc>
            </a:pPr>
            <a:r>
              <a:rPr lang="en-GB" altLang="zh-CN" sz="1600" dirty="0"/>
              <a:t>UE additionally report the DC location for each possible BWP pair which can be activated simultaneously for intra-band UL CA: </a:t>
            </a:r>
            <a:endParaRPr lang="zh-CN" altLang="zh-CN" sz="1600" dirty="0"/>
          </a:p>
          <a:p>
            <a:pPr lvl="1" hangingPunct="0">
              <a:lnSpc>
                <a:spcPct val="110000"/>
              </a:lnSpc>
            </a:pPr>
            <a:r>
              <a:rPr lang="en-GB" altLang="zh-CN" sz="1600" dirty="0"/>
              <a:t>DC1: BWP1,1+ BWP2,1</a:t>
            </a:r>
            <a:endParaRPr lang="zh-CN" altLang="zh-CN" sz="1600" dirty="0"/>
          </a:p>
          <a:p>
            <a:pPr lvl="1" hangingPunct="0">
              <a:lnSpc>
                <a:spcPct val="110000"/>
              </a:lnSpc>
            </a:pPr>
            <a:r>
              <a:rPr lang="en-GB" altLang="zh-CN" sz="1600" dirty="0"/>
              <a:t>DC2: BWP1,1+ BWP2,2</a:t>
            </a:r>
            <a:endParaRPr lang="zh-CN" altLang="zh-CN" sz="1600" dirty="0"/>
          </a:p>
          <a:p>
            <a:pPr lvl="1" hangingPunct="0">
              <a:lnSpc>
                <a:spcPct val="110000"/>
              </a:lnSpc>
            </a:pPr>
            <a:r>
              <a:rPr lang="en-GB" altLang="zh-CN" sz="1600" dirty="0"/>
              <a:t>DC3: BWP1,1+ BWP2,3</a:t>
            </a:r>
            <a:endParaRPr lang="zh-CN" altLang="zh-CN" sz="1600" dirty="0"/>
          </a:p>
          <a:p>
            <a:pPr lvl="1" hangingPunct="0">
              <a:lnSpc>
                <a:spcPct val="110000"/>
              </a:lnSpc>
            </a:pPr>
            <a:r>
              <a:rPr lang="en-GB" altLang="zh-CN" sz="1600" dirty="0"/>
              <a:t>…</a:t>
            </a:r>
            <a:endParaRPr lang="zh-CN" altLang="zh-CN" sz="1600" dirty="0"/>
          </a:p>
          <a:p>
            <a:pPr lvl="1" hangingPunct="0">
              <a:lnSpc>
                <a:spcPct val="110000"/>
              </a:lnSpc>
            </a:pPr>
            <a:r>
              <a:rPr lang="en-GB" altLang="zh-CN" sz="1600" dirty="0"/>
              <a:t>DC12: BWP1,4+ </a:t>
            </a:r>
            <a:r>
              <a:rPr lang="en-GB" altLang="zh-CN" sz="1600" dirty="0" smtClean="0"/>
              <a:t>BWP2,4</a:t>
            </a:r>
            <a:endParaRPr lang="zh-CN" altLang="zh-CN" dirty="0">
              <a:latin typeface="Times New Roman" panose="02020603050405020304" pitchFamily="18" charset="0"/>
            </a:endParaRPr>
          </a:p>
        </p:txBody>
      </p:sp>
      <p:sp>
        <p:nvSpPr>
          <p:cNvPr id="6" name="矩形 5"/>
          <p:cNvSpPr/>
          <p:nvPr/>
        </p:nvSpPr>
        <p:spPr>
          <a:xfrm>
            <a:off x="98883" y="6093111"/>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
        <p:nvSpPr>
          <p:cNvPr id="7" name="矩形 6"/>
          <p:cNvSpPr/>
          <p:nvPr/>
        </p:nvSpPr>
        <p:spPr>
          <a:xfrm>
            <a:off x="90979" y="5791269"/>
            <a:ext cx="11804847" cy="461665"/>
          </a:xfrm>
          <a:prstGeom prst="rect">
            <a:avLst/>
          </a:prstGeom>
        </p:spPr>
        <p:txBody>
          <a:bodyPr wrap="square">
            <a:spAutoFit/>
          </a:bodyPr>
          <a:lstStyle/>
          <a:p>
            <a:r>
              <a:rPr lang="en-GB" altLang="zh-CN" sz="1200" i="1" dirty="0"/>
              <a:t>Note for discussion: </a:t>
            </a:r>
            <a:r>
              <a:rPr lang="en-GB" altLang="zh-CN" sz="1200" i="1" dirty="0" smtClean="0"/>
              <a:t>For 2UL CCs, 16 additional locations need to be reported, more bit number is required. It does not change the current DC location reporting mechanism by RRC signalling. Have no impact to RAN1 spec.</a:t>
            </a:r>
            <a:endParaRPr lang="zh-CN" altLang="en-US" sz="1200" dirty="0"/>
          </a:p>
        </p:txBody>
      </p:sp>
    </p:spTree>
    <p:extLst>
      <p:ext uri="{BB962C8B-B14F-4D97-AF65-F5344CB8AC3E}">
        <p14:creationId xmlns:p14="http://schemas.microsoft.com/office/powerpoint/2010/main" val="5602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Additional DC location reporting-</a:t>
            </a:r>
            <a:r>
              <a:rPr lang="en-US" altLang="zh-CN" sz="3600" b="1" dirty="0" err="1" smtClean="0">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8" name="矩形 7"/>
          <p:cNvSpPr/>
          <p:nvPr/>
        </p:nvSpPr>
        <p:spPr>
          <a:xfrm>
            <a:off x="164841" y="682872"/>
            <a:ext cx="11162522" cy="1503104"/>
          </a:xfrm>
          <a:prstGeom prst="rect">
            <a:avLst/>
          </a:prstGeom>
        </p:spPr>
        <p:txBody>
          <a:bodyPr wrap="square">
            <a:spAutoFit/>
          </a:bodyPr>
          <a:lstStyle/>
          <a:p>
            <a:pPr>
              <a:lnSpc>
                <a:spcPct val="107000"/>
              </a:lnSpc>
              <a:spcAft>
                <a:spcPts val="900"/>
              </a:spcAft>
            </a:pPr>
            <a:r>
              <a:rPr lang="en-GB" altLang="zh-CN" sz="2000" b="1" u="sng" dirty="0">
                <a:solidFill>
                  <a:srgbClr val="000000"/>
                </a:solidFill>
                <a:latin typeface="Times New Roman" panose="02020603050405020304" pitchFamily="18" charset="0"/>
              </a:rPr>
              <a:t>Issue </a:t>
            </a:r>
            <a:r>
              <a:rPr lang="en-GB" altLang="zh-CN" sz="2000" b="1" u="sng" dirty="0" smtClean="0">
                <a:solidFill>
                  <a:srgbClr val="000000"/>
                </a:solidFill>
                <a:latin typeface="Times New Roman" panose="02020603050405020304" pitchFamily="18" charset="0"/>
              </a:rPr>
              <a:t>2:  </a:t>
            </a:r>
            <a:r>
              <a:rPr lang="en-GB" altLang="zh-CN" sz="2000" b="1" u="sng" dirty="0">
                <a:solidFill>
                  <a:srgbClr val="000000"/>
                </a:solidFill>
                <a:latin typeface="Times New Roman" panose="02020603050405020304" pitchFamily="18" charset="0"/>
              </a:rPr>
              <a:t>UE capability for Additional DC location reporting </a:t>
            </a:r>
            <a:r>
              <a:rPr lang="en-GB" altLang="zh-CN" sz="2000" b="1" u="sng" dirty="0" smtClean="0">
                <a:solidFill>
                  <a:srgbClr val="000000"/>
                </a:solidFill>
                <a:latin typeface="Times New Roman" panose="02020603050405020304" pitchFamily="18" charset="0"/>
              </a:rPr>
              <a:t>for </a:t>
            </a:r>
            <a:r>
              <a:rPr lang="en-GB" altLang="zh-CN" sz="2000" b="1" u="sng" dirty="0">
                <a:solidFill>
                  <a:srgbClr val="000000"/>
                </a:solidFill>
                <a:latin typeface="Times New Roman" panose="02020603050405020304" pitchFamily="18" charset="0"/>
              </a:rPr>
              <a:t>intra-band UL CA</a:t>
            </a:r>
            <a:endParaRPr lang="zh-CN" altLang="zh-CN" sz="2000" dirty="0">
              <a:latin typeface="Times New Roman" panose="02020603050405020304" pitchFamily="18" charset="0"/>
            </a:endParaRPr>
          </a:p>
          <a:p>
            <a:pPr marL="285750" indent="-285750">
              <a:lnSpc>
                <a:spcPct val="107000"/>
              </a:lnSpc>
              <a:spcAft>
                <a:spcPts val="600"/>
              </a:spcAft>
              <a:buSzPct val="50000"/>
              <a:buFont typeface="Wingdings" panose="05000000000000000000" pitchFamily="2" charset="2"/>
              <a:buChar char="l"/>
            </a:pPr>
            <a:r>
              <a:rPr lang="en-GB" altLang="zh-CN" b="1" dirty="0" smtClean="0">
                <a:solidFill>
                  <a:srgbClr val="000000"/>
                </a:solidFill>
                <a:latin typeface="Times New Roman" panose="02020603050405020304" pitchFamily="18" charset="0"/>
              </a:rPr>
              <a:t>Option </a:t>
            </a:r>
            <a:r>
              <a:rPr lang="en-GB" altLang="zh-CN" b="1" dirty="0">
                <a:solidFill>
                  <a:srgbClr val="000000"/>
                </a:solidFill>
                <a:latin typeface="Times New Roman" panose="02020603050405020304" pitchFamily="18" charset="0"/>
              </a:rPr>
              <a:t>1: </a:t>
            </a:r>
            <a:r>
              <a:rPr lang="en-GB" altLang="zh-CN" dirty="0">
                <a:solidFill>
                  <a:srgbClr val="000000"/>
                </a:solidFill>
                <a:latin typeface="Times New Roman" panose="02020603050405020304" pitchFamily="18" charset="0"/>
              </a:rPr>
              <a:t>Introduce new UE capability to indicate whether UE support </a:t>
            </a:r>
            <a:r>
              <a:rPr lang="en-GB" altLang="zh-CN" dirty="0">
                <a:solidFill>
                  <a:srgbClr val="000000"/>
                </a:solidFill>
                <a:latin typeface="Times New Roman" panose="02020603050405020304" pitchFamily="18" charset="0"/>
                <a:ea typeface="MS Mincho"/>
              </a:rPr>
              <a:t>Additional DC location reporting solution for intra-band UL CA</a:t>
            </a:r>
            <a:endParaRPr lang="zh-CN" altLang="zh-CN" dirty="0">
              <a:latin typeface="Times New Roman" panose="02020603050405020304" pitchFamily="18" charset="0"/>
              <a:ea typeface="MS Mincho"/>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2: </a:t>
            </a:r>
            <a:r>
              <a:rPr lang="en-GB" altLang="zh-CN" dirty="0">
                <a:solidFill>
                  <a:srgbClr val="000000"/>
                </a:solidFill>
                <a:latin typeface="Times New Roman" panose="02020603050405020304" pitchFamily="18" charset="0"/>
              </a:rPr>
              <a:t>no need to introduce UE capability </a:t>
            </a:r>
            <a:endParaRPr lang="zh-CN" altLang="zh-CN" dirty="0">
              <a:effectLst/>
              <a:latin typeface="Times New Roman" panose="02020603050405020304" pitchFamily="18" charset="0"/>
              <a:ea typeface="MS Mincho"/>
            </a:endParaRPr>
          </a:p>
        </p:txBody>
      </p:sp>
      <p:sp>
        <p:nvSpPr>
          <p:cNvPr id="9" name="矩形 8"/>
          <p:cNvSpPr/>
          <p:nvPr/>
        </p:nvSpPr>
        <p:spPr>
          <a:xfrm>
            <a:off x="164841" y="2327841"/>
            <a:ext cx="6096000" cy="861774"/>
          </a:xfrm>
          <a:prstGeom prst="rect">
            <a:avLst/>
          </a:prstGeom>
        </p:spPr>
        <p:txBody>
          <a:bodyPr>
            <a:spAutoFit/>
          </a:bodyPr>
          <a:lstStyle/>
          <a:p>
            <a:pPr marL="285750" indent="-285750">
              <a:lnSpc>
                <a:spcPct val="125000"/>
              </a:lnSpc>
              <a:buFont typeface="Arial" panose="020B0604020202020204" pitchFamily="34" charset="0"/>
              <a:buChar char="•"/>
            </a:pPr>
            <a:r>
              <a:rPr lang="en-US" altLang="ko-KR" sz="2000" b="1" dirty="0"/>
              <a:t>Agreements:</a:t>
            </a:r>
          </a:p>
          <a:p>
            <a:pPr marL="742950" lvl="1" indent="-285750">
              <a:lnSpc>
                <a:spcPct val="125000"/>
              </a:lnSpc>
              <a:buFont typeface="Arial" panose="020B0604020202020204" pitchFamily="34" charset="0"/>
              <a:buChar char="•"/>
            </a:pPr>
            <a:r>
              <a:rPr lang="en-US" altLang="ko-KR" sz="2000" dirty="0"/>
              <a:t>TBD</a:t>
            </a:r>
          </a:p>
        </p:txBody>
      </p:sp>
    </p:spTree>
    <p:extLst>
      <p:ext uri="{BB962C8B-B14F-4D97-AF65-F5344CB8AC3E}">
        <p14:creationId xmlns:p14="http://schemas.microsoft.com/office/powerpoint/2010/main" val="90964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140" y="33013"/>
            <a:ext cx="11824686" cy="649859"/>
          </a:xfrm>
        </p:spPr>
        <p:txBody>
          <a:bodyPr>
            <a:normAutofit/>
          </a:bodyPr>
          <a:lstStyle/>
          <a:p>
            <a:r>
              <a:rPr lang="en-US" altLang="zh-CN" sz="3600" b="1" dirty="0" smtClean="0">
                <a:latin typeface="Calibri" panose="020F0502020204030204" pitchFamily="34" charset="0"/>
                <a:cs typeface="Calibri" panose="020F0502020204030204" pitchFamily="34" charset="0"/>
              </a:rPr>
              <a:t>Feature on Intra-band contiguous UL </a:t>
            </a:r>
            <a:r>
              <a:rPr lang="en-US" altLang="zh-CN" sz="3600" b="1" dirty="0" smtClean="0">
                <a:latin typeface="Calibri" panose="020F0502020204030204" pitchFamily="34" charset="0"/>
                <a:cs typeface="Calibri" panose="020F0502020204030204" pitchFamily="34" charset="0"/>
              </a:rPr>
              <a:t>CA</a:t>
            </a:r>
            <a:endParaRPr lang="zh-CN" altLang="en-US" sz="3600" b="1" baseline="-25000" dirty="0">
              <a:latin typeface="Calibri" panose="020F0502020204030204" pitchFamily="34" charset="0"/>
              <a:cs typeface="Calibri" panose="020F0502020204030204" pitchFamily="34" charset="0"/>
            </a:endParaRPr>
          </a:p>
        </p:txBody>
      </p:sp>
      <p:sp>
        <p:nvSpPr>
          <p:cNvPr id="11"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表格 7"/>
          <p:cNvGraphicFramePr>
            <a:graphicFrameLocks noGrp="1"/>
          </p:cNvGraphicFramePr>
          <p:nvPr>
            <p:extLst>
              <p:ext uri="{D42A27DB-BD31-4B8C-83A1-F6EECF244321}">
                <p14:modId xmlns:p14="http://schemas.microsoft.com/office/powerpoint/2010/main" val="2079039494"/>
              </p:ext>
            </p:extLst>
          </p:nvPr>
        </p:nvGraphicFramePr>
        <p:xfrm>
          <a:off x="205069" y="1012945"/>
          <a:ext cx="11820278" cy="1871739"/>
        </p:xfrm>
        <a:graphic>
          <a:graphicData uri="http://schemas.openxmlformats.org/drawingml/2006/table">
            <a:tbl>
              <a:tblPr firstRow="1" firstCol="1" bandRow="1"/>
              <a:tblGrid>
                <a:gridCol w="394139"/>
                <a:gridCol w="866661"/>
                <a:gridCol w="3541136"/>
                <a:gridCol w="784518"/>
                <a:gridCol w="402346"/>
                <a:gridCol w="473078"/>
                <a:gridCol w="787722"/>
                <a:gridCol w="709339"/>
                <a:gridCol w="551461"/>
                <a:gridCol w="552017"/>
                <a:gridCol w="1023983"/>
                <a:gridCol w="1024539"/>
                <a:gridCol w="709339"/>
              </a:tblGrid>
              <a:tr h="1871739">
                <a:tc>
                  <a:txBody>
                    <a:bodyPr/>
                    <a:lstStyle/>
                    <a:p>
                      <a:pPr>
                        <a:spcAft>
                          <a:spcPts val="0"/>
                        </a:spcAft>
                      </a:pPr>
                      <a:r>
                        <a:rPr lang="en-GB" sz="105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7-3b</a:t>
                      </a:r>
                      <a:endParaRPr lang="zh-CN" sz="105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GB" sz="105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NR CA class</a:t>
                      </a:r>
                      <a:r>
                        <a:rPr lang="en-GB" sz="1050" u="sng" kern="100"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a:t>
                      </a:r>
                      <a:r>
                        <a:rPr lang="en-GB" sz="105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 List for Intra-band contiguous CA </a:t>
                      </a:r>
                      <a:endParaRPr lang="zh-CN" sz="105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mj-lt"/>
                        <a:buAutoNum type="arabicPeriod"/>
                      </a:pP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Indicate the contiguous CA bandwidth class that UE can support</a:t>
                      </a:r>
                      <a:endParaRPr lang="zh-CN" sz="11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On the condition that component 1 is indicated, indicate the PA architecture, </a:t>
                      </a:r>
                      <a:r>
                        <a:rPr lang="en-GB" sz="1100" u="sng" dirty="0" err="1">
                          <a:solidFill>
                            <a:srgbClr val="008080"/>
                          </a:solidFill>
                          <a:effectLst/>
                          <a:latin typeface="Arial" panose="020B0604020202020204" pitchFamily="34" charset="0"/>
                          <a:ea typeface="宋体" panose="02010600030101010101" pitchFamily="2" charset="-122"/>
                          <a:cs typeface="Times New Roman" panose="02020603050405020304" pitchFamily="18" charset="0"/>
                        </a:rPr>
                        <a:t>i.e</a:t>
                      </a: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 1PA or 2PA</a:t>
                      </a:r>
                      <a:endParaRPr lang="zh-CN" sz="11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On the condition that component 1 and component 2 are indicated, indicate the MIMO layer number for each UL CC separately</a:t>
                      </a:r>
                      <a:endParaRPr lang="zh-CN" sz="1100" dirty="0">
                        <a:effectLst/>
                        <a:latin typeface="Times" panose="02020603050405020304" pitchFamily="18" charset="0"/>
                        <a:cs typeface="Times New Roman" panose="02020603050405020304" pitchFamily="18" charset="0"/>
                      </a:endParaRPr>
                    </a:p>
                    <a:p>
                      <a:pPr algn="just">
                        <a:spcAft>
                          <a:spcPts val="600"/>
                        </a:spcAft>
                      </a:pPr>
                      <a:r>
                        <a:rPr lang="en-GB" sz="11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NOTE1: there is dependency for the three components as given above</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Intra-band UL contiguous CA band combination</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Yes</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N/A</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[Network cannot schedule intra-band contiguous  UL CA transmission properly]</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FFS</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No need</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FR1</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a:solidFill>
                            <a:srgbClr val="008080"/>
                          </a:solidFill>
                          <a:effectLst/>
                          <a:latin typeface="Arial" panose="020B0604020202020204" pitchFamily="34" charset="0"/>
                          <a:ea typeface="宋体" panose="02010600030101010101" pitchFamily="2" charset="-122"/>
                          <a:cs typeface="Arial" panose="020B0604020202020204" pitchFamily="34" charset="0"/>
                        </a:rPr>
                        <a:t>N/A</a:t>
                      </a:r>
                      <a:endParaRPr lang="zh-CN" sz="90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[for each contiguous CA bandwidth class, if 2PA architecture is indicated, MIMO is not supported for both UL CCs by default]</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[Optional with capability signalling,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a:t>
                      </a:r>
                      <a:r>
                        <a:rPr lang="en-GB" sz="900" u="sng" kern="100" dirty="0">
                          <a:solidFill>
                            <a:srgbClr val="008080"/>
                          </a:solidFill>
                          <a:effectLst/>
                          <a:latin typeface="Times New Roman" panose="02020603050405020304" pitchFamily="18" charset="0"/>
                          <a:ea typeface="宋体" panose="02010600030101010101" pitchFamily="2" charset="-122"/>
                          <a:cs typeface="Times New Roman" panose="02020603050405020304" pitchFamily="18"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53411" marR="5341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文本框 12"/>
          <p:cNvSpPr txBox="1"/>
          <p:nvPr/>
        </p:nvSpPr>
        <p:spPr>
          <a:xfrm>
            <a:off x="106682" y="4038819"/>
            <a:ext cx="11899790" cy="923330"/>
          </a:xfrm>
          <a:prstGeom prst="rect">
            <a:avLst/>
          </a:prstGeom>
          <a:noFill/>
        </p:spPr>
        <p:txBody>
          <a:bodyPr wrap="square" rtlCol="0">
            <a:spAutoFit/>
          </a:bodyPr>
          <a:lstStyle/>
          <a:p>
            <a:pPr marL="285750" indent="-285750">
              <a:buFont typeface="Arial" panose="020B0604020202020204" pitchFamily="34" charset="0"/>
              <a:buChar char="•"/>
            </a:pPr>
            <a:r>
              <a:rPr lang="en-US" altLang="zh-CN" dirty="0" smtClean="0"/>
              <a:t>Components 1/2/3 are the capability based on the existing signaling.</a:t>
            </a:r>
          </a:p>
          <a:p>
            <a:pPr marL="285750" indent="-285750">
              <a:buFont typeface="Arial" panose="020B0604020202020204" pitchFamily="34" charset="0"/>
              <a:buChar char="•"/>
            </a:pPr>
            <a:r>
              <a:rPr lang="en-US" altLang="zh-CN" dirty="0" smtClean="0"/>
              <a:t>Bandwidth class, PA architecture and MIMO layer are relevant for intra-band contiguous UL CA, the relation is clarified in the feature list </a:t>
            </a:r>
            <a:endParaRPr lang="zh-CN" altLang="en-US" dirty="0"/>
          </a:p>
        </p:txBody>
      </p:sp>
      <p:sp>
        <p:nvSpPr>
          <p:cNvPr id="3" name="矩形 2"/>
          <p:cNvSpPr/>
          <p:nvPr/>
        </p:nvSpPr>
        <p:spPr>
          <a:xfrm>
            <a:off x="106681" y="607931"/>
            <a:ext cx="11105401" cy="38869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1: </a:t>
            </a:r>
            <a:r>
              <a:rPr lang="en-GB" altLang="zh-CN" b="1" u="sng" dirty="0" smtClean="0">
                <a:solidFill>
                  <a:srgbClr val="000000"/>
                </a:solidFill>
                <a:latin typeface="Times New Roman" panose="02020603050405020304" pitchFamily="18" charset="0"/>
              </a:rPr>
              <a:t>whether the below feature item for intra-band contiguous UL CA is added to RAN4 feature list?</a:t>
            </a:r>
            <a:endParaRPr lang="zh-CN" altLang="zh-CN" dirty="0">
              <a:latin typeface="Times New Roman" panose="02020603050405020304" pitchFamily="18" charset="0"/>
            </a:endParaRPr>
          </a:p>
        </p:txBody>
      </p:sp>
      <p:sp>
        <p:nvSpPr>
          <p:cNvPr id="4" name="矩形 3"/>
          <p:cNvSpPr/>
          <p:nvPr/>
        </p:nvSpPr>
        <p:spPr>
          <a:xfrm>
            <a:off x="54048" y="2950930"/>
            <a:ext cx="11551140" cy="696216"/>
          </a:xfrm>
          <a:prstGeom prst="rect">
            <a:avLst/>
          </a:prstGeom>
        </p:spPr>
        <p:txBody>
          <a:bodyPr wrap="square">
            <a:spAutoFit/>
          </a:bodyPr>
          <a:lstStyle/>
          <a:p>
            <a:pPr marL="742950" lvl="1" indent="-285750">
              <a:lnSpc>
                <a:spcPct val="107000"/>
              </a:lnSpc>
              <a:spcAft>
                <a:spcPts val="600"/>
              </a:spcAft>
              <a:buSzPct val="50000"/>
              <a:buFont typeface="Wingdings" panose="05000000000000000000" pitchFamily="2" charset="2"/>
              <a:buChar char="l"/>
            </a:pPr>
            <a:r>
              <a:rPr lang="en-GB" altLang="zh-CN" sz="1600" b="1" dirty="0">
                <a:solidFill>
                  <a:srgbClr val="000000"/>
                </a:solidFill>
                <a:latin typeface="Times New Roman" panose="02020603050405020304" pitchFamily="18" charset="0"/>
              </a:rPr>
              <a:t>Option 1:</a:t>
            </a:r>
            <a:r>
              <a:rPr lang="en-GB" altLang="zh-CN" sz="1600" dirty="0">
                <a:solidFill>
                  <a:srgbClr val="000000"/>
                </a:solidFill>
                <a:latin typeface="Times New Roman" panose="02020603050405020304" pitchFamily="18" charset="0"/>
              </a:rPr>
              <a:t> </a:t>
            </a:r>
            <a:r>
              <a:rPr lang="en-GB" altLang="zh-CN" sz="1600" b="1" dirty="0">
                <a:solidFill>
                  <a:srgbClr val="000000"/>
                </a:solidFill>
                <a:latin typeface="Times New Roman" panose="02020603050405020304" pitchFamily="18" charset="0"/>
              </a:rPr>
              <a:t> </a:t>
            </a:r>
            <a:r>
              <a:rPr lang="en-GB" altLang="zh-CN" sz="1600" b="1" dirty="0" smtClean="0">
                <a:solidFill>
                  <a:srgbClr val="000000"/>
                </a:solidFill>
                <a:latin typeface="Times New Roman" panose="02020603050405020304" pitchFamily="18" charset="0"/>
              </a:rPr>
              <a:t>Yes</a:t>
            </a:r>
          </a:p>
          <a:p>
            <a:pPr marL="742950" lvl="1" indent="-285750">
              <a:lnSpc>
                <a:spcPct val="107000"/>
              </a:lnSpc>
              <a:spcAft>
                <a:spcPts val="600"/>
              </a:spcAft>
              <a:buSzPct val="50000"/>
              <a:buFont typeface="Wingdings" panose="05000000000000000000" pitchFamily="2" charset="2"/>
              <a:buChar char="l"/>
            </a:pPr>
            <a:r>
              <a:rPr lang="en-GB" altLang="zh-CN" sz="1600" b="1" dirty="0" smtClean="0">
                <a:solidFill>
                  <a:srgbClr val="000000"/>
                </a:solidFill>
                <a:latin typeface="Times New Roman" panose="02020603050405020304" pitchFamily="18" charset="0"/>
              </a:rPr>
              <a:t>Option </a:t>
            </a:r>
            <a:r>
              <a:rPr lang="en-GB" altLang="zh-CN" sz="1600" b="1" dirty="0">
                <a:solidFill>
                  <a:srgbClr val="000000"/>
                </a:solidFill>
                <a:latin typeface="Times New Roman" panose="02020603050405020304" pitchFamily="18" charset="0"/>
              </a:rPr>
              <a:t>2:  </a:t>
            </a:r>
            <a:r>
              <a:rPr lang="en-GB" altLang="zh-CN" sz="1600" b="1" dirty="0" smtClean="0">
                <a:solidFill>
                  <a:srgbClr val="000000"/>
                </a:solidFill>
                <a:latin typeface="Times New Roman" panose="02020603050405020304" pitchFamily="18" charset="0"/>
              </a:rPr>
              <a:t>No</a:t>
            </a:r>
            <a:endParaRPr lang="zh-CN" altLang="zh-CN" sz="1600" b="1" dirty="0">
              <a:latin typeface="Times New Roman" panose="02020603050405020304" pitchFamily="18" charset="0"/>
              <a:ea typeface="MS Mincho"/>
            </a:endParaRPr>
          </a:p>
        </p:txBody>
      </p:sp>
      <p:sp>
        <p:nvSpPr>
          <p:cNvPr id="9" name="矩形 8"/>
          <p:cNvSpPr/>
          <p:nvPr/>
        </p:nvSpPr>
        <p:spPr>
          <a:xfrm>
            <a:off x="106681" y="5221858"/>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3750286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contiguous UL </a:t>
            </a:r>
            <a:r>
              <a:rPr lang="en-US" altLang="zh-CN" sz="3600" b="1" dirty="0" smtClean="0">
                <a:latin typeface="Calibri" panose="020F0502020204030204" pitchFamily="34" charset="0"/>
                <a:cs typeface="Calibri" panose="020F0502020204030204" pitchFamily="34" charset="0"/>
              </a:rPr>
              <a:t>CA-</a:t>
            </a:r>
            <a:r>
              <a:rPr lang="en-US" altLang="zh-CN" sz="3600" b="1" dirty="0" err="1" smtClean="0">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5" name="矩形 4"/>
          <p:cNvSpPr/>
          <p:nvPr/>
        </p:nvSpPr>
        <p:spPr>
          <a:xfrm>
            <a:off x="161677" y="682872"/>
            <a:ext cx="11145078" cy="211987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a:t>
            </a:r>
            <a:r>
              <a:rPr lang="en-GB" altLang="zh-CN" b="1" u="sng" dirty="0">
                <a:solidFill>
                  <a:srgbClr val="000000"/>
                </a:solidFill>
                <a:latin typeface="Times New Roman" panose="02020603050405020304" pitchFamily="18" charset="0"/>
              </a:rPr>
              <a:t>2</a:t>
            </a:r>
            <a:r>
              <a:rPr lang="en-GB" altLang="zh-CN" b="1" u="sng" dirty="0" smtClean="0">
                <a:solidFill>
                  <a:srgbClr val="000000"/>
                </a:solidFill>
                <a:latin typeface="Times New Roman" panose="02020603050405020304" pitchFamily="18" charset="0"/>
              </a:rPr>
              <a:t>: </a:t>
            </a:r>
            <a:r>
              <a:rPr lang="en-GB" altLang="zh-CN" b="1" u="sng" dirty="0" smtClean="0">
                <a:solidFill>
                  <a:srgbClr val="000000"/>
                </a:solidFill>
                <a:latin typeface="Times New Roman" panose="02020603050405020304" pitchFamily="18" charset="0"/>
              </a:rPr>
              <a:t>clarification on </a:t>
            </a:r>
            <a:r>
              <a:rPr lang="en-GB" altLang="zh-CN" b="1" u="sng" dirty="0">
                <a:solidFill>
                  <a:srgbClr val="000000"/>
                </a:solidFill>
                <a:latin typeface="Times New Roman" panose="02020603050405020304" pitchFamily="18" charset="0"/>
              </a:rPr>
              <a:t>capability for intra-band contiguous CA</a:t>
            </a:r>
            <a:endParaRPr lang="zh-CN" altLang="zh-CN" dirty="0">
              <a:latin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altLang="zh-CN" dirty="0" smtClean="0">
                <a:solidFill>
                  <a:srgbClr val="000000"/>
                </a:solidFill>
                <a:latin typeface="Times New Roman" panose="02020603050405020304" pitchFamily="18" charset="0"/>
              </a:rPr>
              <a:t>Proposals</a:t>
            </a:r>
            <a:endParaRPr lang="zh-CN" altLang="zh-CN" dirty="0" smtClean="0">
              <a:latin typeface="Times New Roman" panose="02020603050405020304" pitchFamily="18" charset="0"/>
              <a:ea typeface="MS Mincho"/>
            </a:endParaRPr>
          </a:p>
          <a:p>
            <a:pPr marL="742950" lvl="1" indent="-285750">
              <a:lnSpc>
                <a:spcPct val="107000"/>
              </a:lnSpc>
              <a:spcAft>
                <a:spcPts val="600"/>
              </a:spcAft>
              <a:buFont typeface="Courier New" panose="02070309020205020404" pitchFamily="49" charset="0"/>
              <a:buChar char="o"/>
            </a:pPr>
            <a:r>
              <a:rPr lang="en-GB" altLang="zh-CN" b="1" dirty="0" smtClean="0">
                <a:solidFill>
                  <a:srgbClr val="000000"/>
                </a:solidFill>
                <a:latin typeface="Times New Roman" panose="02020603050405020304" pitchFamily="18" charset="0"/>
              </a:rPr>
              <a:t>Option </a:t>
            </a:r>
            <a:r>
              <a:rPr lang="en-GB" altLang="zh-CN" b="1" dirty="0">
                <a:solidFill>
                  <a:srgbClr val="000000"/>
                </a:solidFill>
                <a:latin typeface="Times New Roman" panose="02020603050405020304" pitchFamily="18" charset="0"/>
              </a:rPr>
              <a:t>1:</a:t>
            </a:r>
            <a:r>
              <a:rPr lang="en-GB" altLang="zh-CN" dirty="0">
                <a:solidFill>
                  <a:srgbClr val="000000"/>
                </a:solidFill>
                <a:latin typeface="Times New Roman" panose="02020603050405020304" pitchFamily="18" charset="0"/>
              </a:rPr>
              <a:t> </a:t>
            </a:r>
            <a:r>
              <a:rPr lang="en-GB" altLang="zh-CN" b="1" dirty="0">
                <a:solidFill>
                  <a:srgbClr val="000000"/>
                </a:solidFill>
                <a:latin typeface="Times New Roman" panose="02020603050405020304" pitchFamily="18" charset="0"/>
              </a:rPr>
              <a:t> </a:t>
            </a:r>
            <a:r>
              <a:rPr lang="en-GB" altLang="zh-CN" dirty="0">
                <a:solidFill>
                  <a:srgbClr val="000000"/>
                </a:solidFill>
                <a:latin typeface="Times New Roman" panose="02020603050405020304" pitchFamily="18" charset="0"/>
              </a:rPr>
              <a:t>For bandwidth class B, only 1PA architecture is valid. For bandwidth class C, if 2PA architecture is indicated by UE, UL MIMO is not supported by </a:t>
            </a:r>
            <a:r>
              <a:rPr lang="en-GB" altLang="zh-CN" dirty="0" smtClean="0">
                <a:solidFill>
                  <a:srgbClr val="000000"/>
                </a:solidFill>
                <a:latin typeface="Times New Roman" panose="02020603050405020304" pitchFamily="18" charset="0"/>
              </a:rPr>
              <a:t>default,</a:t>
            </a:r>
            <a:r>
              <a:rPr lang="en-GB" altLang="zh-CN" b="1" dirty="0" smtClean="0">
                <a:solidFill>
                  <a:srgbClr val="000000"/>
                </a:solidFill>
                <a:latin typeface="Times New Roman" panose="02020603050405020304" pitchFamily="18" charset="0"/>
              </a:rPr>
              <a:t> </a:t>
            </a:r>
            <a:r>
              <a:rPr lang="en-GB" altLang="zh-CN" dirty="0">
                <a:solidFill>
                  <a:srgbClr val="000000"/>
                </a:solidFill>
              </a:rPr>
              <a:t>but additional signalling is provisioned for UL MIMO </a:t>
            </a:r>
            <a:r>
              <a:rPr lang="en-GB" altLang="zh-CN" dirty="0" smtClean="0">
                <a:solidFill>
                  <a:srgbClr val="000000"/>
                </a:solidFill>
              </a:rPr>
              <a:t>support</a:t>
            </a:r>
            <a:endParaRPr lang="zh-CN" altLang="zh-CN" dirty="0">
              <a:latin typeface="Times New Roman" panose="02020603050405020304" pitchFamily="18" charset="0"/>
              <a:ea typeface="MS Mincho"/>
            </a:endParaRPr>
          </a:p>
          <a:p>
            <a:pPr marL="742950" lvl="1" indent="-285750">
              <a:lnSpc>
                <a:spcPct val="107000"/>
              </a:lnSpc>
              <a:spcAft>
                <a:spcPts val="600"/>
              </a:spcAft>
              <a:buFont typeface="Courier New" panose="02070309020205020404" pitchFamily="49" charset="0"/>
              <a:buChar char="o"/>
            </a:pPr>
            <a:r>
              <a:rPr lang="en-GB" altLang="zh-CN" b="1" dirty="0">
                <a:solidFill>
                  <a:srgbClr val="000000"/>
                </a:solidFill>
                <a:latin typeface="Times New Roman" panose="02020603050405020304" pitchFamily="18" charset="0"/>
              </a:rPr>
              <a:t>Option 2:  </a:t>
            </a:r>
            <a:r>
              <a:rPr lang="en-GB" altLang="zh-CN" dirty="0" smtClean="0">
                <a:solidFill>
                  <a:srgbClr val="000000"/>
                </a:solidFill>
                <a:latin typeface="Times New Roman" panose="02020603050405020304" pitchFamily="18" charset="0"/>
              </a:rPr>
              <a:t>No clarification in RAN2 spec </a:t>
            </a:r>
            <a:endParaRPr lang="zh-CN" altLang="zh-CN" dirty="0">
              <a:effectLst/>
              <a:latin typeface="Times New Roman" panose="02020603050405020304" pitchFamily="18" charset="0"/>
              <a:ea typeface="MS Mincho"/>
            </a:endParaRPr>
          </a:p>
        </p:txBody>
      </p:sp>
      <p:sp>
        <p:nvSpPr>
          <p:cNvPr id="6" name="矩形 5"/>
          <p:cNvSpPr/>
          <p:nvPr/>
        </p:nvSpPr>
        <p:spPr>
          <a:xfrm>
            <a:off x="133880" y="3049768"/>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80858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non-contiguous UL CA- Background</a:t>
            </a:r>
            <a:endParaRPr lang="zh-CN" altLang="en-US" sz="3600" b="1" baseline="-25000" dirty="0">
              <a:latin typeface="Calibri" panose="020F0502020204030204" pitchFamily="34" charset="0"/>
              <a:cs typeface="Calibri" panose="020F0502020204030204" pitchFamily="34" charset="0"/>
            </a:endParaRPr>
          </a:p>
        </p:txBody>
      </p:sp>
      <p:graphicFrame>
        <p:nvGraphicFramePr>
          <p:cNvPr id="19" name="表格 18"/>
          <p:cNvGraphicFramePr>
            <a:graphicFrameLocks noGrp="1"/>
          </p:cNvGraphicFramePr>
          <p:nvPr>
            <p:extLst>
              <p:ext uri="{D42A27DB-BD31-4B8C-83A1-F6EECF244321}">
                <p14:modId xmlns:p14="http://schemas.microsoft.com/office/powerpoint/2010/main" val="2316697183"/>
              </p:ext>
            </p:extLst>
          </p:nvPr>
        </p:nvGraphicFramePr>
        <p:xfrm>
          <a:off x="116789" y="776719"/>
          <a:ext cx="11984057" cy="5852160"/>
        </p:xfrm>
        <a:graphic>
          <a:graphicData uri="http://schemas.openxmlformats.org/drawingml/2006/table">
            <a:tbl>
              <a:tblPr firstRow="1" firstCol="1" bandRow="1"/>
              <a:tblGrid>
                <a:gridCol w="399600"/>
                <a:gridCol w="878669"/>
                <a:gridCol w="3590200"/>
                <a:gridCol w="719731"/>
                <a:gridCol w="483579"/>
                <a:gridCol w="479633"/>
                <a:gridCol w="798637"/>
                <a:gridCol w="719167"/>
                <a:gridCol w="559102"/>
                <a:gridCol w="559666"/>
                <a:gridCol w="1038171"/>
                <a:gridCol w="1038735"/>
                <a:gridCol w="719167"/>
              </a:tblGrid>
              <a:tr h="4572950">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7-3</a:t>
                      </a:r>
                      <a:r>
                        <a:rPr lang="en-GB" sz="900" u="sng" dirty="0">
                          <a:solidFill>
                            <a:srgbClr val="008080"/>
                          </a:solidFill>
                          <a:effectLst/>
                          <a:latin typeface="Arial" panose="020B0604020202020204" pitchFamily="34" charset="0"/>
                          <a:ea typeface="宋体" panose="02010600030101010101" pitchFamily="2" charset="-122"/>
                          <a:cs typeface="Arial" panose="020B0604020202020204" pitchFamily="34" charset="0"/>
                        </a:rPr>
                        <a:t>a</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GB" sz="1000" dirty="0">
                          <a:effectLst/>
                          <a:latin typeface="Arial" panose="020B0604020202020204" pitchFamily="34" charset="0"/>
                          <a:ea typeface="宋体" panose="02010600030101010101" pitchFamily="2" charset="-122"/>
                          <a:cs typeface="Times New Roman" panose="02020603050405020304" pitchFamily="18" charset="0"/>
                        </a:rPr>
                        <a:t>[</a:t>
                      </a:r>
                      <a:r>
                        <a:rPr lang="en-GB" sz="9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NR CA </a:t>
                      </a:r>
                      <a:r>
                        <a:rPr lang="en-GB" sz="900" dirty="0" smtClean="0">
                          <a:effectLst/>
                          <a:latin typeface="Arial" panose="020B0604020202020204" pitchFamily="34" charset="0"/>
                          <a:ea typeface="宋体" panose="02010600030101010101" pitchFamily="2" charset="-122"/>
                          <a:cs typeface="Times New Roman" panose="02020603050405020304" pitchFamily="18" charset="0"/>
                        </a:rPr>
                        <a:t>class </a:t>
                      </a:r>
                      <a:r>
                        <a:rPr lang="en-GB" sz="900" dirty="0">
                          <a:effectLst/>
                          <a:latin typeface="Arial" panose="020B0604020202020204" pitchFamily="34" charset="0"/>
                          <a:ea typeface="宋体" panose="02010600030101010101" pitchFamily="2" charset="-122"/>
                          <a:cs typeface="Times New Roman" panose="02020603050405020304" pitchFamily="18" charset="0"/>
                        </a:rPr>
                        <a:t>List for intra-band non-contiguous CA]</a:t>
                      </a:r>
                      <a:endParaRPr lang="zh-CN" sz="1000" dirty="0">
                        <a:effectLst/>
                        <a:latin typeface="Times" panose="02020603050405020304" pitchFamily="18" charset="0"/>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[Option 1:]</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Indicate the  maximum UL frequency separation that UE can support for each UL transmission chain for intra-band non-contiguous CA in the following format</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{{UL separation class for UL FR chain 1;</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UL separation class for UL FR chain 2</a:t>
                      </a:r>
                      <a:r>
                        <a:rPr lang="en-GB" sz="900" dirty="0" smtClean="0">
                          <a:effectLst/>
                          <a:latin typeface="Arial" panose="020B0604020202020204" pitchFamily="34" charset="0"/>
                          <a:ea typeface="宋体" panose="02010600030101010101" pitchFamily="2" charset="-122"/>
                          <a:cs typeface="Times New Roman" panose="02020603050405020304" pitchFamily="18" charset="0"/>
                        </a:rPr>
                        <a:t>}</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Note1: maximum UL frequency separation means maximum frequency span between lower edge of lowest component carrier and upper edge of highest component carrier that UE can support in uplink</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[Option 2:]</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Indicate the maximum UL frequency separation that UE can support which includes the gap between two non-contiguous CCs for intra-band non-contiguous </a:t>
                      </a:r>
                      <a:r>
                        <a:rPr lang="en-GB" sz="900" dirty="0" smtClean="0">
                          <a:effectLst/>
                          <a:latin typeface="Arial" panose="020B0604020202020204" pitchFamily="34" charset="0"/>
                          <a:ea typeface="宋体" panose="02010600030101010101" pitchFamily="2" charset="-122"/>
                          <a:cs typeface="Times New Roman" panose="02020603050405020304" pitchFamily="18" charset="0"/>
                        </a:rPr>
                        <a:t>CA</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Note: maximum UL frequency separation means maximum frequency span between lower edge of lowest component carrier and upper edge of highest component carrier that UE can support in uplink</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[Option 3: three components]</a:t>
                      </a:r>
                      <a:endParaRPr lang="zh-CN" sz="10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900" dirty="0">
                          <a:effectLst/>
                          <a:latin typeface="Arial" panose="020B0604020202020204" pitchFamily="34" charset="0"/>
                          <a:ea typeface="宋体" panose="02010600030101010101" pitchFamily="2" charset="-122"/>
                          <a:cs typeface="Times New Roman" panose="02020603050405020304" pitchFamily="18" charset="0"/>
                        </a:rPr>
                        <a:t>Indicate the </a:t>
                      </a:r>
                      <a:r>
                        <a:rPr lang="en-GB" sz="900" u="sng" dirty="0" smtClean="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NC </a:t>
                      </a:r>
                      <a:r>
                        <a:rPr lang="en-GB" sz="9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CA bandwidth class</a:t>
                      </a:r>
                      <a:r>
                        <a:rPr lang="en-GB" sz="900" dirty="0">
                          <a:effectLst/>
                          <a:latin typeface="Arial" panose="020B0604020202020204" pitchFamily="34" charset="0"/>
                          <a:ea typeface="宋体" panose="02010600030101010101" pitchFamily="2" charset="-122"/>
                          <a:cs typeface="Times New Roman" panose="02020603050405020304" pitchFamily="18" charset="0"/>
                        </a:rPr>
                        <a:t> that UE can support, which includes gap between two non-contiguous CCs for intra-band non-contiguous CA</a:t>
                      </a:r>
                      <a:endParaRPr lang="zh-CN" sz="10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900" dirty="0">
                          <a:effectLst/>
                          <a:latin typeface="Arial" panose="020B0604020202020204" pitchFamily="34" charset="0"/>
                          <a:ea typeface="宋体" panose="02010600030101010101" pitchFamily="2" charset="-122"/>
                          <a:cs typeface="Times New Roman" panose="02020603050405020304" pitchFamily="18" charset="0"/>
                        </a:rPr>
                        <a:t>On the condition that component 1 is indicated, indicate the PA architecture, </a:t>
                      </a:r>
                      <a:r>
                        <a:rPr lang="en-GB" sz="900" dirty="0" err="1">
                          <a:effectLst/>
                          <a:latin typeface="Arial" panose="020B0604020202020204" pitchFamily="34" charset="0"/>
                          <a:ea typeface="宋体" panose="02010600030101010101" pitchFamily="2" charset="-122"/>
                          <a:cs typeface="Times New Roman" panose="02020603050405020304" pitchFamily="18" charset="0"/>
                        </a:rPr>
                        <a:t>i.e</a:t>
                      </a:r>
                      <a:r>
                        <a:rPr lang="en-GB" sz="900" dirty="0">
                          <a:effectLst/>
                          <a:latin typeface="Arial" panose="020B0604020202020204" pitchFamily="34" charset="0"/>
                          <a:ea typeface="宋体" panose="02010600030101010101" pitchFamily="2" charset="-122"/>
                          <a:cs typeface="Times New Roman" panose="02020603050405020304" pitchFamily="18" charset="0"/>
                        </a:rPr>
                        <a:t>, 1PA or 2PA</a:t>
                      </a:r>
                      <a:endParaRPr lang="zh-CN" sz="1000" dirty="0">
                        <a:effectLst/>
                        <a:latin typeface="Times" panose="02020603050405020304" pitchFamily="18" charset="0"/>
                        <a:cs typeface="Times New Roman" panose="02020603050405020304" pitchFamily="18" charset="0"/>
                      </a:endParaRPr>
                    </a:p>
                    <a:p>
                      <a:pPr marL="342900" lvl="0" indent="-342900" algn="just">
                        <a:spcAft>
                          <a:spcPts val="600"/>
                        </a:spcAft>
                        <a:buFont typeface="+mj-lt"/>
                        <a:buAutoNum type="arabicPeriod"/>
                      </a:pPr>
                      <a:r>
                        <a:rPr lang="en-GB" sz="900" dirty="0">
                          <a:effectLst/>
                          <a:latin typeface="Arial" panose="020B0604020202020204" pitchFamily="34" charset="0"/>
                          <a:ea typeface="宋体" panose="02010600030101010101" pitchFamily="2" charset="-122"/>
                          <a:cs typeface="Times New Roman" panose="02020603050405020304" pitchFamily="18" charset="0"/>
                        </a:rPr>
                        <a:t>On the condition that component 1 and component 2 are indicated, indicate the MIMO layer number for each UL CC separately</a:t>
                      </a:r>
                      <a:endParaRPr lang="zh-CN" sz="1000" dirty="0">
                        <a:effectLst/>
                        <a:latin typeface="Times" panose="02020603050405020304" pitchFamily="18" charset="0"/>
                        <a:cs typeface="Times New Roman" panose="02020603050405020304" pitchFamily="18" charset="0"/>
                      </a:endParaRPr>
                    </a:p>
                    <a:p>
                      <a:pPr algn="just">
                        <a:spcAft>
                          <a:spcPts val="600"/>
                        </a:spcAft>
                      </a:pPr>
                      <a:r>
                        <a:rPr lang="en-GB" sz="900" dirty="0">
                          <a:effectLst/>
                          <a:latin typeface="Arial" panose="020B0604020202020204" pitchFamily="34" charset="0"/>
                          <a:ea typeface="宋体" panose="02010600030101010101" pitchFamily="2" charset="-122"/>
                          <a:cs typeface="Times New Roman" panose="02020603050405020304" pitchFamily="18" charset="0"/>
                        </a:rPr>
                        <a:t>NOTE: there is dependency for the  three components as given above</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Intra-band UL non-contiguous CA band combination</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Yes</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N/A</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effectLst/>
                          <a:latin typeface="Arial" panose="020B0604020202020204" pitchFamily="34" charset="0"/>
                          <a:ea typeface="宋体" panose="02010600030101010101" pitchFamily="2" charset="-122"/>
                          <a:cs typeface="Arial" panose="020B0604020202020204" pitchFamily="34" charset="0"/>
                        </a:rPr>
                        <a:t>[Network cannot schedule intra-band non-contiguous  UL CA transmission properly]</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For Option 1 in component item: Type 3 (per BC)</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For Option 2 in component item: Type 4 (per FS)</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For Option 3 in component item, Type 3 (per-BC) for component 1 and 2, Type 5 (per FSPC) for component 3</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No need</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FR1 only</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N/A</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Based on the agreed</a:t>
                      </a:r>
                      <a:r>
                        <a:rPr lang="en-GB" sz="900" dirty="0">
                          <a:effectLst/>
                          <a:latin typeface="MS Mincho"/>
                          <a:ea typeface="宋体" panose="02010600030101010101" pitchFamily="2" charset="-122"/>
                          <a:cs typeface="Arial" panose="020B0604020202020204" pitchFamily="34" charset="0"/>
                        </a:rPr>
                        <a:t> </a:t>
                      </a:r>
                      <a:r>
                        <a:rPr lang="en-GB" sz="900" dirty="0">
                          <a:effectLst/>
                          <a:latin typeface="Arial" panose="020B0604020202020204" pitchFamily="34" charset="0"/>
                          <a:ea typeface="宋体" panose="02010600030101010101" pitchFamily="2" charset="-122"/>
                          <a:cs typeface="Arial" panose="020B0604020202020204" pitchFamily="34" charset="0"/>
                        </a:rPr>
                        <a:t>WF R4-2005660  both 1PA and 2PA architecture for intra-band non-contiguous UL CA will be considered for UE capability, and MIMO supporting with 4TX for 2PA UL NC CA should not be excluded.</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The maximum UL CC number for intra-band UL CA is 2 in Rel-16.</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lgn="just">
                        <a:spcAft>
                          <a:spcPts val="600"/>
                        </a:spcAft>
                      </a:pPr>
                      <a:r>
                        <a:rPr lang="en-GB" sz="900" u="sng" dirty="0" smtClean="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NC </a:t>
                      </a:r>
                      <a:r>
                        <a:rPr lang="en-GB" sz="900" u="sng" dirty="0">
                          <a:solidFill>
                            <a:srgbClr val="008080"/>
                          </a:solidFill>
                          <a:effectLst/>
                          <a:latin typeface="Arial" panose="020B0604020202020204" pitchFamily="34" charset="0"/>
                          <a:ea typeface="宋体" panose="02010600030101010101" pitchFamily="2" charset="-122"/>
                          <a:cs typeface="Times New Roman" panose="02020603050405020304" pitchFamily="18" charset="0"/>
                        </a:rPr>
                        <a:t>CA bandwidth class candidate values:</a:t>
                      </a:r>
                      <a:endParaRPr lang="zh-CN" sz="1000" dirty="0">
                        <a:effectLst/>
                        <a:latin typeface="Times" panose="02020603050405020304" pitchFamily="18" charset="0"/>
                        <a:cs typeface="Times New Roman" panose="02020603050405020304" pitchFamily="18" charset="0"/>
                      </a:endParaRPr>
                    </a:p>
                    <a:p>
                      <a:pPr marL="342900" lvl="0" indent="-342900" fontAlgn="base" hangingPunct="0">
                        <a:spcAft>
                          <a:spcPts val="600"/>
                        </a:spcAft>
                        <a:buFont typeface="Arial" panose="020B0604020202020204" pitchFamily="34" charset="0"/>
                        <a:buChar char="•"/>
                        <a:tabLst>
                          <a:tab pos="228600" algn="l"/>
                        </a:tabLst>
                      </a:pPr>
                      <a:r>
                        <a:rPr lang="en-GB"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Class1: NC CA separation class</a:t>
                      </a: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100MHz</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p>
                      <a:pPr marL="342900" lvl="0" indent="-342900" fontAlgn="base" hangingPunct="0">
                        <a:spcAft>
                          <a:spcPts val="600"/>
                        </a:spcAft>
                        <a:buFont typeface="Arial" panose="020B0604020202020204" pitchFamily="34" charset="0"/>
                        <a:buChar char="•"/>
                        <a:tabLst>
                          <a:tab pos="228600" algn="l"/>
                        </a:tabLst>
                      </a:pP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Class2: 100&lt; </a:t>
                      </a:r>
                      <a:r>
                        <a:rPr lang="en-GB"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NC CA separation class</a:t>
                      </a: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200MHz</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p>
                      <a:pPr marL="342900" lvl="0" indent="-342900" fontAlgn="base" hangingPunct="0">
                        <a:spcAft>
                          <a:spcPts val="600"/>
                        </a:spcAft>
                        <a:buFont typeface="Arial" panose="020B0604020202020204" pitchFamily="34" charset="0"/>
                        <a:buChar char="•"/>
                        <a:tabLst>
                          <a:tab pos="228600" algn="l"/>
                        </a:tabLst>
                      </a:pPr>
                      <a:r>
                        <a:rPr lang="en-GB"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Class3: NC CA separation class</a:t>
                      </a:r>
                      <a:r>
                        <a:rPr lang="en-CA" sz="900" u="sng"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&gt; 200MHz and &lt;600MHz</a:t>
                      </a:r>
                      <a:r>
                        <a:rPr lang="en-GB" sz="900" u="sng" kern="100" dirty="0">
                          <a:solidFill>
                            <a:srgbClr val="008080"/>
                          </a:solidFill>
                          <a:effectLst/>
                          <a:latin typeface="Times New Roman" panose="02020603050405020304" pitchFamily="18" charset="0"/>
                          <a:ea typeface="MS Gothic" panose="020B0609070205080204" pitchFamily="49" charset="-128"/>
                          <a:cs typeface="Times New Roman" panose="02020603050405020304" pitchFamily="18" charset="0"/>
                        </a:rPr>
                        <a:t> </a:t>
                      </a:r>
                      <a:endParaRPr lang="zh-CN" sz="1100" dirty="0">
                        <a:effectLst/>
                        <a:latin typeface="Times New Roman" panose="02020603050405020304" pitchFamily="18" charset="0"/>
                        <a:ea typeface="MS Gothic" panose="020B0609070205080204" pitchFamily="49" charset="-128"/>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effectLst/>
                          <a:latin typeface="Arial" panose="020B0604020202020204" pitchFamily="34" charset="0"/>
                          <a:ea typeface="宋体" panose="02010600030101010101" pitchFamily="2" charset="-122"/>
                          <a:cs typeface="Arial" panose="020B0604020202020204" pitchFamily="34" charset="0"/>
                        </a:rPr>
                        <a:t>[Optional with capability signalling, </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p>
                      <a:pPr>
                        <a:spcAft>
                          <a:spcPts val="0"/>
                        </a:spcAft>
                      </a:pPr>
                      <a:r>
                        <a:rPr lang="en-GB" sz="900" dirty="0" smtClean="0">
                          <a:effectLst/>
                          <a:latin typeface="Arial" panose="020B0604020202020204" pitchFamily="34" charset="0"/>
                          <a:ea typeface="宋体" panose="02010600030101010101" pitchFamily="2" charset="-122"/>
                          <a:cs typeface="Arial" panose="020B0604020202020204" pitchFamily="34" charset="0"/>
                        </a:rPr>
                        <a:t>]</a:t>
                      </a:r>
                      <a:endParaRPr lang="zh-CN" sz="900" dirty="0">
                        <a:effectLst/>
                        <a:latin typeface="Arial" panose="020B0604020202020204" pitchFamily="34" charset="0"/>
                        <a:ea typeface="宋体" panose="02010600030101010101" pitchFamily="2" charset="-122"/>
                        <a:cs typeface="Times New Roman" panose="02020603050405020304" pitchFamily="18" charset="0"/>
                      </a:endParaRPr>
                    </a:p>
                  </a:txBody>
                  <a:tcPr marL="49322" marR="4932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48154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non-contiguous UL CA</a:t>
            </a:r>
            <a:endParaRPr lang="zh-CN" altLang="en-US" sz="3600" b="1" baseline="-25000" dirty="0">
              <a:latin typeface="Calibri" panose="020F0502020204030204" pitchFamily="34" charset="0"/>
              <a:cs typeface="Calibri" panose="020F0502020204030204" pitchFamily="34" charset="0"/>
            </a:endParaRPr>
          </a:p>
        </p:txBody>
      </p:sp>
      <p:sp>
        <p:nvSpPr>
          <p:cNvPr id="5" name="矩形 4"/>
          <p:cNvSpPr/>
          <p:nvPr/>
        </p:nvSpPr>
        <p:spPr>
          <a:xfrm>
            <a:off x="142429" y="761869"/>
            <a:ext cx="11112381" cy="1470146"/>
          </a:xfrm>
          <a:prstGeom prst="rect">
            <a:avLst/>
          </a:prstGeom>
        </p:spPr>
        <p:txBody>
          <a:bodyPr wrap="square">
            <a:spAutoFit/>
          </a:bodyPr>
          <a:lstStyle/>
          <a:p>
            <a:pPr>
              <a:lnSpc>
                <a:spcPct val="107000"/>
              </a:lnSpc>
              <a:spcAft>
                <a:spcPts val="900"/>
              </a:spcAft>
            </a:pPr>
            <a:r>
              <a:rPr lang="en-GB" altLang="zh-CN" b="1" u="sng" dirty="0">
                <a:solidFill>
                  <a:srgbClr val="000000"/>
                </a:solidFill>
                <a:latin typeface="Times New Roman" panose="02020603050405020304" pitchFamily="18" charset="0"/>
              </a:rPr>
              <a:t>Issue </a:t>
            </a:r>
            <a:r>
              <a:rPr lang="en-GB" altLang="zh-CN" b="1" u="sng" dirty="0" smtClean="0">
                <a:solidFill>
                  <a:srgbClr val="000000"/>
                </a:solidFill>
                <a:latin typeface="Times New Roman" panose="02020603050405020304" pitchFamily="18" charset="0"/>
              </a:rPr>
              <a:t>1: implication </a:t>
            </a:r>
            <a:r>
              <a:rPr lang="en-GB" altLang="zh-CN" b="1" u="sng" dirty="0">
                <a:solidFill>
                  <a:srgbClr val="000000"/>
                </a:solidFill>
                <a:latin typeface="Times New Roman" panose="02020603050405020304" pitchFamily="18" charset="0"/>
              </a:rPr>
              <a:t>of the new introduced NC CA bandwidth </a:t>
            </a:r>
            <a:r>
              <a:rPr lang="en-GB" altLang="zh-CN" b="1" u="sng" dirty="0" smtClean="0">
                <a:solidFill>
                  <a:srgbClr val="000000"/>
                </a:solidFill>
                <a:latin typeface="Times New Roman" panose="02020603050405020304" pitchFamily="18" charset="0"/>
              </a:rPr>
              <a:t>class</a:t>
            </a:r>
            <a:endParaRPr lang="zh-CN" altLang="zh-CN" dirty="0">
              <a:latin typeface="Times New Roman" panose="02020603050405020304" pitchFamily="18" charset="0"/>
            </a:endParaRPr>
          </a:p>
          <a:p>
            <a:pPr marL="285750" indent="-285750">
              <a:lnSpc>
                <a:spcPct val="107000"/>
              </a:lnSpc>
              <a:spcAft>
                <a:spcPts val="600"/>
              </a:spcAft>
              <a:buSzPct val="50000"/>
              <a:buFont typeface="Wingdings" panose="05000000000000000000" pitchFamily="2" charset="2"/>
              <a:buChar char="l"/>
            </a:pPr>
            <a:r>
              <a:rPr lang="en-GB" altLang="zh-CN" b="1" dirty="0" smtClean="0">
                <a:solidFill>
                  <a:srgbClr val="000000"/>
                </a:solidFill>
                <a:latin typeface="Times New Roman" panose="02020603050405020304" pitchFamily="18" charset="0"/>
              </a:rPr>
              <a:t>Option </a:t>
            </a:r>
            <a:r>
              <a:rPr lang="en-GB" altLang="zh-CN" b="1" dirty="0">
                <a:solidFill>
                  <a:srgbClr val="000000"/>
                </a:solidFill>
                <a:latin typeface="Times New Roman" panose="02020603050405020304" pitchFamily="18" charset="0"/>
              </a:rPr>
              <a:t>1:</a:t>
            </a:r>
            <a:r>
              <a:rPr lang="en-GB" altLang="zh-CN" dirty="0">
                <a:solidFill>
                  <a:srgbClr val="000000"/>
                </a:solidFill>
                <a:latin typeface="Times New Roman" panose="02020603050405020304" pitchFamily="18" charset="0"/>
              </a:rPr>
              <a:t> A parameter for the specific NC CA configuration which is similar as bandwidth class for contiguous </a:t>
            </a:r>
            <a:r>
              <a:rPr lang="en-GB" altLang="zh-CN" dirty="0" smtClean="0">
                <a:solidFill>
                  <a:srgbClr val="000000"/>
                </a:solidFill>
                <a:latin typeface="Times New Roman" panose="02020603050405020304" pitchFamily="18" charset="0"/>
              </a:rPr>
              <a:t>CA, NC CA bandwidth class includes both the bandwidths of UL </a:t>
            </a:r>
            <a:r>
              <a:rPr lang="en-US" altLang="zh-CN" dirty="0" smtClean="0">
                <a:solidFill>
                  <a:srgbClr val="000000"/>
                </a:solidFill>
                <a:latin typeface="Times New Roman" panose="02020603050405020304" pitchFamily="18" charset="0"/>
              </a:rPr>
              <a:t>CCs and gap between CCs</a:t>
            </a:r>
            <a:endParaRPr lang="zh-CN" altLang="zh-CN" dirty="0">
              <a:latin typeface="Times New Roman" panose="02020603050405020304" pitchFamily="18" charset="0"/>
              <a:ea typeface="MS Mincho"/>
            </a:endParaRPr>
          </a:p>
          <a:p>
            <a:pPr marL="285750" indent="-285750">
              <a:lnSpc>
                <a:spcPct val="107000"/>
              </a:lnSpc>
              <a:spcAft>
                <a:spcPts val="600"/>
              </a:spcAft>
              <a:buSzPct val="50000"/>
              <a:buFont typeface="Wingdings" panose="05000000000000000000" pitchFamily="2" charset="2"/>
              <a:buChar char="l"/>
            </a:pPr>
            <a:r>
              <a:rPr lang="en-GB" altLang="zh-CN" b="1" dirty="0">
                <a:solidFill>
                  <a:srgbClr val="000000"/>
                </a:solidFill>
                <a:latin typeface="Times New Roman" panose="02020603050405020304" pitchFamily="18" charset="0"/>
              </a:rPr>
              <a:t>Option 2: </a:t>
            </a:r>
            <a:r>
              <a:rPr lang="en-GB" altLang="zh-CN" dirty="0" smtClean="0">
                <a:solidFill>
                  <a:srgbClr val="000000"/>
                </a:solidFill>
                <a:latin typeface="Times New Roman" panose="02020603050405020304" pitchFamily="18" charset="0"/>
              </a:rPr>
              <a:t>the </a:t>
            </a:r>
            <a:r>
              <a:rPr lang="en-GB" altLang="zh-CN" dirty="0">
                <a:solidFill>
                  <a:srgbClr val="000000"/>
                </a:solidFill>
                <a:latin typeface="Times New Roman" panose="02020603050405020304" pitchFamily="18" charset="0"/>
              </a:rPr>
              <a:t>maximum frequency separation UE can support, which is similar as separation class defined for </a:t>
            </a:r>
            <a:r>
              <a:rPr lang="en-GB" altLang="zh-CN" dirty="0" smtClean="0">
                <a:solidFill>
                  <a:srgbClr val="000000"/>
                </a:solidFill>
                <a:latin typeface="Times New Roman" panose="02020603050405020304" pitchFamily="18" charset="0"/>
              </a:rPr>
              <a:t>FR2</a:t>
            </a:r>
            <a:endParaRPr lang="zh-CN" altLang="zh-CN" dirty="0">
              <a:latin typeface="Times New Roman" panose="02020603050405020304" pitchFamily="18" charset="0"/>
              <a:ea typeface="MS Mincho"/>
            </a:endParaRPr>
          </a:p>
        </p:txBody>
      </p:sp>
      <p:sp>
        <p:nvSpPr>
          <p:cNvPr id="6" name="矩形 5"/>
          <p:cNvSpPr/>
          <p:nvPr/>
        </p:nvSpPr>
        <p:spPr>
          <a:xfrm>
            <a:off x="156295" y="2293654"/>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
        <p:nvSpPr>
          <p:cNvPr id="15" name="矩形 14"/>
          <p:cNvSpPr/>
          <p:nvPr/>
        </p:nvSpPr>
        <p:spPr>
          <a:xfrm>
            <a:off x="226423" y="3457302"/>
            <a:ext cx="5617028" cy="3283131"/>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843450" y="3457303"/>
            <a:ext cx="6052376" cy="3283130"/>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5904411" y="3457303"/>
            <a:ext cx="5138058" cy="374468"/>
          </a:xfrm>
          <a:prstGeom prst="rect">
            <a:avLst/>
          </a:prstGeom>
          <a:noFill/>
        </p:spPr>
        <p:txBody>
          <a:bodyPr wrap="square" rtlCol="0">
            <a:spAutoFit/>
          </a:bodyPr>
          <a:lstStyle/>
          <a:p>
            <a:r>
              <a:rPr lang="en-US" altLang="zh-CN" b="1" dirty="0" smtClean="0"/>
              <a:t>Maximum frequency separation UE can support</a:t>
            </a:r>
            <a:endParaRPr lang="zh-CN" altLang="en-US" b="1" dirty="0"/>
          </a:p>
        </p:txBody>
      </p:sp>
      <p:sp>
        <p:nvSpPr>
          <p:cNvPr id="18" name="文本框 17"/>
          <p:cNvSpPr txBox="1"/>
          <p:nvPr/>
        </p:nvSpPr>
        <p:spPr>
          <a:xfrm>
            <a:off x="360262" y="3457303"/>
            <a:ext cx="5138058" cy="374468"/>
          </a:xfrm>
          <a:prstGeom prst="rect">
            <a:avLst/>
          </a:prstGeom>
          <a:noFill/>
        </p:spPr>
        <p:txBody>
          <a:bodyPr wrap="square" rtlCol="0">
            <a:spAutoFit/>
          </a:bodyPr>
          <a:lstStyle/>
          <a:p>
            <a:r>
              <a:rPr lang="en-US" altLang="zh-CN" b="1" dirty="0" smtClean="0"/>
              <a:t>One parameter of the specific NC CA configuration</a:t>
            </a:r>
            <a:endParaRPr lang="zh-CN" altLang="en-US" b="1" dirty="0"/>
          </a:p>
        </p:txBody>
      </p:sp>
      <p:sp>
        <p:nvSpPr>
          <p:cNvPr id="19" name="文本框 18"/>
          <p:cNvSpPr txBox="1"/>
          <p:nvPr/>
        </p:nvSpPr>
        <p:spPr>
          <a:xfrm>
            <a:off x="5922522" y="3779816"/>
            <a:ext cx="5973304" cy="2185214"/>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smtClean="0"/>
              <a:t>Assume UE physically implements 2PAs on Band n77</a:t>
            </a:r>
          </a:p>
          <a:p>
            <a:pPr marL="285750" indent="-285750">
              <a:buFont typeface="Arial" panose="020B0604020202020204" pitchFamily="34" charset="0"/>
              <a:buChar char="•"/>
            </a:pPr>
            <a:r>
              <a:rPr lang="en-US" altLang="zh-CN" sz="1600" dirty="0" smtClean="0"/>
              <a:t>The maximum frequency separation for 1PA is 200MHz, for 2PA is ‘no limitation’ or ‘600MHz’(maximum value)</a:t>
            </a:r>
          </a:p>
          <a:p>
            <a:pPr marL="285750" indent="-285750">
              <a:buFont typeface="Arial" panose="020B0604020202020204" pitchFamily="34" charset="0"/>
              <a:buChar char="•"/>
            </a:pPr>
            <a:r>
              <a:rPr lang="en-US" altLang="zh-CN" sz="1600" dirty="0" smtClean="0"/>
              <a:t>For NC CA configuration at Band n77(2A), i.e. 2CC, aggregated bandwidth=200MHz</a:t>
            </a:r>
            <a:r>
              <a:rPr lang="zh-CN" altLang="en-US" sz="1600" dirty="0" smtClean="0"/>
              <a:t>：</a:t>
            </a:r>
            <a:endParaRPr lang="en-US" altLang="zh-CN" sz="1600" dirty="0" smtClean="0"/>
          </a:p>
          <a:p>
            <a:pPr marL="742950" lvl="1" indent="-285750">
              <a:buFont typeface="Arial" panose="020B0604020202020204" pitchFamily="34" charset="0"/>
              <a:buChar char="•"/>
            </a:pPr>
            <a:r>
              <a:rPr lang="en-US" altLang="zh-CN" sz="1400" dirty="0" smtClean="0"/>
              <a:t>If UE reports the max frequency separation is 200MHz, PA architecture is 1PA, then it can support MIMO layer=2</a:t>
            </a:r>
          </a:p>
          <a:p>
            <a:pPr marL="742950" lvl="1" indent="-285750">
              <a:buFont typeface="Arial" panose="020B0604020202020204" pitchFamily="34" charset="0"/>
              <a:buChar char="•"/>
            </a:pPr>
            <a:r>
              <a:rPr lang="en-US" altLang="zh-CN" sz="1400" dirty="0" smtClean="0"/>
              <a:t>If UE reports the max frequency separation is 600MHz,</a:t>
            </a:r>
          </a:p>
          <a:p>
            <a:pPr lvl="1"/>
            <a:r>
              <a:rPr lang="en-US" altLang="zh-CN" sz="1400" dirty="0"/>
              <a:t> </a:t>
            </a:r>
            <a:r>
              <a:rPr lang="en-US" altLang="zh-CN" sz="1400" dirty="0" smtClean="0"/>
              <a:t>     PA architecture is 2PA, then it can support MIMO layer=1</a:t>
            </a:r>
            <a:endParaRPr lang="zh-CN" altLang="en-US" sz="1400" dirty="0"/>
          </a:p>
        </p:txBody>
      </p:sp>
      <p:sp>
        <p:nvSpPr>
          <p:cNvPr id="20" name="文本框 19"/>
          <p:cNvSpPr txBox="1"/>
          <p:nvPr/>
        </p:nvSpPr>
        <p:spPr>
          <a:xfrm>
            <a:off x="5843449" y="5869577"/>
            <a:ext cx="6156961" cy="738664"/>
          </a:xfrm>
          <a:prstGeom prst="rect">
            <a:avLst/>
          </a:prstGeom>
          <a:noFill/>
        </p:spPr>
        <p:txBody>
          <a:bodyPr wrap="square" rtlCol="0">
            <a:spAutoFit/>
          </a:bodyPr>
          <a:lstStyle/>
          <a:p>
            <a:r>
              <a:rPr lang="en-US" altLang="zh-CN" sz="1400" dirty="0" smtClean="0"/>
              <a:t>Since MIMO and PA architecture are relevant, it is not clear to just report one maximum frequency separation, </a:t>
            </a:r>
            <a:r>
              <a:rPr lang="en-US" altLang="zh-CN" sz="1400" b="1" dirty="0" smtClean="0">
                <a:solidFill>
                  <a:srgbClr val="C00000"/>
                </a:solidFill>
              </a:rPr>
              <a:t>because UE do not know PA architecture before NC CA is configured to the UE </a:t>
            </a:r>
            <a:endParaRPr lang="zh-CN" altLang="en-US" sz="1400" b="1" dirty="0">
              <a:solidFill>
                <a:srgbClr val="C00000"/>
              </a:solidFill>
            </a:endParaRPr>
          </a:p>
        </p:txBody>
      </p:sp>
      <p:sp>
        <p:nvSpPr>
          <p:cNvPr id="21" name="文本框 20"/>
          <p:cNvSpPr txBox="1"/>
          <p:nvPr/>
        </p:nvSpPr>
        <p:spPr>
          <a:xfrm>
            <a:off x="247049" y="3762398"/>
            <a:ext cx="5552778" cy="3323987"/>
          </a:xfrm>
          <a:prstGeom prst="rect">
            <a:avLst/>
          </a:prstGeom>
          <a:noFill/>
        </p:spPr>
        <p:txBody>
          <a:bodyPr wrap="square" rtlCol="0">
            <a:spAutoFit/>
          </a:bodyPr>
          <a:lstStyle/>
          <a:p>
            <a:pPr marL="285750" indent="-285750">
              <a:buFont typeface="Arial" panose="020B0604020202020204" pitchFamily="34" charset="0"/>
              <a:buChar char="•"/>
            </a:pPr>
            <a:r>
              <a:rPr lang="en-US" altLang="zh-CN" sz="1600" dirty="0" smtClean="0">
                <a:latin typeface="Calibri" panose="020F0502020204030204" pitchFamily="34" charset="0"/>
                <a:cs typeface="Calibri" panose="020F0502020204030204" pitchFamily="34" charset="0"/>
              </a:rPr>
              <a:t>For each NC CA configuration, introduce a new parameter on the bandwidth class which includes </a:t>
            </a:r>
            <a:r>
              <a:rPr lang="en-GB" altLang="zh-CN" sz="1600" dirty="0">
                <a:solidFill>
                  <a:srgbClr val="000000"/>
                </a:solidFill>
                <a:latin typeface="Calibri" panose="020F0502020204030204" pitchFamily="34" charset="0"/>
                <a:cs typeface="Calibri" panose="020F0502020204030204" pitchFamily="34" charset="0"/>
              </a:rPr>
              <a:t>bandwidths of UL </a:t>
            </a:r>
            <a:r>
              <a:rPr lang="en-US" altLang="zh-CN" sz="1600" dirty="0">
                <a:solidFill>
                  <a:srgbClr val="000000"/>
                </a:solidFill>
                <a:latin typeface="Calibri" panose="020F0502020204030204" pitchFamily="34" charset="0"/>
                <a:cs typeface="Calibri" panose="020F0502020204030204" pitchFamily="34" charset="0"/>
              </a:rPr>
              <a:t>CCs and gap between </a:t>
            </a:r>
            <a:r>
              <a:rPr lang="en-US" altLang="zh-CN" sz="1600" dirty="0" smtClean="0">
                <a:solidFill>
                  <a:srgbClr val="000000"/>
                </a:solidFill>
                <a:latin typeface="Calibri" panose="020F0502020204030204" pitchFamily="34" charset="0"/>
                <a:cs typeface="Calibri" panose="020F0502020204030204" pitchFamily="34" charset="0"/>
              </a:rPr>
              <a:t>CCs</a:t>
            </a:r>
          </a:p>
          <a:p>
            <a:pPr marL="285750" indent="-285750">
              <a:buFont typeface="Arial" panose="020B0604020202020204" pitchFamily="34" charset="0"/>
              <a:buChar char="•"/>
            </a:pPr>
            <a:r>
              <a:rPr lang="en-US" altLang="zh-CN" sz="1600" dirty="0"/>
              <a:t>Assume UE physically implements 2PAs on Band </a:t>
            </a:r>
            <a:r>
              <a:rPr lang="en-US" altLang="zh-CN" sz="1600" dirty="0" smtClean="0"/>
              <a:t>n77</a:t>
            </a:r>
            <a:endParaRPr lang="en-US" altLang="zh-CN" sz="1600" dirty="0" smtClean="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altLang="zh-CN" sz="1600" dirty="0"/>
              <a:t>For NC CA configuration at Band n77(2A), i.e. 2CC, aggregated </a:t>
            </a:r>
            <a:r>
              <a:rPr lang="en-US" altLang="zh-CN" sz="1600" dirty="0" smtClean="0"/>
              <a:t>bandwidth=150MHz</a:t>
            </a:r>
          </a:p>
          <a:p>
            <a:pPr marL="742950" lvl="1" indent="-285750">
              <a:buFont typeface="Arial" panose="020B0604020202020204" pitchFamily="34" charset="0"/>
              <a:buChar char="•"/>
            </a:pPr>
            <a:r>
              <a:rPr lang="en-US" altLang="zh-CN" sz="1400" dirty="0" smtClean="0">
                <a:latin typeface="Calibri" panose="020F0502020204030204" pitchFamily="34" charset="0"/>
                <a:cs typeface="Calibri" panose="020F0502020204030204" pitchFamily="34" charset="0"/>
              </a:rPr>
              <a:t>For NC CA bandwidth class= 100MHz-200MHz, UE can report PA architecture is 1PA, MIMO layer=2</a:t>
            </a:r>
          </a:p>
          <a:p>
            <a:pPr marL="742950" lvl="1" indent="-285750">
              <a:buFont typeface="Arial" panose="020B0604020202020204" pitchFamily="34" charset="0"/>
              <a:buChar char="•"/>
            </a:pPr>
            <a:r>
              <a:rPr lang="en-US" altLang="zh-CN" sz="1400" dirty="0">
                <a:latin typeface="Calibri" panose="020F0502020204030204" pitchFamily="34" charset="0"/>
                <a:cs typeface="Calibri" panose="020F0502020204030204" pitchFamily="34" charset="0"/>
              </a:rPr>
              <a:t>For NC CA bandwidth class= </a:t>
            </a:r>
            <a:r>
              <a:rPr lang="en-US" altLang="zh-CN" sz="1400" dirty="0" smtClean="0">
                <a:latin typeface="Calibri" panose="020F0502020204030204" pitchFamily="34" charset="0"/>
                <a:cs typeface="Calibri" panose="020F0502020204030204" pitchFamily="34" charset="0"/>
              </a:rPr>
              <a:t>200MHz-600MHz, </a:t>
            </a:r>
            <a:r>
              <a:rPr lang="en-US" altLang="zh-CN" sz="1400" dirty="0">
                <a:latin typeface="Calibri" panose="020F0502020204030204" pitchFamily="34" charset="0"/>
                <a:cs typeface="Calibri" panose="020F0502020204030204" pitchFamily="34" charset="0"/>
              </a:rPr>
              <a:t>UE can report PA architecture is 2</a:t>
            </a:r>
            <a:r>
              <a:rPr lang="en-US" altLang="zh-CN" sz="1400" dirty="0" smtClean="0">
                <a:latin typeface="Calibri" panose="020F0502020204030204" pitchFamily="34" charset="0"/>
                <a:cs typeface="Calibri" panose="020F0502020204030204" pitchFamily="34" charset="0"/>
              </a:rPr>
              <a:t>PA</a:t>
            </a:r>
            <a:r>
              <a:rPr lang="en-US" altLang="zh-CN" sz="1400" dirty="0">
                <a:latin typeface="Calibri" panose="020F0502020204030204" pitchFamily="34" charset="0"/>
                <a:cs typeface="Calibri" panose="020F0502020204030204" pitchFamily="34" charset="0"/>
              </a:rPr>
              <a:t>, MIMO </a:t>
            </a:r>
            <a:r>
              <a:rPr lang="en-US" altLang="zh-CN" sz="1400" dirty="0" smtClean="0">
                <a:latin typeface="Calibri" panose="020F0502020204030204" pitchFamily="34" charset="0"/>
                <a:cs typeface="Calibri" panose="020F0502020204030204" pitchFamily="34" charset="0"/>
              </a:rPr>
              <a:t>layer=1</a:t>
            </a:r>
          </a:p>
          <a:p>
            <a:r>
              <a:rPr lang="en-US" altLang="zh-CN" sz="1400" dirty="0" smtClean="0">
                <a:latin typeface="Calibri" panose="020F0502020204030204" pitchFamily="34" charset="0"/>
                <a:cs typeface="Calibri" panose="020F0502020204030204" pitchFamily="34" charset="0"/>
              </a:rPr>
              <a:t>It is clear for UE to report PA architecture and MIMO layer for different NC CA bandwidth classes, where different bandwidth classes are attributes to the same aggregated bandwidth</a:t>
            </a:r>
            <a:endParaRPr lang="en-US" altLang="zh-CN" sz="14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endParaRPr lang="zh-CN" alt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3497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33880" y="686393"/>
            <a:ext cx="11719133" cy="3496470"/>
          </a:xfrm>
          <a:prstGeom prst="rect">
            <a:avLst/>
          </a:prstGeom>
        </p:spPr>
        <p:txBody>
          <a:bodyPr wrap="square">
            <a:spAutoFit/>
          </a:bodyPr>
          <a:lstStyle/>
          <a:p>
            <a:pPr>
              <a:lnSpc>
                <a:spcPct val="107000"/>
              </a:lnSpc>
              <a:spcAft>
                <a:spcPts val="900"/>
              </a:spcAft>
            </a:pPr>
            <a:r>
              <a:rPr lang="en-GB" altLang="zh-CN" sz="1600" b="1" u="sng" dirty="0">
                <a:solidFill>
                  <a:srgbClr val="000000"/>
                </a:solidFill>
                <a:latin typeface="Times New Roman" panose="02020603050405020304" pitchFamily="18" charset="0"/>
              </a:rPr>
              <a:t>Issue </a:t>
            </a:r>
            <a:r>
              <a:rPr lang="en-GB" altLang="zh-CN" sz="1600" b="1" u="sng" dirty="0" smtClean="0">
                <a:solidFill>
                  <a:srgbClr val="000000"/>
                </a:solidFill>
                <a:latin typeface="Times New Roman" panose="02020603050405020304" pitchFamily="18" charset="0"/>
              </a:rPr>
              <a:t>2: </a:t>
            </a:r>
            <a:r>
              <a:rPr lang="en-GB" altLang="zh-CN" sz="1600" b="1" u="sng" dirty="0">
                <a:solidFill>
                  <a:srgbClr val="000000"/>
                </a:solidFill>
                <a:latin typeface="Times New Roman" panose="02020603050405020304" pitchFamily="18" charset="0"/>
              </a:rPr>
              <a:t>NC CA bandwidth class definition if </a:t>
            </a:r>
            <a:r>
              <a:rPr lang="en-GB" altLang="zh-CN" sz="1600" b="1" u="sng" dirty="0" smtClean="0">
                <a:solidFill>
                  <a:srgbClr val="000000"/>
                </a:solidFill>
                <a:latin typeface="Times New Roman" panose="02020603050405020304" pitchFamily="18" charset="0"/>
              </a:rPr>
              <a:t>introduced</a:t>
            </a:r>
            <a:endParaRPr lang="en-US" altLang="zh-CN" sz="1600" dirty="0">
              <a:latin typeface="Times New Roman" panose="02020603050405020304" pitchFamily="18" charset="0"/>
            </a:endParaRPr>
          </a:p>
          <a:p>
            <a:pPr marL="285750" indent="-285750">
              <a:lnSpc>
                <a:spcPct val="107000"/>
              </a:lnSpc>
              <a:spcAft>
                <a:spcPts val="900"/>
              </a:spcAft>
              <a:buFont typeface="Arial" panose="020B0604020202020204" pitchFamily="34" charset="0"/>
              <a:buChar char="•"/>
            </a:pPr>
            <a:r>
              <a:rPr lang="en-US" altLang="zh-CN" sz="1600" b="1" dirty="0" smtClean="0">
                <a:solidFill>
                  <a:srgbClr val="000000"/>
                </a:solidFill>
                <a:latin typeface="Times New Roman" panose="02020603050405020304" pitchFamily="18" charset="0"/>
              </a:rPr>
              <a:t>Option 1:</a:t>
            </a:r>
            <a:endParaRPr lang="en-GB" altLang="zh-CN" sz="1600" b="1" dirty="0" smtClean="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smtClean="0">
                <a:solidFill>
                  <a:srgbClr val="000000"/>
                </a:solidFill>
                <a:latin typeface="Times New Roman" panose="02020603050405020304" pitchFamily="18" charset="0"/>
              </a:rPr>
              <a:t>Class </a:t>
            </a:r>
            <a:r>
              <a:rPr lang="en-GB" altLang="zh-CN" sz="1600" dirty="0">
                <a:solidFill>
                  <a:srgbClr val="000000"/>
                </a:solidFill>
                <a:latin typeface="Times New Roman" panose="02020603050405020304" pitchFamily="18" charset="0"/>
              </a:rPr>
              <a:t>1: 10-100MHz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2: 100-200MHz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3: 200-600MHz currently only applicable to n77</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4: for future </a:t>
            </a:r>
            <a:r>
              <a:rPr lang="en-GB" altLang="zh-CN" sz="1600" dirty="0" smtClean="0">
                <a:solidFill>
                  <a:srgbClr val="000000"/>
                </a:solidFill>
                <a:latin typeface="Times New Roman" panose="02020603050405020304" pitchFamily="18" charset="0"/>
              </a:rPr>
              <a:t>use</a:t>
            </a:r>
          </a:p>
          <a:p>
            <a:pPr indent="-285750" fontAlgn="base" hangingPunct="0">
              <a:lnSpc>
                <a:spcPct val="107000"/>
              </a:lnSpc>
              <a:spcAft>
                <a:spcPts val="600"/>
              </a:spcAft>
              <a:buFont typeface="Arial" panose="020B0604020202020204" pitchFamily="34" charset="0"/>
              <a:buChar char="•"/>
            </a:pPr>
            <a:r>
              <a:rPr lang="en-US" altLang="zh-CN" sz="1600" b="1" dirty="0" smtClean="0">
                <a:solidFill>
                  <a:srgbClr val="000000"/>
                </a:solidFill>
                <a:latin typeface="Times New Roman" panose="02020603050405020304" pitchFamily="18" charset="0"/>
              </a:rPr>
              <a:t>Option 2:</a:t>
            </a:r>
            <a:endParaRPr lang="en-GB" altLang="zh-CN" sz="1600" b="1"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1: 10-100MHz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2: 100-200MHz</a:t>
            </a:r>
            <a:endParaRPr lang="zh-CN" altLang="zh-CN" sz="1600" dirty="0">
              <a:solidFill>
                <a:srgbClr val="000000"/>
              </a:solidFill>
              <a:latin typeface="Times New Roman" panose="02020603050405020304" pitchFamily="18" charset="0"/>
            </a:endParaRPr>
          </a:p>
          <a:p>
            <a:pPr marL="360000" fontAlgn="base" hangingPunct="0">
              <a:lnSpc>
                <a:spcPct val="107000"/>
              </a:lnSpc>
              <a:spcAft>
                <a:spcPts val="600"/>
              </a:spcAft>
            </a:pPr>
            <a:r>
              <a:rPr lang="en-GB" altLang="zh-CN" sz="1600" dirty="0">
                <a:solidFill>
                  <a:srgbClr val="000000"/>
                </a:solidFill>
                <a:latin typeface="Times New Roman" panose="02020603050405020304" pitchFamily="18" charset="0"/>
              </a:rPr>
              <a:t>Class 3: </a:t>
            </a:r>
            <a:r>
              <a:rPr lang="en-GB" altLang="zh-CN" sz="1600" dirty="0" smtClean="0">
                <a:solidFill>
                  <a:srgbClr val="000000"/>
                </a:solidFill>
                <a:latin typeface="Times New Roman" panose="02020603050405020304" pitchFamily="18" charset="0"/>
              </a:rPr>
              <a:t>&gt;200MHz</a:t>
            </a:r>
            <a:endParaRPr lang="en-US" altLang="zh-CN" sz="1600" dirty="0">
              <a:solidFill>
                <a:srgbClr val="000000"/>
              </a:solidFill>
              <a:latin typeface="Times New Roman" panose="02020603050405020304" pitchFamily="18" charset="0"/>
            </a:endParaRPr>
          </a:p>
        </p:txBody>
      </p:sp>
      <p:sp>
        <p:nvSpPr>
          <p:cNvPr id="5" name="标题 1"/>
          <p:cNvSpPr txBox="1">
            <a:spLocks/>
          </p:cNvSpPr>
          <p:nvPr/>
        </p:nvSpPr>
        <p:spPr>
          <a:xfrm>
            <a:off x="71140" y="33013"/>
            <a:ext cx="11824686" cy="64985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600" b="1" dirty="0" smtClean="0">
                <a:latin typeface="Calibri" panose="020F0502020204030204" pitchFamily="34" charset="0"/>
                <a:cs typeface="Calibri" panose="020F0502020204030204" pitchFamily="34" charset="0"/>
              </a:rPr>
              <a:t>Feature on Intra-band non-contiguous UL CA-</a:t>
            </a:r>
            <a:r>
              <a:rPr lang="en-US" altLang="zh-CN" sz="3600" b="1" dirty="0" err="1" smtClean="0">
                <a:latin typeface="Calibri" panose="020F0502020204030204" pitchFamily="34" charset="0"/>
                <a:cs typeface="Calibri" panose="020F0502020204030204" pitchFamily="34" charset="0"/>
              </a:rPr>
              <a:t>con’d</a:t>
            </a:r>
            <a:endParaRPr lang="zh-CN" altLang="en-US" sz="3600" b="1" baseline="-25000" dirty="0">
              <a:latin typeface="Calibri" panose="020F0502020204030204" pitchFamily="34" charset="0"/>
              <a:cs typeface="Calibri" panose="020F0502020204030204" pitchFamily="34" charset="0"/>
            </a:endParaRPr>
          </a:p>
        </p:txBody>
      </p:sp>
      <p:sp>
        <p:nvSpPr>
          <p:cNvPr id="6" name="矩形 5"/>
          <p:cNvSpPr/>
          <p:nvPr/>
        </p:nvSpPr>
        <p:spPr>
          <a:xfrm>
            <a:off x="133880" y="4648874"/>
            <a:ext cx="6096000" cy="759182"/>
          </a:xfrm>
          <a:prstGeom prst="rect">
            <a:avLst/>
          </a:prstGeom>
        </p:spPr>
        <p:txBody>
          <a:bodyPr>
            <a:spAutoFit/>
          </a:bodyPr>
          <a:lstStyle/>
          <a:p>
            <a:pPr marL="285750" indent="-285750">
              <a:lnSpc>
                <a:spcPct val="125000"/>
              </a:lnSpc>
              <a:buFont typeface="Arial" panose="020B0604020202020204" pitchFamily="34" charset="0"/>
              <a:buChar char="•"/>
            </a:pPr>
            <a:r>
              <a:rPr lang="en-US" altLang="ko-KR" b="1" dirty="0"/>
              <a:t>Agreements:</a:t>
            </a:r>
          </a:p>
          <a:p>
            <a:pPr marL="742950" lvl="1" indent="-285750">
              <a:lnSpc>
                <a:spcPct val="125000"/>
              </a:lnSpc>
              <a:buFont typeface="Arial" panose="020B0604020202020204" pitchFamily="34" charset="0"/>
              <a:buChar char="•"/>
            </a:pPr>
            <a:r>
              <a:rPr lang="en-US" altLang="ko-KR" dirty="0"/>
              <a:t>TBD</a:t>
            </a:r>
          </a:p>
        </p:txBody>
      </p:sp>
    </p:spTree>
    <p:extLst>
      <p:ext uri="{BB962C8B-B14F-4D97-AF65-F5344CB8AC3E}">
        <p14:creationId xmlns:p14="http://schemas.microsoft.com/office/powerpoint/2010/main" val="377053322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5002</TotalTime>
  <Words>1627</Words>
  <Application>Microsoft Office PowerPoint</Application>
  <PresentationFormat>宽屏</PresentationFormat>
  <Paragraphs>180</Paragraphs>
  <Slides>12</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12</vt:i4>
      </vt:variant>
    </vt:vector>
  </HeadingPairs>
  <TitlesOfParts>
    <vt:vector size="25" baseType="lpstr">
      <vt:lpstr>Malgun Gothic</vt:lpstr>
      <vt:lpstr>MS Gothic</vt:lpstr>
      <vt:lpstr>MS Mincho</vt:lpstr>
      <vt:lpstr>宋体</vt:lpstr>
      <vt:lpstr>Arial</vt:lpstr>
      <vt:lpstr>Calibri</vt:lpstr>
      <vt:lpstr>Calibri Light</vt:lpstr>
      <vt:lpstr>Courier New</vt:lpstr>
      <vt:lpstr>Symbol</vt:lpstr>
      <vt:lpstr>Times</vt:lpstr>
      <vt:lpstr>Times New Roman</vt:lpstr>
      <vt:lpstr>Wingdings</vt:lpstr>
      <vt:lpstr>Office 主题</vt:lpstr>
      <vt:lpstr>Rel-16 FR1 intra-band UL CA GTW status</vt:lpstr>
      <vt:lpstr>Background</vt:lpstr>
      <vt:lpstr>Additional DC location reporting </vt:lpstr>
      <vt:lpstr>PowerPoint 演示文稿</vt:lpstr>
      <vt:lpstr>Feature on Intra-band contiguous UL CA</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scope of FR1 UE RF</dc:title>
  <dc:creator>Zhangqian (Zq)</dc:creator>
  <cp:lastModifiedBy>Zhangqian (Zq)</cp:lastModifiedBy>
  <cp:revision>219</cp:revision>
  <dcterms:created xsi:type="dcterms:W3CDTF">2019-10-15T22:26:30Z</dcterms:created>
  <dcterms:modified xsi:type="dcterms:W3CDTF">2020-08-19T02:54:25Z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(3)Jkinlz5znBolrLBBKifei6nJ21eAu3nvoQ90FdBD2bra+pF32FnbANxnk/H0LiHkP64SnagA
cmK9Ldz07cJhQ4ix0k/6kWEHXhGdMqepUJPdZURFzn8pYZFC1rWPn03QfSCj5CwQ2YhUQQ/t
aRE//jNuOSSvYmRimvRvxDNVJjLa+vkHc8D7JyKgTus0b8npJxi7PN7xN3vS0wplLzqyHRWz
NnE/5RzfD8fS6wfbt/</vt:lpwstr>
  </property>
  <property fmtid="{D5CDD505-2E9C-101B-9397-08002B2CF9AE}" pid="3" name="_2015_ms_pID_7253431">
    <vt:lpwstr>qYEx+H03BFbnMTNz76mnKLX9vH4QQT8Vq4I0gx20yJYOo6UTRurGuY
Ruy99m04mWXmHqyFiwlKYYi+mcWA1TnOQtYcEYiKVlXipSbVZk27evlblZrOacoylI9lKeAr
OYPwVDdTpWLeP/HFqSEiaJtJDJz+NidzWKfd0sxkFC6q074WqWFnS3PSLObJ7531ytemAtu1
RWPqrzWWVTHTOdwVKj+ly0qPSvJTFiogoDOJ</vt:lpwstr>
  </property>
  <property fmtid="{D5CDD505-2E9C-101B-9397-08002B2CF9AE}" pid="4" name="_2015_ms_pID_7253432">
    <vt:lpwstr>zO9Uu2YJj3IVfi9M5LHWZeY=</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1577106026</vt:lpwstr>
  </property>
</Properties>
</file>