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70" r:id="rId5"/>
    <p:sldId id="262" r:id="rId6"/>
    <p:sldId id="263" r:id="rId7"/>
    <p:sldId id="268" r:id="rId8"/>
    <p:sldId id="264" r:id="rId9"/>
    <p:sldId id="265" r:id="rId10"/>
    <p:sldId id="266" r:id="rId11"/>
    <p:sldId id="269" r:id="rId1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FDE900-30FA-45E2-8151-84C4986C4BE3}" v="3" dt="2020-08-26T15:39:04.3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43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32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DB0842FD-08B9-44D8-83DD-22DF841FE277}"/>
    <pc:docChg chg="custSel modSld">
      <pc:chgData name="Chu-Hsiang Huang" userId="543a1667-cf7d-4263-9c3a-2bbd98271c62" providerId="ADAL" clId="{DB0842FD-08B9-44D8-83DD-22DF841FE277}" dt="2020-08-26T15:39:10.387" v="115" actId="27636"/>
      <pc:docMkLst>
        <pc:docMk/>
      </pc:docMkLst>
      <pc:sldChg chg="modSp">
        <pc:chgData name="Chu-Hsiang Huang" userId="543a1667-cf7d-4263-9c3a-2bbd98271c62" providerId="ADAL" clId="{DB0842FD-08B9-44D8-83DD-22DF841FE277}" dt="2020-08-26T15:39:10.387" v="115" actId="27636"/>
        <pc:sldMkLst>
          <pc:docMk/>
          <pc:sldMk cId="1818086527" sldId="263"/>
        </pc:sldMkLst>
        <pc:spChg chg="mod">
          <ac:chgData name="Chu-Hsiang Huang" userId="543a1667-cf7d-4263-9c3a-2bbd98271c62" providerId="ADAL" clId="{DB0842FD-08B9-44D8-83DD-22DF841FE277}" dt="2020-08-26T15:39:10.387" v="115" actId="27636"/>
          <ac:spMkLst>
            <pc:docMk/>
            <pc:sldMk cId="1818086527" sldId="263"/>
            <ac:spMk id="3" creationId="{00000000-0000-0000-0000-000000000000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DA2B-B45A-47D7-83F3-850388661209}" type="datetimeFigureOut">
              <a:rPr lang="ko-KR" altLang="en-US" smtClean="0"/>
              <a:t>2020-08-27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D5B0B-4D79-4A98-806C-E2370ABC05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7449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204186" y="167936"/>
            <a:ext cx="11833934" cy="593663"/>
          </a:xfrm>
        </p:spPr>
        <p:txBody>
          <a:bodyPr>
            <a:noAutofit/>
          </a:bodyPr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204186" y="843378"/>
            <a:ext cx="11833934" cy="5832629"/>
          </a:xfrm>
        </p:spPr>
        <p:txBody>
          <a:bodyPr/>
          <a:lstStyle>
            <a:lvl1pPr>
              <a:lnSpc>
                <a:spcPct val="100000"/>
              </a:lnSpc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100000"/>
              </a:lnSpc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100000"/>
              </a:lnSpc>
              <a:buFont typeface="Arial" panose="020B0604020202020204" pitchFamily="34" charset="0"/>
              <a:buChar char="‒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00000"/>
              </a:lnSpc>
              <a:buFont typeface="Wingdings" panose="05000000000000000000" pitchFamily="2" charset="2"/>
              <a:buChar char="ü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ko-KR" dirty="0"/>
              <a:t>Title</a:t>
            </a:r>
            <a:endParaRPr lang="ko-KR" altLang="en-US" dirty="0"/>
          </a:p>
          <a:p>
            <a:pPr lvl="1"/>
            <a:r>
              <a:rPr lang="en-US" altLang="ko-KR" dirty="0"/>
              <a:t>a</a:t>
            </a:r>
            <a:endParaRPr lang="ko-KR" altLang="en-US" dirty="0"/>
          </a:p>
          <a:p>
            <a:pPr lvl="2"/>
            <a:r>
              <a:rPr lang="en-US" altLang="ko-KR" dirty="0"/>
              <a:t>b</a:t>
            </a:r>
            <a:endParaRPr lang="ko-KR" altLang="en-US" dirty="0"/>
          </a:p>
          <a:p>
            <a:pPr lvl="3"/>
            <a:r>
              <a:rPr lang="en-US" altLang="ko-KR" dirty="0"/>
              <a:t>c</a:t>
            </a:r>
            <a:endParaRPr lang="ko-KR" altLang="en-US" dirty="0"/>
          </a:p>
          <a:p>
            <a:pPr lvl="4"/>
            <a:r>
              <a:rPr lang="en-US" altLang="ko-KR" dirty="0"/>
              <a:t>d</a:t>
            </a:r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750841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9463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4DA2B-B45A-47D7-83F3-850388661209}" type="datetimeFigureOut">
              <a:rPr lang="ko-KR" altLang="en-US" smtClean="0"/>
              <a:t>2020-08-27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D5B0B-4D79-4A98-806C-E2370ABC05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3069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/>
        </p:nvSpPr>
        <p:spPr>
          <a:xfrm>
            <a:off x="1444341" y="2301598"/>
            <a:ext cx="9303318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600" dirty="0">
                <a:latin typeface="Arial" panose="020B0604020202020204" pitchFamily="34" charset="0"/>
                <a:cs typeface="Arial" panose="020B0604020202020204" pitchFamily="34" charset="0"/>
              </a:rPr>
              <a:t>WF on work scope and general assumptions for NR V2X demodulation performance </a:t>
            </a:r>
            <a:endParaRPr lang="ko-KR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3GPP TSG-RAN WG4 Meeting #96-e</a:t>
            </a:r>
            <a:b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</a:br>
            <a:r>
              <a:rPr kumimoji="1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Electronic Meeting, 17 – 28 August, 2020</a:t>
            </a:r>
            <a:endParaRPr kumimoji="1" lang="en-GB" altLang="ko-KR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Agenda Item: 7.3.7</a:t>
            </a:r>
            <a:endParaRPr kumimoji="1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" name="正方形/長方形 5"/>
          <p:cNvSpPr/>
          <p:nvPr/>
        </p:nvSpPr>
        <p:spPr>
          <a:xfrm>
            <a:off x="10392680" y="188913"/>
            <a:ext cx="1512961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panose="020B0600070205080204" pitchFamily="34" charset="-128"/>
              </a:rPr>
              <a:t>R4-2012612</a:t>
            </a:r>
            <a:endParaRPr kumimoji="0" lang="en-GB" altLang="zh-CN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11" name="부제목 2"/>
          <p:cNvSpPr txBox="1">
            <a:spLocks/>
          </p:cNvSpPr>
          <p:nvPr/>
        </p:nvSpPr>
        <p:spPr>
          <a:xfrm>
            <a:off x="2027548" y="4615763"/>
            <a:ext cx="8136904" cy="5829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LG Electronics</a:t>
            </a:r>
            <a:endParaRPr lang="ko-KR" alt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2429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Work split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Work split for draft CR</a:t>
            </a:r>
          </a:p>
          <a:p>
            <a:endParaRPr lang="ko-KR" altLang="en-US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16273"/>
              </p:ext>
            </p:extLst>
          </p:nvPr>
        </p:nvGraphicFramePr>
        <p:xfrm>
          <a:off x="793018" y="1628165"/>
          <a:ext cx="10212150" cy="390697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9227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212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39865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05303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case</a:t>
                      </a:r>
                      <a:endParaRPr lang="ko-KR" sz="20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Volunteer company</a:t>
                      </a:r>
                      <a:endParaRPr lang="ko-KR" sz="20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</a:t>
                      </a:r>
                      <a:endParaRPr lang="ko-KR" sz="20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General</a:t>
                      </a:r>
                      <a:r>
                        <a:rPr lang="en-US" altLang="ko-KR" sz="18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part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Intel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endParaRPr lang="ko-KR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PSSCH demodulation test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LG Electronics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PSCCH demodulation test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Intel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PSBCH demodulation test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GB" sz="18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CATT</a:t>
                      </a:r>
                      <a:endParaRPr lang="ko-KR" sz="2000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PSFCH demodulation test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MediaTek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Power imbalance test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Huawei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PSCCH/PSSCH decoding capability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Huawei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HARQ buffer soft combining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[Qualcomm]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endParaRPr lang="ko-KR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PSFCH decoding capability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[Huawei</a:t>
                      </a:r>
                      <a:r>
                        <a:rPr lang="en-GB" sz="18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or MediaTek]</a:t>
                      </a:r>
                      <a:endParaRPr lang="ko-KR" sz="2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endParaRPr lang="ko-KR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SDR with active sidelink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decision yet</a:t>
                      </a:r>
                      <a:endParaRPr lang="ko-KR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053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Big</a:t>
                      </a:r>
                      <a:r>
                        <a:rPr lang="ko-KR" altLang="en-US" sz="1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one CR</a:t>
                      </a:r>
                      <a:endParaRPr lang="ko-KR" sz="18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LG Electronics</a:t>
                      </a:r>
                      <a:endParaRPr lang="ko-KR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 includes all draft CRs for test cases and related configuration.</a:t>
                      </a:r>
                      <a:endParaRPr lang="ko-KR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66859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Power imbalance test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Methodology for power imbalance test as starting point(reuse LTE V2X)</a:t>
            </a:r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pPr lvl="1"/>
            <a:r>
              <a:rPr lang="en-US" altLang="ko-KR" dirty="0"/>
              <a:t>The target requirement ICS = X </a:t>
            </a:r>
            <a:r>
              <a:rPr lang="en-US" altLang="ko-KR" dirty="0" err="1"/>
              <a:t>dBc</a:t>
            </a:r>
            <a:r>
              <a:rPr lang="en-US" altLang="ko-KR" dirty="0"/>
              <a:t> (for information, -27dBc has been used for LTE V2X)</a:t>
            </a:r>
          </a:p>
          <a:p>
            <a:pPr lvl="1"/>
            <a:r>
              <a:rPr lang="en-US" altLang="ko-KR" dirty="0"/>
              <a:t>Select SINR2 from simulation results for SNR@10% BLER point. </a:t>
            </a:r>
          </a:p>
          <a:p>
            <a:pPr lvl="1"/>
            <a:r>
              <a:rPr lang="en-US" altLang="ko-KR" dirty="0"/>
              <a:t>Select SNR2 such that SNR2 &gt;&gt; SINR2 (e.g., 5dB higher)</a:t>
            </a:r>
          </a:p>
          <a:p>
            <a:pPr lvl="1"/>
            <a:r>
              <a:rPr lang="en-US" altLang="ko-KR" dirty="0"/>
              <a:t>Compute SNR1 from the relation: SINR2 = SNR2 – 10*log10(10^((SNR1 + ICS)/10)+1).</a:t>
            </a:r>
          </a:p>
          <a:p>
            <a:r>
              <a:rPr lang="en-US" altLang="ko-KR" dirty="0"/>
              <a:t>Companies are encouraged to provide simulation assumptions to derive SINR2 and ICS level in the next meeting, and also other methodologies are not precluded.</a:t>
            </a:r>
          </a:p>
          <a:p>
            <a:pPr lvl="1"/>
            <a:endParaRPr lang="ko-KR" altLang="en-US" dirty="0"/>
          </a:p>
        </p:txBody>
      </p:sp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0048607"/>
              </p:ext>
            </p:extLst>
          </p:nvPr>
        </p:nvGraphicFramePr>
        <p:xfrm>
          <a:off x="2690675" y="1260630"/>
          <a:ext cx="5422450" cy="30184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Visio" r:id="rId3" imgW="3864043" imgH="2149595" progId="Visio.Drawing.11">
                  <p:embed/>
                </p:oleObj>
              </mc:Choice>
              <mc:Fallback>
                <p:oleObj name="Visio" r:id="rId3" imgW="3864043" imgH="2149595" progId="Visio.Drawing.11">
                  <p:embed/>
                  <p:pic>
                    <p:nvPicPr>
                      <p:cNvPr id="4" name="개체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0675" y="1260630"/>
                        <a:ext cx="5422450" cy="30184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6596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Specification structure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Spec. structure for NR V2X demodulation</a:t>
            </a:r>
          </a:p>
          <a:p>
            <a:pPr lvl="1"/>
            <a:r>
              <a:rPr lang="en-US" altLang="ko-KR" dirty="0"/>
              <a:t>Introduce new section (such as chapter 11) for NR V2X performance requirements in TS38.101-4</a:t>
            </a:r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r>
              <a:rPr lang="en-US" altLang="ko-KR" dirty="0"/>
              <a:t>Further discuss the detailed section title</a:t>
            </a:r>
            <a:endParaRPr lang="ko-KR" altLang="en-US" dirty="0"/>
          </a:p>
          <a:p>
            <a:pPr marL="457200" lvl="1" indent="0">
              <a:buNone/>
            </a:pP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946537"/>
              </p:ext>
            </p:extLst>
          </p:nvPr>
        </p:nvGraphicFramePr>
        <p:xfrm>
          <a:off x="1353548" y="1805512"/>
          <a:ext cx="8136681" cy="329027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1366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902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e.g.) 11. V2X requirements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381000" algn="just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11.1 Demodulation performance requirements (conducted requirements)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11.1.1 General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altLang="ko-KR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11.1.2 PSSCH demodulation requirements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508000" algn="just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11.1.3 PSCCH demodulation requirements</a:t>
                      </a:r>
                    </a:p>
                    <a:p>
                      <a:pPr indent="508000" algn="just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altLang="ko-KR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11.1.4 PSBCH demodulation requirements</a:t>
                      </a:r>
                    </a:p>
                    <a:p>
                      <a:pPr indent="508000" algn="just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altLang="ko-KR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11.1.5 PSFCH demodulation requirements</a:t>
                      </a:r>
                    </a:p>
                    <a:p>
                      <a:pPr indent="508000" algn="just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...</a:t>
                      </a:r>
                      <a:endParaRPr lang="ko-KR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7476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Work scope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List of test cases to define demodulation performance requirements in Rel-16</a:t>
            </a:r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pPr lvl="1"/>
            <a:r>
              <a:rPr lang="en-US" altLang="ko-KR" dirty="0" smtClean="0"/>
              <a:t>Whether </a:t>
            </a:r>
            <a:r>
              <a:rPr lang="en-US" altLang="ko-KR" dirty="0"/>
              <a:t>to define SDR with active sidelink test case need further </a:t>
            </a:r>
            <a:r>
              <a:rPr lang="en-US" altLang="ko-KR" dirty="0" smtClean="0"/>
              <a:t>discussion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pPr lvl="1"/>
            <a:endParaRPr lang="en-US" altLang="ko-KR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340068"/>
              </p:ext>
            </p:extLst>
          </p:nvPr>
        </p:nvGraphicFramePr>
        <p:xfrm>
          <a:off x="1397681" y="1612704"/>
          <a:ext cx="9234485" cy="3916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202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10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48138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cases</a:t>
                      </a:r>
                      <a:endParaRPr lang="ko-KR" altLang="en-US" sz="1600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</a:t>
                      </a:r>
                      <a:endParaRPr lang="ko-KR" altLang="en-US" sz="1600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Single link test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PSSCH demodulation 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PSCCH demodulation</a:t>
                      </a:r>
                      <a:r>
                        <a:rPr lang="en-US" altLang="ko-KR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PSBCH demodulation </a:t>
                      </a:r>
                      <a:endParaRPr lang="ko-KR" alt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PSFCH demodulation </a:t>
                      </a:r>
                      <a:endParaRPr lang="ko-KR" alt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Multiple</a:t>
                      </a:r>
                      <a:r>
                        <a:rPr lang="en-US" altLang="ko-KR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link test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Power</a:t>
                      </a:r>
                      <a:r>
                        <a:rPr lang="en-US" altLang="ko-KR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imbalance test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HARQ buffer soft combining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Just one test depending on UE capability</a:t>
                      </a:r>
                      <a:r>
                        <a:rPr lang="en-US" altLang="ko-KR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declaration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PSCCH/PSSCH decoding</a:t>
                      </a:r>
                      <a:r>
                        <a:rPr lang="en-US" altLang="ko-KR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capability 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PSFCH decoding capability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16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[SDR with active sidelink]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203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Work scope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Do not define 2nd-stage SCI performance requirement explicitly</a:t>
            </a:r>
          </a:p>
          <a:p>
            <a:r>
              <a:rPr lang="en-US" altLang="zh-CN" dirty="0"/>
              <a:t>Do not define performance requirements for CSI reporting in Rel-16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5630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Reference receiver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Common assumptions for reference receiver</a:t>
            </a:r>
          </a:p>
          <a:p>
            <a:pPr lvl="1"/>
            <a:r>
              <a:rPr lang="en-US" altLang="ko-KR" dirty="0"/>
              <a:t>LTE V2X reference receiver assumption is </a:t>
            </a:r>
            <a:r>
              <a:rPr lang="en-US" altLang="ko-KR" dirty="0" smtClean="0"/>
              <a:t>used </a:t>
            </a:r>
            <a:r>
              <a:rPr lang="en-US" altLang="ko-KR" dirty="0"/>
              <a:t>as starting point.</a:t>
            </a:r>
          </a:p>
          <a:p>
            <a:pPr lvl="1"/>
            <a:r>
              <a:rPr lang="en-US" altLang="ko-KR" dirty="0"/>
              <a:t>Companies are encouraged to provide which algorithm used for CFO and CE when simulation results are provided in next </a:t>
            </a:r>
            <a:r>
              <a:rPr lang="en-US" altLang="ko-KR" dirty="0" smtClean="0"/>
              <a:t>meeting </a:t>
            </a:r>
            <a:r>
              <a:rPr lang="en-US" altLang="ko-KR" dirty="0"/>
              <a:t>if diverse simulation results from companies are observed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pPr lvl="1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83750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General simulation assumption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4186" y="843378"/>
            <a:ext cx="11833934" cy="6014622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/>
              <a:t>Frequency range</a:t>
            </a:r>
          </a:p>
          <a:p>
            <a:pPr lvl="1"/>
            <a:r>
              <a:rPr lang="en-US" altLang="ko-KR" dirty="0"/>
              <a:t>Define performance requirements for FR1 only</a:t>
            </a:r>
          </a:p>
          <a:p>
            <a:pPr lvl="1"/>
            <a:endParaRPr lang="en-US" altLang="ko-KR" dirty="0"/>
          </a:p>
          <a:p>
            <a:r>
              <a:rPr lang="en-US" altLang="ko-KR" dirty="0"/>
              <a:t>Antenna configuration</a:t>
            </a:r>
          </a:p>
          <a:p>
            <a:pPr lvl="1"/>
            <a:r>
              <a:rPr lang="en-US" altLang="ko-KR" dirty="0"/>
              <a:t>1T2R antenna configuration </a:t>
            </a:r>
          </a:p>
          <a:p>
            <a:pPr lvl="1"/>
            <a:endParaRPr lang="en-US" altLang="ko-KR" dirty="0"/>
          </a:p>
          <a:p>
            <a:r>
              <a:rPr lang="en-US" altLang="ko-KR" dirty="0"/>
              <a:t>Channel bandwidth and SCS</a:t>
            </a:r>
          </a:p>
          <a:p>
            <a:pPr lvl="1"/>
            <a:r>
              <a:rPr lang="en-US" altLang="ko-KR" dirty="0"/>
              <a:t>20MHz CBW and 30kHz SCS as baseline for performance tests without maximum PSCCH/PSSCH allocation</a:t>
            </a:r>
          </a:p>
          <a:p>
            <a:pPr lvl="1"/>
            <a:r>
              <a:rPr lang="en-US" altLang="ko-KR" dirty="0"/>
              <a:t>FFS on </a:t>
            </a:r>
            <a:r>
              <a:rPr lang="en-US" altLang="ko-KR" dirty="0" smtClean="0"/>
              <a:t>CBW </a:t>
            </a:r>
            <a:r>
              <a:rPr lang="en-US" altLang="ko-KR" dirty="0"/>
              <a:t>for PSCCH/PSSCH decoding capability test</a:t>
            </a:r>
          </a:p>
          <a:p>
            <a:pPr lvl="2"/>
            <a:r>
              <a:rPr lang="en-US" altLang="ko-KR" dirty="0"/>
              <a:t>Option 1: 20MHz</a:t>
            </a:r>
          </a:p>
          <a:p>
            <a:pPr lvl="2"/>
            <a:r>
              <a:rPr lang="en-US" altLang="ko-KR" dirty="0"/>
              <a:t>Option 2: 40MHz</a:t>
            </a:r>
          </a:p>
          <a:p>
            <a:r>
              <a:rPr lang="en-US" altLang="ko-KR" dirty="0"/>
              <a:t>Rank for PSSCH</a:t>
            </a:r>
          </a:p>
          <a:p>
            <a:pPr lvl="1"/>
            <a:r>
              <a:rPr lang="en-US" altLang="ko-KR" dirty="0"/>
              <a:t>Define performance requirements based on Rank 1</a:t>
            </a:r>
          </a:p>
          <a:p>
            <a:pPr lvl="1"/>
            <a:endParaRPr lang="en-US" altLang="ko-KR" dirty="0"/>
          </a:p>
          <a:p>
            <a:r>
              <a:rPr lang="en-US" altLang="ko-KR" dirty="0"/>
              <a:t>Propagation condition</a:t>
            </a:r>
          </a:p>
          <a:p>
            <a:pPr lvl="1"/>
            <a:r>
              <a:rPr lang="en-US" altLang="ko-KR" dirty="0"/>
              <a:t>TDL-A 30ns as baseline</a:t>
            </a:r>
          </a:p>
        </p:txBody>
      </p:sp>
    </p:spTree>
    <p:extLst>
      <p:ext uri="{BB962C8B-B14F-4D97-AF65-F5344CB8AC3E}">
        <p14:creationId xmlns:p14="http://schemas.microsoft.com/office/powerpoint/2010/main" val="1818086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General simulation assumption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Relative velocity for test cases</a:t>
            </a:r>
          </a:p>
          <a:p>
            <a:pPr lvl="1"/>
            <a:r>
              <a:rPr lang="en-US" altLang="ko-KR" dirty="0"/>
              <a:t>Candidate values for test cases</a:t>
            </a:r>
          </a:p>
          <a:p>
            <a:pPr lvl="2"/>
            <a:r>
              <a:rPr lang="en-US" altLang="ko-KR" dirty="0"/>
              <a:t>30km/h</a:t>
            </a:r>
          </a:p>
          <a:p>
            <a:pPr lvl="2"/>
            <a:r>
              <a:rPr lang="en-US" altLang="ko-KR" dirty="0"/>
              <a:t>260km/h</a:t>
            </a:r>
          </a:p>
          <a:p>
            <a:pPr lvl="2"/>
            <a:r>
              <a:rPr lang="en-US" altLang="ko-KR" dirty="0"/>
              <a:t>500km/h</a:t>
            </a:r>
          </a:p>
          <a:p>
            <a:pPr lvl="2"/>
            <a:endParaRPr lang="en-US" altLang="ko-KR" dirty="0"/>
          </a:p>
          <a:p>
            <a:r>
              <a:rPr lang="en-US" altLang="ko-KR" dirty="0"/>
              <a:t>The number of DMRS for PSSCH</a:t>
            </a:r>
          </a:p>
          <a:p>
            <a:pPr lvl="1"/>
            <a:r>
              <a:rPr lang="en-US" altLang="ko-KR" dirty="0"/>
              <a:t>Option 1: Following cases can be used depending on decision on relative velocity</a:t>
            </a:r>
          </a:p>
          <a:p>
            <a:pPr lvl="2" hangingPunct="0"/>
            <a:r>
              <a:rPr lang="en-GB" altLang="ko-KR" dirty="0"/>
              <a:t>Case 1: Max speed: 500km/h DMRS symbol: 4 for slots without PSFCH, 3 for slots with PSFCH.</a:t>
            </a:r>
            <a:endParaRPr lang="ko-KR" altLang="ko-KR"/>
          </a:p>
          <a:p>
            <a:pPr lvl="2" hangingPunct="0"/>
            <a:r>
              <a:rPr lang="en-GB" altLang="ko-KR" dirty="0"/>
              <a:t>Case 2: Moderate speed: 260km/h DMRS symbol: 3 for slots without PSFCH, 2 for slots with PSFCH</a:t>
            </a:r>
          </a:p>
          <a:p>
            <a:pPr lvl="2" hangingPunct="0"/>
            <a:r>
              <a:rPr lang="en-GB" altLang="ko-KR" dirty="0"/>
              <a:t>Case 3: low speed: 30km/h DMRS symbol: 2 for slots with/without PSFCH</a:t>
            </a:r>
          </a:p>
          <a:p>
            <a:pPr lvl="1" hangingPunct="0"/>
            <a:r>
              <a:rPr lang="en-US" altLang="ko-KR" dirty="0"/>
              <a:t>Option 2: 3 DMRS symbols for all test cases</a:t>
            </a:r>
          </a:p>
          <a:p>
            <a:pPr lvl="1" hangingPunct="0"/>
            <a:r>
              <a:rPr lang="en-US" altLang="ko-KR" dirty="0"/>
              <a:t>Other options are not precluded</a:t>
            </a:r>
            <a:endParaRPr lang="ko-KR" altLang="ko-KR"/>
          </a:p>
          <a:p>
            <a:pPr lvl="2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395225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General simulation assumption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TO and FO</a:t>
            </a:r>
          </a:p>
          <a:p>
            <a:pPr lvl="1"/>
            <a:r>
              <a:rPr lang="en-US" altLang="ko-KR" dirty="0"/>
              <a:t>Tx UE side</a:t>
            </a:r>
          </a:p>
          <a:p>
            <a:pPr lvl="2"/>
            <a:r>
              <a:rPr lang="en-US" altLang="ko-KR" dirty="0"/>
              <a:t>FO: 0.1ppm for GNSS</a:t>
            </a:r>
          </a:p>
          <a:p>
            <a:pPr lvl="2"/>
            <a:r>
              <a:rPr lang="en-US" altLang="ko-KR" dirty="0"/>
              <a:t>TO: 12Ts for GNSS</a:t>
            </a:r>
            <a:br>
              <a:rPr lang="en-US" altLang="ko-KR" dirty="0"/>
            </a:br>
            <a:r>
              <a:rPr lang="en-US" altLang="ko-KR" dirty="0"/>
              <a:t>        0 if Tx UE is used as SyncRefUE, otherwise 8Ts</a:t>
            </a:r>
          </a:p>
          <a:p>
            <a:pPr lvl="2"/>
            <a:r>
              <a:rPr lang="en-US" altLang="ko-KR" dirty="0"/>
              <a:t>TO/FO </a:t>
            </a:r>
            <a:r>
              <a:rPr lang="en-US" dirty="0"/>
              <a:t>are values with respect to sync source reference timing/frequency </a:t>
            </a:r>
            <a:endParaRPr lang="en-US" altLang="ko-KR" dirty="0"/>
          </a:p>
          <a:p>
            <a:pPr lvl="1"/>
            <a:r>
              <a:rPr lang="en-US" altLang="ko-KR" dirty="0"/>
              <a:t>Rx UE side  	</a:t>
            </a:r>
          </a:p>
          <a:p>
            <a:pPr lvl="2"/>
            <a:r>
              <a:rPr lang="en-US" altLang="ko-KR" dirty="0"/>
              <a:t>FO: 0.2ppm for GNSS</a:t>
            </a:r>
            <a:br>
              <a:rPr lang="en-US" altLang="ko-KR" dirty="0"/>
            </a:br>
            <a:r>
              <a:rPr lang="en-US" altLang="ko-KR" dirty="0"/>
              <a:t>       0.1ppm for SyncRefUE</a:t>
            </a:r>
          </a:p>
          <a:p>
            <a:pPr lvl="2"/>
            <a:r>
              <a:rPr lang="en-US" altLang="ko-KR" dirty="0"/>
              <a:t>TO: 24Ts for GNSS </a:t>
            </a:r>
            <a:br>
              <a:rPr lang="en-US" altLang="ko-KR" dirty="0"/>
            </a:br>
            <a:r>
              <a:rPr lang="en-US" altLang="ko-KR" dirty="0"/>
              <a:t>       8Ts (30kHz SCS) for </a:t>
            </a:r>
            <a:r>
              <a:rPr lang="en-US" altLang="ko-KR" dirty="0" err="1"/>
              <a:t>SyncRefUE</a:t>
            </a:r>
            <a:endParaRPr lang="en-US" altLang="ko-KR" dirty="0"/>
          </a:p>
          <a:p>
            <a:pPr lvl="2"/>
            <a:r>
              <a:rPr lang="en-US" altLang="ko-KR" dirty="0"/>
              <a:t>TO/FO </a:t>
            </a:r>
            <a:r>
              <a:rPr lang="en-US" dirty="0"/>
              <a:t>are values with respect to Tx UE timing/frequency</a:t>
            </a:r>
          </a:p>
          <a:p>
            <a:pPr lvl="3"/>
            <a:r>
              <a:rPr lang="en-US" altLang="ko-KR" dirty="0"/>
              <a:t>TO/FO are sum of TO/FO from Tx UE and TO/FO for Rx UE itself</a:t>
            </a:r>
          </a:p>
          <a:p>
            <a:pPr lvl="1"/>
            <a:r>
              <a:rPr lang="en-US" altLang="ko-KR" dirty="0"/>
              <a:t>FFS on TO and FO based on gNB sync </a:t>
            </a:r>
            <a:r>
              <a:rPr lang="en-US" altLang="ko-KR" dirty="0" smtClean="0"/>
              <a:t>source </a:t>
            </a:r>
            <a:r>
              <a:rPr lang="en-US" altLang="ko-KR" dirty="0"/>
              <a:t>if </a:t>
            </a:r>
            <a:r>
              <a:rPr lang="en-US" altLang="ko-KR" dirty="0" err="1"/>
              <a:t>gNB</a:t>
            </a:r>
            <a:r>
              <a:rPr lang="en-US" altLang="ko-KR" dirty="0"/>
              <a:t> based test case is agreed to define</a:t>
            </a:r>
          </a:p>
          <a:p>
            <a:endParaRPr lang="en-US" altLang="ko-KR" dirty="0"/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9146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General simulation assumption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Feedback loop for test method</a:t>
            </a:r>
          </a:p>
          <a:p>
            <a:pPr lvl="1"/>
            <a:r>
              <a:rPr lang="en-US" altLang="ko-KR" dirty="0"/>
              <a:t>PSFCH feedback instead of AT commands can be used to test NR V2X UE’s performance</a:t>
            </a:r>
          </a:p>
          <a:p>
            <a:pPr lvl="1"/>
            <a:r>
              <a:rPr lang="en-US" altLang="ko-KR" dirty="0"/>
              <a:t>PSFCH configuration for test cases</a:t>
            </a:r>
          </a:p>
          <a:p>
            <a:pPr lvl="2"/>
            <a:r>
              <a:rPr lang="en-US" altLang="ko-KR" dirty="0"/>
              <a:t>PSFCH are transmitted on </a:t>
            </a:r>
          </a:p>
          <a:p>
            <a:pPr lvl="3"/>
            <a:r>
              <a:rPr lang="en-US" altLang="ko-KR" dirty="0"/>
              <a:t>Option 1: every </a:t>
            </a:r>
            <a:r>
              <a:rPr lang="en-US" altLang="ko-KR" dirty="0" smtClean="0"/>
              <a:t>4 </a:t>
            </a:r>
            <a:r>
              <a:rPr lang="en-US" altLang="ko-KR" dirty="0"/>
              <a:t>slots</a:t>
            </a:r>
          </a:p>
          <a:p>
            <a:pPr lvl="3"/>
            <a:r>
              <a:rPr lang="en-US" altLang="ko-KR" dirty="0"/>
              <a:t>Option 2: every slot</a:t>
            </a:r>
          </a:p>
          <a:p>
            <a:endParaRPr lang="en-US" altLang="ko-KR" dirty="0"/>
          </a:p>
          <a:p>
            <a:r>
              <a:rPr lang="en-US" altLang="ko-KR" dirty="0" smtClean="0"/>
              <a:t>Number of S-SSB per SL </a:t>
            </a:r>
            <a:r>
              <a:rPr lang="en-US" altLang="ko-KR" smtClean="0"/>
              <a:t>period for 30kHz SCS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Option 1: 1</a:t>
            </a:r>
          </a:p>
          <a:p>
            <a:pPr lvl="1"/>
            <a:r>
              <a:rPr lang="en-US" altLang="ko-KR" dirty="0" smtClean="0"/>
              <a:t>Option 2: 2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256QAM </a:t>
            </a:r>
            <a:r>
              <a:rPr lang="en-US" altLang="ko-KR" dirty="0"/>
              <a:t>reception capability</a:t>
            </a:r>
          </a:p>
          <a:p>
            <a:pPr lvl="1"/>
            <a:r>
              <a:rPr lang="en-US" altLang="ko-KR" dirty="0"/>
              <a:t>256QAM reception is an optional UE capability.</a:t>
            </a:r>
          </a:p>
          <a:p>
            <a:pPr lvl="1"/>
            <a:r>
              <a:rPr lang="en-US" altLang="ko-KR" dirty="0"/>
              <a:t>FFS on introduction of 256QAM demodulation test case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407213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2175</TotalTime>
  <Words>674</Words>
  <Application>Microsoft Office PowerPoint</Application>
  <PresentationFormat>와이드스크린</PresentationFormat>
  <Paragraphs>173</Paragraphs>
  <Slides>11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22" baseType="lpstr">
      <vt:lpstr>MS PGothic</vt:lpstr>
      <vt:lpstr>MS PGothic</vt:lpstr>
      <vt:lpstr>SimSun</vt:lpstr>
      <vt:lpstr>SimSun</vt:lpstr>
      <vt:lpstr>맑은 고딕</vt:lpstr>
      <vt:lpstr>바탕</vt:lpstr>
      <vt:lpstr>Arial</vt:lpstr>
      <vt:lpstr>Times New Roman</vt:lpstr>
      <vt:lpstr>Wingdings</vt:lpstr>
      <vt:lpstr>Office 테마</vt:lpstr>
      <vt:lpstr>Visio</vt:lpstr>
      <vt:lpstr>PowerPoint 프레젠테이션</vt:lpstr>
      <vt:lpstr>Specification structure</vt:lpstr>
      <vt:lpstr>Work scope</vt:lpstr>
      <vt:lpstr>Work scope</vt:lpstr>
      <vt:lpstr>Reference receiver </vt:lpstr>
      <vt:lpstr>General simulation assumption</vt:lpstr>
      <vt:lpstr>General simulation assumption</vt:lpstr>
      <vt:lpstr>General simulation assumption</vt:lpstr>
      <vt:lpstr>General simulation assumption</vt:lpstr>
      <vt:lpstr>Work split</vt:lpstr>
      <vt:lpstr>Power imbalance test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JY Hwang2</dc:creator>
  <cp:lastModifiedBy>JY Hwang2</cp:lastModifiedBy>
  <cp:revision>47</cp:revision>
  <dcterms:created xsi:type="dcterms:W3CDTF">2020-08-24T07:05:59Z</dcterms:created>
  <dcterms:modified xsi:type="dcterms:W3CDTF">2020-08-27T00:46:47Z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(2)ryWGneMW9QRpvAnyynaqr8X4c9XYf5vJMlYVKNLJtuzHzWyeosxYujTerbAHcRHkYmoCPSyO
W+Mqo8P4yaeHWqJW5Tjd7lm0xcxKpzbV4cam656ThL1r/tZuEqBGJjj3pinB3AxBRUH9jn0x
d9w456FjCnDluEo/7EFSX1Eab7D5fFL6FLULnfmKGtkdBmsYNdoF0ji0opb5CAoMh2tgVFLW
zW9r6xyJ3ZsdUFpO09</vt:lpwstr>
  </property>
  <property fmtid="{D5CDD505-2E9C-101B-9397-08002B2CF9AE}" pid="3" name="_2015_ms_pID_7253431">
    <vt:lpwstr>D7SKumKNC1tjbZvDyBmu7Ga4e5ZSVpHkgwN72VpkUAjyjRxd7M5QAL
6tS7AjsfyWR3mvrF9BrB+OlzfwiHIFN8ce99nBV4NYu9pXH8cR2peDT3iGnS7taDqRrovwDl
68MMeSlYZBLwpi57hv7/PHajwQ260QpXbxD7L/UvUqaJyYYzCu9fNXcDyqx59YZS5YTViPlh
WuPwRgB0iJTjEi3W</vt:lpwstr>
  </property>
</Properties>
</file>