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sldIdLst>
    <p:sldId id="275" r:id="rId5"/>
    <p:sldId id="336" r:id="rId6"/>
    <p:sldId id="338" r:id="rId7"/>
    <p:sldId id="337" r:id="rId8"/>
    <p:sldId id="339" r:id="rId9"/>
    <p:sldId id="342" r:id="rId10"/>
    <p:sldId id="340" r:id="rId11"/>
    <p:sldId id="341" r:id="rId12"/>
    <p:sldId id="33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41" autoAdjust="0"/>
    <p:restoredTop sz="94660"/>
  </p:normalViewPr>
  <p:slideViewPr>
    <p:cSldViewPr snapToGrid="0">
      <p:cViewPr varScale="1">
        <p:scale>
          <a:sx n="91" d="100"/>
          <a:sy n="91" d="100"/>
        </p:scale>
        <p:origin x="49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BD721-9C39-45DE-A1A1-F793B070E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833BB2-F662-4C2D-9906-B12511310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857166-BDD4-4B4A-8D44-47ED19B9E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50B2D-D5FB-4DBB-8AAE-E9A6EFC7B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7962E6-A125-421F-AA74-CE5CA337E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65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07560-D018-439D-8DE4-0BCA33916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F347F0-FB26-43B5-89DE-84CEC7C8CD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D813B-DAB6-480B-8A15-6BB5CAB9E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87C14-01ED-4022-9D99-C0F7F49B7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24D4F7-4960-4EBF-921D-802112F45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59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27491D-37AF-4BB4-BF4A-E9F1974BF0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EE211A-C4C9-4040-9E3D-27FC5F36BE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5A935-C3BE-4B8A-B613-37D2E1195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3AE5EF-BD10-431E-93B4-47A2EBA79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29B1C-C608-46BD-BAA9-F8C689880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32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80E6D-0EB0-44D5-A4FC-3BB14FB55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19C6C0-05A0-4F88-9851-6F123FE822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8A850F-61F1-48D1-B191-DD8A44092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063260-99CF-4BB1-B42D-CDD0F1C05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42229-133C-4494-A27C-938CC19B0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47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781F5-B732-4EB2-AD40-B9329D554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F15CF-AEFC-478B-818D-374B1FE23B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6FC109-0D9A-49E4-BE5A-1AD79C3E2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3F147-BC81-417E-954F-61837FD72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69B3C4-B1D0-4691-AC07-E3ACBEB58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194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8C983-0607-4099-8A53-9102509DB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619211-6CE0-4D72-AFD0-08181545D3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BE0F39-0DF2-442F-B490-7DC2504C29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080827-2273-443A-814A-9F0FF3275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4F9C29-E1A1-41D5-976F-0D0709679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38EE0D-DC11-43DB-BDB6-4C69B376F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877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5E87C-F2FD-4386-BC00-3B9EA8B16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901157-1EE2-44AB-A59C-752ABC4DF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16315B-C283-4A76-8FDC-8092193F83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11FE61-90DB-45E0-A4A0-DAE967C643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3099E3-04C0-401A-89E4-B95888B7AF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15851E-5FEB-487E-95FD-98F36D693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78670F-AD4C-496E-B02A-11E73E108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D35FB9-2D09-4ED5-AA4E-61298629F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15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F9BA4-13FD-459D-B781-B02FF71E7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801C00-63A6-4F75-91BF-C163A807A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21F7B5-3B0D-4FE7-AEBC-BD9AB7AF6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D4CA54-B270-4281-80BD-AB90A193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14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24F017-251B-4887-B1FB-F71D04FD4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957381-5FCB-447D-82F8-3FFD55529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CB8827-1944-467A-8111-D37F35E03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96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ACD46-FCA6-448C-8765-1DEBB969A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364A34-BC22-471A-B716-A6BFC8510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7D0F60-0D4B-485D-A49D-B3C1F9F7A5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0FBACC-CEEF-4E67-A020-658D14F93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7A4D95-9EC1-488F-A5B2-4BA7D08CE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BBCA94-0966-4B1B-8F75-0F6E7CA39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23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99E56-76CB-4B63-B613-DACF24AB4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E7F5D9-0865-4344-8B21-35620E6454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E4B004-CDEA-4377-AD4E-571CE8B84F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0674FB-5A17-498C-8B0F-F8899FDA7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024BA7-D40F-4CC8-9A55-A9EA771FE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F76107-C3D8-4759-94F7-0B3CAAE7A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04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602097-726D-48F2-8064-39BFEDFBA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20FB6A-7225-4D4A-9D43-309F61B2BF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C2695B-0CC2-41B5-BF40-C55DC55F71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562BD-5278-40E8-9FA7-00EE27F6872B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CCC6CE-0CB2-4CC0-96CC-6E8D11BE34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39D6C-FF07-465B-9792-4406473C6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533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6281" y="1825793"/>
            <a:ext cx="9721685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CSI-RS based L3 measurement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altLang="zh-CN" dirty="0"/>
              <a:t>OPPO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399" y="174536"/>
            <a:ext cx="668382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sz="2400" b="1" dirty="0"/>
              <a:t>3GPP TSG-RAN4 Meeting #96</a:t>
            </a:r>
            <a:r>
              <a:rPr lang="en-US" altLang="zh-CN" sz="2400" b="1" dirty="0"/>
              <a:t>e</a:t>
            </a:r>
            <a:endParaRPr lang="en-GB" sz="2400" b="1" dirty="0"/>
          </a:p>
          <a:p>
            <a:pPr>
              <a:spcBef>
                <a:spcPct val="0"/>
              </a:spcBef>
              <a:buNone/>
            </a:pPr>
            <a:r>
              <a:rPr lang="en-US" sz="2400" b="1" dirty="0"/>
              <a:t>Electronic Meeting, </a:t>
            </a:r>
            <a:r>
              <a:rPr lang="en-GB" altLang="zh-CN" sz="2400" b="1" dirty="0"/>
              <a:t>17– 28 Aug., </a:t>
            </a:r>
            <a:r>
              <a:rPr lang="en-US" sz="2400" b="1" dirty="0"/>
              <a:t>2020</a:t>
            </a:r>
            <a:endParaRPr lang="ja-JP" altLang="en-US" sz="1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A78D76-0F58-4301-A445-DB93FFE26169}"/>
              </a:ext>
            </a:extLst>
          </p:cNvPr>
          <p:cNvSpPr/>
          <p:nvPr/>
        </p:nvSpPr>
        <p:spPr>
          <a:xfrm>
            <a:off x="10571284" y="174536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latin typeface="Arial" panose="020B0604020202020204" pitchFamily="34" charset="0"/>
              </a:rPr>
              <a:t>R4-2012178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4C649F-D5AD-4974-AB46-5452D38E0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4000" b="1" dirty="0"/>
              <a:t>Sub-topic 2-1: Measurement delay</a:t>
            </a:r>
            <a:endParaRPr lang="zh-CN" altLang="en-US" sz="40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550F49-4C99-4DA9-B7F6-776F9A02E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5782"/>
            <a:ext cx="10515600" cy="4351338"/>
          </a:xfrm>
        </p:spPr>
        <p:txBody>
          <a:bodyPr>
            <a:normAutofit/>
          </a:bodyPr>
          <a:lstStyle/>
          <a:p>
            <a:r>
              <a:rPr lang="en-GB" altLang="zh-CN" dirty="0"/>
              <a:t>Keep agreements in last meeting and clarify whether SBI acquisition can be skipped</a:t>
            </a:r>
          </a:p>
          <a:p>
            <a:pPr lvl="1"/>
            <a:r>
              <a:rPr lang="en-GB" altLang="zh-CN" dirty="0"/>
              <a:t>Cell identification and </a:t>
            </a:r>
            <a:r>
              <a:rPr lang="en-US" altLang="zh-CN" dirty="0"/>
              <a:t>measurement period</a:t>
            </a:r>
            <a:endParaRPr lang="zh-CN" altLang="zh-CN" dirty="0"/>
          </a:p>
          <a:p>
            <a:pPr lvl="2" hangingPunct="0"/>
            <a:r>
              <a:rPr lang="en-GB" altLang="zh-CN" dirty="0"/>
              <a:t>T</a:t>
            </a:r>
            <a:r>
              <a:rPr lang="en-GB" altLang="zh-CN" baseline="-25000" dirty="0"/>
              <a:t> CSI-</a:t>
            </a:r>
            <a:r>
              <a:rPr lang="en-GB" altLang="zh-CN" baseline="-25000" dirty="0" err="1"/>
              <a:t>RS_identify_intra</a:t>
            </a:r>
            <a:r>
              <a:rPr lang="en-GB" altLang="zh-CN" baseline="-25000" dirty="0"/>
              <a:t> </a:t>
            </a:r>
            <a:r>
              <a:rPr lang="en-GB" altLang="zh-CN" dirty="0"/>
              <a:t>= (T</a:t>
            </a:r>
            <a:r>
              <a:rPr lang="en-GB" altLang="zh-CN" baseline="-25000" dirty="0"/>
              <a:t>PSS/</a:t>
            </a:r>
            <a:r>
              <a:rPr lang="en-GB" altLang="zh-CN" baseline="-25000" dirty="0" err="1"/>
              <a:t>SSS_sync</a:t>
            </a:r>
            <a:r>
              <a:rPr lang="en-GB" altLang="zh-CN" dirty="0"/>
              <a:t> + T</a:t>
            </a:r>
            <a:r>
              <a:rPr lang="en-GB" altLang="zh-CN" baseline="-25000" dirty="0"/>
              <a:t> CSI-</a:t>
            </a:r>
            <a:r>
              <a:rPr lang="en-GB" altLang="zh-CN" baseline="-25000" dirty="0" err="1"/>
              <a:t>RS_measurement_period_intra</a:t>
            </a:r>
            <a:r>
              <a:rPr lang="en-GB" altLang="zh-CN" baseline="-25000" dirty="0"/>
              <a:t> </a:t>
            </a:r>
            <a:r>
              <a:rPr lang="en-GB" altLang="zh-CN" dirty="0"/>
              <a:t>+ </a:t>
            </a:r>
            <a:r>
              <a:rPr lang="en-GB" altLang="zh-CN" dirty="0" err="1"/>
              <a:t>T</a:t>
            </a:r>
            <a:r>
              <a:rPr lang="en-GB" altLang="zh-CN" baseline="-25000" dirty="0" err="1"/>
              <a:t>SSB_time_index</a:t>
            </a:r>
            <a:r>
              <a:rPr lang="en-GB" altLang="zh-CN" dirty="0"/>
              <a:t>) </a:t>
            </a:r>
            <a:r>
              <a:rPr lang="en-GB" altLang="zh-CN" dirty="0" err="1"/>
              <a:t>ms</a:t>
            </a:r>
            <a:endParaRPr lang="zh-CN" altLang="zh-CN" dirty="0"/>
          </a:p>
          <a:p>
            <a:pPr lvl="2" hangingPunct="0"/>
            <a:r>
              <a:rPr lang="en-GB" altLang="zh-CN" dirty="0"/>
              <a:t>T</a:t>
            </a:r>
            <a:r>
              <a:rPr lang="en-GB" altLang="zh-CN" baseline="-25000" dirty="0"/>
              <a:t> CSI-</a:t>
            </a:r>
            <a:r>
              <a:rPr lang="en-GB" altLang="zh-CN" baseline="-25000" dirty="0" err="1"/>
              <a:t>RS_identify_inter</a:t>
            </a:r>
            <a:r>
              <a:rPr lang="en-GB" altLang="zh-CN" baseline="-25000" dirty="0"/>
              <a:t> </a:t>
            </a:r>
            <a:r>
              <a:rPr lang="en-GB" altLang="zh-CN" dirty="0"/>
              <a:t>= (T</a:t>
            </a:r>
            <a:r>
              <a:rPr lang="en-GB" altLang="zh-CN" baseline="-25000" dirty="0"/>
              <a:t>PSS/</a:t>
            </a:r>
            <a:r>
              <a:rPr lang="en-GB" altLang="zh-CN" baseline="-25000" dirty="0" err="1"/>
              <a:t>SSS_sync</a:t>
            </a:r>
            <a:r>
              <a:rPr lang="en-GB" altLang="zh-CN" dirty="0"/>
              <a:t> + T</a:t>
            </a:r>
            <a:r>
              <a:rPr lang="en-GB" altLang="zh-CN" baseline="-25000" dirty="0"/>
              <a:t> CSI-</a:t>
            </a:r>
            <a:r>
              <a:rPr lang="en-GB" altLang="zh-CN" baseline="-25000" dirty="0" err="1"/>
              <a:t>RS_measurement_period_inter</a:t>
            </a:r>
            <a:r>
              <a:rPr lang="en-GB" altLang="zh-CN" baseline="-25000" dirty="0"/>
              <a:t> </a:t>
            </a:r>
            <a:r>
              <a:rPr lang="en-GB" altLang="zh-CN" dirty="0"/>
              <a:t>+ </a:t>
            </a:r>
            <a:r>
              <a:rPr lang="en-GB" altLang="zh-CN" dirty="0" err="1"/>
              <a:t>T</a:t>
            </a:r>
            <a:r>
              <a:rPr lang="en-GB" altLang="zh-CN" baseline="-25000" dirty="0" err="1"/>
              <a:t>SSB_time_index</a:t>
            </a:r>
            <a:r>
              <a:rPr lang="en-GB" altLang="zh-CN" dirty="0"/>
              <a:t>) </a:t>
            </a:r>
            <a:r>
              <a:rPr lang="en-GB" altLang="zh-CN" dirty="0" err="1"/>
              <a:t>ms</a:t>
            </a:r>
            <a:endParaRPr lang="en-GB" altLang="zh-CN" dirty="0"/>
          </a:p>
          <a:p>
            <a:pPr marL="914400" lvl="2" indent="0">
              <a:buNone/>
            </a:pPr>
            <a:endParaRPr lang="en-GB" altLang="zh-CN" sz="900" dirty="0"/>
          </a:p>
          <a:p>
            <a:pPr lvl="2"/>
            <a:r>
              <a:rPr lang="en-GB" altLang="zh-CN" dirty="0"/>
              <a:t>If </a:t>
            </a:r>
            <a:r>
              <a:rPr lang="en-GB" altLang="zh-CN" i="1" dirty="0" err="1"/>
              <a:t>deriveSSB-IndexFromCell</a:t>
            </a:r>
            <a:r>
              <a:rPr lang="en-GB" altLang="zh-CN" dirty="0"/>
              <a:t> is indicated</a:t>
            </a:r>
            <a:r>
              <a:rPr lang="en-GB" altLang="zh-CN" dirty="0">
                <a:solidFill>
                  <a:schemeClr val="accent1"/>
                </a:solidFill>
              </a:rPr>
              <a:t>,</a:t>
            </a:r>
            <a:r>
              <a:rPr lang="en-GB" altLang="zh-CN" dirty="0"/>
              <a:t> UE can skip PBCH decoding </a:t>
            </a:r>
            <a:r>
              <a:rPr lang="en-GB" altLang="zh-CN" dirty="0">
                <a:solidFill>
                  <a:schemeClr val="accent1"/>
                </a:solidFill>
              </a:rPr>
              <a:t>for intra-frequency measurement</a:t>
            </a:r>
            <a:r>
              <a:rPr lang="en-GB" altLang="zh-CN" dirty="0"/>
              <a:t>, i.e., </a:t>
            </a:r>
            <a:r>
              <a:rPr lang="en-GB" altLang="zh-CN" dirty="0" err="1"/>
              <a:t>T</a:t>
            </a:r>
            <a:r>
              <a:rPr lang="en-GB" altLang="zh-CN" baseline="-25000" dirty="0" err="1"/>
              <a:t>SSB_time_index</a:t>
            </a:r>
            <a:r>
              <a:rPr lang="en-GB" altLang="zh-CN" dirty="0"/>
              <a:t> = 0. </a:t>
            </a:r>
            <a:endParaRPr lang="zh-CN" altLang="zh-CN" dirty="0"/>
          </a:p>
          <a:p>
            <a:pPr lvl="2"/>
            <a:r>
              <a:rPr lang="en-GB" altLang="zh-CN" dirty="0"/>
              <a:t>If UE has already detected the SSB of the target cell, UE can skip cell detection, i.e., T</a:t>
            </a:r>
            <a:r>
              <a:rPr lang="en-GB" altLang="zh-CN" baseline="-25000" dirty="0"/>
              <a:t>PSS/</a:t>
            </a:r>
            <a:r>
              <a:rPr lang="en-GB" altLang="zh-CN" baseline="-25000" dirty="0" err="1"/>
              <a:t>SSS_sync</a:t>
            </a:r>
            <a:r>
              <a:rPr lang="en-GB" altLang="zh-CN" baseline="-25000" dirty="0"/>
              <a:t> </a:t>
            </a:r>
            <a:r>
              <a:rPr lang="en-GB" altLang="zh-CN" dirty="0"/>
              <a:t>= 0.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617512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4C649F-D5AD-4974-AB46-5452D38E0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zh-CN" sz="4000" b="1" dirty="0"/>
              <a:t>Sub-topic 2-</a:t>
            </a:r>
            <a:r>
              <a:rPr lang="en-US" altLang="zh-CN" sz="4000" b="1" dirty="0"/>
              <a:t>2</a:t>
            </a:r>
            <a:r>
              <a:rPr lang="zh-CN" altLang="zh-CN" sz="4000" b="1" dirty="0"/>
              <a:t>:</a:t>
            </a:r>
            <a:r>
              <a:rPr lang="en-GB" altLang="zh-CN" sz="4000" b="1" dirty="0"/>
              <a:t> Tuning time of inter-frequency GAP of CSI-RS measurement</a:t>
            </a:r>
            <a:endParaRPr lang="zh-CN" altLang="en-US" sz="4000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550F49-4C99-4DA9-B7F6-776F9A02E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</a:pPr>
            <a:r>
              <a:rPr lang="en-US" altLang="zh-CN" sz="2800" dirty="0"/>
              <a:t>The tuning time for CSI-RS based measurement is equal to the gap switch time for measuring the inter-frequency SSBs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76135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4C649F-D5AD-4974-AB46-5452D38E0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5466"/>
            <a:ext cx="11132890" cy="1325563"/>
          </a:xfrm>
        </p:spPr>
        <p:txBody>
          <a:bodyPr>
            <a:normAutofit/>
          </a:bodyPr>
          <a:lstStyle/>
          <a:p>
            <a:r>
              <a:rPr lang="en-US" altLang="zh-CN" sz="4000" b="1" dirty="0"/>
              <a:t>Sub-topic 2-3: Restriction on CSI-RS resources configuration</a:t>
            </a:r>
            <a:endParaRPr lang="zh-CN" altLang="en-US" sz="40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550F49-4C99-4DA9-B7F6-776F9A02E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4443"/>
            <a:ext cx="11132890" cy="4628091"/>
          </a:xfrm>
        </p:spPr>
        <p:txBody>
          <a:bodyPr>
            <a:noAutofit/>
          </a:bodyPr>
          <a:lstStyle/>
          <a:p>
            <a:r>
              <a:rPr lang="en-GB" altLang="zh-CN" sz="2400" dirty="0"/>
              <a:t>Introduce the same time domain restriction for intra-frequency measurement and inter-frequency measurement in Rel-16. </a:t>
            </a:r>
            <a:endParaRPr lang="zh-CN" altLang="zh-CN" sz="2400" dirty="0"/>
          </a:p>
          <a:p>
            <a:pPr lvl="1"/>
            <a:r>
              <a:rPr lang="en-US" altLang="zh-CN" sz="2200" dirty="0"/>
              <a:t>Do not associate CSI-RS location with SMTC</a:t>
            </a:r>
          </a:p>
          <a:p>
            <a:pPr lvl="1"/>
            <a:r>
              <a:rPr lang="en-US" altLang="zh-CN" sz="2200" dirty="0">
                <a:solidFill>
                  <a:schemeClr val="accent1"/>
                </a:solidFill>
              </a:rPr>
              <a:t>CSI-RS resources per frequency layers are configured within 5 </a:t>
            </a:r>
            <a:r>
              <a:rPr lang="en-US" altLang="zh-CN" sz="2200" dirty="0" err="1">
                <a:solidFill>
                  <a:schemeClr val="accent1"/>
                </a:solidFill>
              </a:rPr>
              <a:t>ms</a:t>
            </a:r>
            <a:r>
              <a:rPr lang="en-US" altLang="zh-CN" sz="2200" dirty="0">
                <a:solidFill>
                  <a:schemeClr val="accent1"/>
                </a:solidFill>
              </a:rPr>
              <a:t> window at any location</a:t>
            </a:r>
          </a:p>
          <a:p>
            <a:pPr lvl="1"/>
            <a:r>
              <a:rPr lang="en-US" altLang="zh-CN" sz="2200" dirty="0">
                <a:solidFill>
                  <a:schemeClr val="accent1"/>
                </a:solidFill>
              </a:rPr>
              <a:t>CSI-RS periodicities for L3 measurement: 10, 20, 40 </a:t>
            </a:r>
            <a:r>
              <a:rPr lang="en-US" altLang="zh-CN" sz="2200" dirty="0" err="1">
                <a:solidFill>
                  <a:schemeClr val="accent1"/>
                </a:solidFill>
              </a:rPr>
              <a:t>ms</a:t>
            </a:r>
            <a:endParaRPr lang="en-US" altLang="zh-CN" sz="2200" dirty="0">
              <a:solidFill>
                <a:schemeClr val="accent1"/>
              </a:solidFill>
            </a:endParaRPr>
          </a:p>
          <a:p>
            <a:pPr lvl="1"/>
            <a:r>
              <a:rPr lang="en-US" altLang="zh-CN" sz="2200" dirty="0">
                <a:solidFill>
                  <a:schemeClr val="accent1"/>
                </a:solidFill>
              </a:rPr>
              <a:t>Up to 1 CSI-RS periodicity can be configured per CSI-RS intra-frequency layer</a:t>
            </a:r>
          </a:p>
          <a:p>
            <a:pPr lvl="1"/>
            <a:r>
              <a:rPr lang="en-US" altLang="zh-CN" sz="2200" dirty="0">
                <a:solidFill>
                  <a:schemeClr val="accent1"/>
                </a:solidFill>
              </a:rPr>
              <a:t>Up to 1 CSI-RS periodicity can be configured per CSI-RS inter-frequency layer</a:t>
            </a:r>
          </a:p>
          <a:p>
            <a:pPr lvl="1"/>
            <a:r>
              <a:rPr lang="en-US" altLang="zh-CN" sz="2200" dirty="0">
                <a:solidFill>
                  <a:schemeClr val="accent1"/>
                </a:solidFill>
              </a:rPr>
              <a:t>The exact relative location between CSI-RS and SMTC can be decided by NW to make sure a single MG pattern can cover both CSI-RS and SMTC for inter-frequency layer.</a:t>
            </a:r>
          </a:p>
          <a:p>
            <a:pPr lvl="1"/>
            <a:r>
              <a:rPr lang="en-US" altLang="zh-CN" sz="2200" dirty="0">
                <a:solidFill>
                  <a:schemeClr val="accent1"/>
                </a:solidFill>
              </a:rPr>
              <a:t>Note: the restrictions above are the conditions to apply the requirements for both Core and Performance part</a:t>
            </a:r>
          </a:p>
          <a:p>
            <a:r>
              <a:rPr lang="en-GB" altLang="zh-CN" sz="2400" dirty="0"/>
              <a:t>Do not introduce frequency domain </a:t>
            </a:r>
            <a:r>
              <a:rPr lang="en-US" altLang="zh-CN" sz="2400" dirty="0"/>
              <a:t>restriction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92402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4C649F-D5AD-4974-AB46-5452D38E0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4000" b="1" dirty="0"/>
              <a:t>Sub-topic 2-</a:t>
            </a:r>
            <a:r>
              <a:rPr lang="en-US" altLang="zh-CN" sz="4000" b="1" dirty="0"/>
              <a:t>4</a:t>
            </a:r>
            <a:r>
              <a:rPr lang="zh-CN" altLang="zh-CN" sz="4000" b="1" dirty="0"/>
              <a:t>: </a:t>
            </a:r>
            <a:r>
              <a:rPr lang="en-US" altLang="zh-CN" sz="4000" b="1" dirty="0"/>
              <a:t>Rx beam sweeping</a:t>
            </a:r>
            <a:endParaRPr lang="zh-CN" altLang="en-US" sz="40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550F49-4C99-4DA9-B7F6-776F9A02E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UE is </a:t>
            </a:r>
            <a:r>
              <a:rPr lang="en-GB" altLang="zh-CN" dirty="0">
                <a:solidFill>
                  <a:schemeClr val="accent1"/>
                </a:solidFill>
              </a:rPr>
              <a:t>allowed</a:t>
            </a:r>
            <a:r>
              <a:rPr lang="en-GB" altLang="zh-CN" dirty="0"/>
              <a:t> to perform Rx beam sweeping for CSI-RS based L3 measurement in FR2, in the case that </a:t>
            </a:r>
          </a:p>
          <a:p>
            <a:pPr lvl="1"/>
            <a:r>
              <a:rPr lang="en-GB" altLang="zh-CN" dirty="0"/>
              <a:t>CSI-RS resources in the same OFMD symbol are QCL-ed with different associated SSB</a:t>
            </a:r>
          </a:p>
          <a:p>
            <a:r>
              <a:rPr lang="en-GB" altLang="zh-CN" dirty="0"/>
              <a:t>Scaling factor N = </a:t>
            </a:r>
            <a:r>
              <a:rPr lang="en-GB" altLang="zh-CN" dirty="0">
                <a:solidFill>
                  <a:schemeClr val="accent1"/>
                </a:solidFill>
              </a:rPr>
              <a:t>[8] </a:t>
            </a:r>
            <a:r>
              <a:rPr lang="en-US" altLang="zh-CN" dirty="0"/>
              <a:t>for RX beam sweeping in FR2 band</a:t>
            </a:r>
            <a:endParaRPr lang="en-GB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8677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4C649F-D5AD-4974-AB46-5452D38E0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477" y="113455"/>
            <a:ext cx="11029164" cy="1325563"/>
          </a:xfrm>
        </p:spPr>
        <p:txBody>
          <a:bodyPr>
            <a:normAutofit/>
          </a:bodyPr>
          <a:lstStyle/>
          <a:p>
            <a:r>
              <a:rPr lang="en-US" altLang="zh-CN" sz="4000" b="1" dirty="0"/>
              <a:t>Sub-topic 2-7: Scheduling Restriction for intra-frequency measurement</a:t>
            </a:r>
            <a:endParaRPr lang="zh-CN" altLang="en-US" sz="4000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550F49-4C99-4DA9-B7F6-776F9A02E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418" y="1556825"/>
            <a:ext cx="10755449" cy="3777175"/>
          </a:xfrm>
        </p:spPr>
        <p:txBody>
          <a:bodyPr>
            <a:noAutofit/>
          </a:bodyPr>
          <a:lstStyle/>
          <a:p>
            <a:pPr algn="just"/>
            <a:r>
              <a:rPr lang="en-US" altLang="zh-CN" sz="2400" dirty="0"/>
              <a:t>Issue 2-7-3: When UE performs Rx beam sweeping in FR2 band: </a:t>
            </a:r>
          </a:p>
          <a:p>
            <a:pPr lvl="1" algn="just"/>
            <a:r>
              <a:rPr lang="en-US" altLang="zh-CN" dirty="0"/>
              <a:t>Scheduling restriction apply for data OFDM symbols overlapped by to-be-measured CSI-RS resources only.</a:t>
            </a:r>
          </a:p>
          <a:p>
            <a:pPr algn="just"/>
            <a:r>
              <a:rPr lang="en-US" altLang="zh-CN" sz="2400" dirty="0"/>
              <a:t>Issue 2-7-2: When UE performs CSI-RS intra-frequency measurements in a TDD band </a:t>
            </a:r>
          </a:p>
          <a:p>
            <a:pPr lvl="1" algn="just"/>
            <a:r>
              <a:rPr lang="en-US" altLang="zh-CN" b="1" dirty="0">
                <a:solidFill>
                  <a:srgbClr val="FF0000"/>
                </a:solidFill>
              </a:rPr>
              <a:t>FFS: </a:t>
            </a:r>
            <a:r>
              <a:rPr lang="en-US" altLang="zh-CN" dirty="0"/>
              <a:t>UE is not expected to transmit on data OFDM symbols overlapped by CSI-RS resource symbols to be measured, and </a:t>
            </a:r>
            <a:r>
              <a:rPr lang="en-US" altLang="zh-CN" dirty="0">
                <a:solidFill>
                  <a:schemeClr val="accent1"/>
                </a:solidFill>
              </a:rPr>
              <a:t>[1] OFDM symbols </a:t>
            </a:r>
            <a:r>
              <a:rPr lang="en-US" altLang="zh-CN" dirty="0"/>
              <a:t>before and after each consecutive CSI-RS symbols</a:t>
            </a:r>
          </a:p>
        </p:txBody>
      </p:sp>
    </p:spTree>
    <p:extLst>
      <p:ext uri="{BB962C8B-B14F-4D97-AF65-F5344CB8AC3E}">
        <p14:creationId xmlns:p14="http://schemas.microsoft.com/office/powerpoint/2010/main" val="1694660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4C649F-D5AD-4974-AB46-5452D38E0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/>
              <a:t>Sub-topic 2-7: Scheduling Restriction</a:t>
            </a:r>
            <a:endParaRPr lang="zh-CN" altLang="en-US" sz="40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550F49-4C99-4DA9-B7F6-776F9A02E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638" y="1690688"/>
            <a:ext cx="11072724" cy="4351338"/>
          </a:xfrm>
        </p:spPr>
        <p:txBody>
          <a:bodyPr>
            <a:normAutofit/>
          </a:bodyPr>
          <a:lstStyle/>
          <a:p>
            <a:pPr algn="just"/>
            <a:r>
              <a:rPr lang="en-US" altLang="zh-CN" dirty="0"/>
              <a:t>Issue 2-7-4: Whether to specify scheduling restriction for associated SSB</a:t>
            </a:r>
          </a:p>
          <a:p>
            <a:pPr lvl="1" algn="just"/>
            <a:r>
              <a:rPr lang="en-GB" altLang="zh-CN" dirty="0"/>
              <a:t>The scheduling restriction for associated SSB should also be specified, and the existing SSB requirements can be re-used. </a:t>
            </a:r>
            <a:endParaRPr lang="zh-CN" altLang="zh-CN" dirty="0"/>
          </a:p>
          <a:p>
            <a:pPr algn="just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1007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4C649F-D5AD-4974-AB46-5452D38E0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/>
              <a:t>Sub-topic 2-8: Measurement Restriction</a:t>
            </a:r>
            <a:endParaRPr lang="zh-CN" altLang="en-US" sz="40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550F49-4C99-4DA9-B7F6-776F9A02E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Do not define CSI-RS measurement requirements in Rel-16 for the collision case:</a:t>
            </a:r>
          </a:p>
          <a:p>
            <a:pPr lvl="1"/>
            <a:r>
              <a:rPr lang="en-US" altLang="zh-CN" dirty="0"/>
              <a:t>Collision between CSI-RS L3 measurement of neighbor cell and serving cell measurement for RLM/BFD or other CSI-RS L1 measurements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1242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b="1" dirty="0"/>
              <a:t>Reference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/>
              <a:t>R4-2009009, WF on CSI-RS based L3 measurement capability and requirements, OPPO</a:t>
            </a:r>
          </a:p>
          <a:p>
            <a:r>
              <a:rPr lang="en-GB" altLang="zh-CN" sz="1800" dirty="0"/>
              <a:t>R4-2012056</a:t>
            </a:r>
            <a:r>
              <a:rPr lang="en-US" altLang="zh-CN" sz="1800" dirty="0"/>
              <a:t>, </a:t>
            </a:r>
            <a:r>
              <a:rPr lang="en-GB" altLang="zh-CN" sz="1800" dirty="0"/>
              <a:t>Email discussion summary for [96e][225] NR_CSIRS_L3meas_RRM_2, OPPO</a:t>
            </a:r>
          </a:p>
        </p:txBody>
      </p:sp>
    </p:spTree>
    <p:extLst>
      <p:ext uri="{BB962C8B-B14F-4D97-AF65-F5344CB8AC3E}">
        <p14:creationId xmlns:p14="http://schemas.microsoft.com/office/powerpoint/2010/main" val="31360182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ea0ddfbca996a15d7025d65adde27b57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84cf250e635b5551ed7e685fe4f8e893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D61B112-260A-4667-8F59-BE6CC82AEB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5645A5-D2DA-490E-9527-8E89834EEA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D5CCEA-C4BA-4ACD-A7E1-387FE0524DCD}">
  <ds:schemaRefs>
    <ds:schemaRef ds:uri="http://schemas.microsoft.com/office/2006/metadata/properties"/>
    <ds:schemaRef ds:uri="ba37140e-f4c5-4a6c-a9b4-20a691ce6c8a"/>
    <ds:schemaRef ds:uri="http://schemas.microsoft.com/office/2006/documentManagement/types"/>
    <ds:schemaRef ds:uri="cc9c437c-ae0c-4066-8d90-a0f7de786127"/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20353</TotalTime>
  <Words>585</Words>
  <Application>Microsoft Office PowerPoint</Application>
  <PresentationFormat>宽屏</PresentationFormat>
  <Paragraphs>43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Arial Unicode MS</vt:lpstr>
      <vt:lpstr>Arial</vt:lpstr>
      <vt:lpstr>Calibri</vt:lpstr>
      <vt:lpstr>Calibri Light</vt:lpstr>
      <vt:lpstr>Office Theme</vt:lpstr>
      <vt:lpstr>WF on CSI-RS based L3 measurement requirements</vt:lpstr>
      <vt:lpstr>Sub-topic 2-1: Measurement delay</vt:lpstr>
      <vt:lpstr>Sub-topic 2-2: Tuning time of inter-frequency GAP of CSI-RS measurement</vt:lpstr>
      <vt:lpstr>Sub-topic 2-3: Restriction on CSI-RS resources configuration</vt:lpstr>
      <vt:lpstr>Sub-topic 2-4: Rx beam sweeping</vt:lpstr>
      <vt:lpstr>Sub-topic 2-7: Scheduling Restriction for intra-frequency measurement</vt:lpstr>
      <vt:lpstr>Sub-topic 2-7: Scheduling Restriction</vt:lpstr>
      <vt:lpstr>Sub-topic 2-8: Measurement Restriction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dynamic transient period location for NR</dc:title>
  <dc:creator>胡荣贻</dc:creator>
  <cp:lastModifiedBy>Roy Hu</cp:lastModifiedBy>
  <cp:revision>338</cp:revision>
  <dcterms:created xsi:type="dcterms:W3CDTF">2018-06-25T11:15:24Z</dcterms:created>
  <dcterms:modified xsi:type="dcterms:W3CDTF">2020-08-26T23:23:18Z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(2)MYxI0CP5luQTZ5SDQxQMWtbFQZtLWSpcsSyZ5FOyEI5e67pULIx7k2CI2uSHu64VT21Gjea6
VKrqg5VuATSkm13NRfZOtdr5bTd5f/9fZBsOqwSkW5oDuyG4qDcpcIM2duPujK004WIE1X5u
S+oVCL5AKFDBxmVuHjtfcl8XuXT87jk8RQVdpurmdaA89mbzaWA+H5YkKUks/XVdTJncBe2q
QF9UxZ4SR40Hr25Zq5</vt:lpwstr>
  </property>
  <property fmtid="{D5CDD505-2E9C-101B-9397-08002B2CF9AE}" pid="3" name="_2015_ms_pID_7253431">
    <vt:lpwstr>Qe06vpH5h87oxDqzXohb4hEb5a8J7kZd1vLHA6HxXcXkl8tSgsTDd1
VkyLrkBFFKByWkwtfe+9qlR9LBdjQDqrABHp4EGarMTZiRBIVpWa7WR8Ke1bD42i29RRiwJi
Jc5K8JQL8EDYnKHGD+ubDJAsvGWAXuN82ZeXwYm6yLuOvaO0w1HhbjdvboMQolSXm5FxD9G+
b7p6nSME5J3luv8v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1582428986</vt:lpwstr>
  </property>
  <property fmtid="{D5CDD505-2E9C-101B-9397-08002B2CF9AE}" pid="8" name="ContentTypeId">
    <vt:lpwstr>0x010100EB28163D68FE8E4D9361964FDD814FC4</vt:lpwstr>
  </property>
</Properties>
</file>