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2" r:id="rId6"/>
    <p:sldId id="313" r:id="rId7"/>
    <p:sldId id="312" r:id="rId8"/>
    <p:sldId id="314" r:id="rId9"/>
    <p:sldId id="294" r:id="rId10"/>
    <p:sldId id="315" r:id="rId11"/>
    <p:sldId id="296" r:id="rId12"/>
    <p:sldId id="316" r:id="rId13"/>
    <p:sldId id="317" r:id="rId14"/>
    <p:sldId id="310" r:id="rId1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94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2020/8/27</a:t>
            </a:fld>
            <a:endParaRPr lang="zh-CN" altLang="en-US"/>
          </a:p>
        </p:txBody>
      </p:sp>
      <p:sp>
        <p:nvSpPr>
          <p:cNvPr id="6" name="页脚占位符 4">
            <a:extLst>
              <a:ext uri="{FF2B5EF4-FFF2-40B4-BE49-F238E27FC236}">
                <a16:creationId xmlns=""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2020/8/27</a:t>
            </a:fld>
            <a:endParaRPr lang="zh-CN" altLang="en-US"/>
          </a:p>
        </p:txBody>
      </p:sp>
      <p:sp>
        <p:nvSpPr>
          <p:cNvPr id="8" name="页脚占位符 4">
            <a:extLst>
              <a:ext uri="{FF2B5EF4-FFF2-40B4-BE49-F238E27FC236}">
                <a16:creationId xmlns=""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2020/8/27</a:t>
            </a:fld>
            <a:endParaRPr lang="zh-CN" altLang="en-US"/>
          </a:p>
        </p:txBody>
      </p:sp>
      <p:sp>
        <p:nvSpPr>
          <p:cNvPr id="4" name="页脚占位符 4">
            <a:extLst>
              <a:ext uri="{FF2B5EF4-FFF2-40B4-BE49-F238E27FC236}">
                <a16:creationId xmlns=""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2020/8/27</a:t>
            </a:fld>
            <a:endParaRPr lang="zh-CN" altLang="en-US"/>
          </a:p>
        </p:txBody>
      </p:sp>
      <p:sp>
        <p:nvSpPr>
          <p:cNvPr id="3" name="页脚占位符 4">
            <a:extLst>
              <a:ext uri="{FF2B5EF4-FFF2-40B4-BE49-F238E27FC236}">
                <a16:creationId xmlns=""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2020/8/27</a:t>
            </a:fld>
            <a:endParaRPr lang="zh-CN" altLang="en-US"/>
          </a:p>
        </p:txBody>
      </p:sp>
      <p:sp>
        <p:nvSpPr>
          <p:cNvPr id="6" name="页脚占位符 4">
            <a:extLst>
              <a:ext uri="{FF2B5EF4-FFF2-40B4-BE49-F238E27FC236}">
                <a16:creationId xmlns=""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2020/8/27</a:t>
            </a:fld>
            <a:endParaRPr lang="zh-CN" altLang="en-US"/>
          </a:p>
        </p:txBody>
      </p:sp>
      <p:sp>
        <p:nvSpPr>
          <p:cNvPr id="6" name="页脚占位符 4">
            <a:extLst>
              <a:ext uri="{FF2B5EF4-FFF2-40B4-BE49-F238E27FC236}">
                <a16:creationId xmlns=""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GB"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a:t>
            </a:r>
            <a:r>
              <a:rPr lang="en-GB"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96</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-e</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Electronic Meeting, </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17–  28 August, </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2020</a:t>
            </a:r>
          </a:p>
        </p:txBody>
      </p:sp>
      <p:sp>
        <p:nvSpPr>
          <p:cNvPr id="2051" name="副标题 2">
            <a:extLst>
              <a:ext uri="{FF2B5EF4-FFF2-40B4-BE49-F238E27FC236}">
                <a16:creationId xmlns="" xmlns:a16="http://schemas.microsoft.com/office/drawing/2014/main" id="{732DF2D5-9D9A-4862-9C8A-329725393EEC}"/>
              </a:ext>
            </a:extLst>
          </p:cNvPr>
          <p:cNvSpPr>
            <a:spLocks noGrp="1"/>
          </p:cNvSpPr>
          <p:nvPr>
            <p:ph type="subTitle" idx="1"/>
          </p:nvPr>
        </p:nvSpPr>
        <p:spPr>
          <a:xfrm>
            <a:off x="1331640" y="4725144"/>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 xmlns:a16="http://schemas.microsoft.com/office/drawing/2014/main" id="{52CDA161-FCDD-40C1-983C-4E86B038B191}"/>
              </a:ext>
            </a:extLst>
          </p:cNvPr>
          <p:cNvSpPr txBox="1">
            <a:spLocks noChangeArrowheads="1"/>
          </p:cNvSpPr>
          <p:nvPr/>
        </p:nvSpPr>
        <p:spPr bwMode="auto">
          <a:xfrm>
            <a:off x="395288" y="2420938"/>
            <a:ext cx="864076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t>WF on requirements for RSTD and UE Rx-</a:t>
            </a:r>
            <a:r>
              <a:rPr lang="en-US" altLang="zh-CN" sz="4400" dirty="0" err="1"/>
              <a:t>Tx</a:t>
            </a:r>
            <a:r>
              <a:rPr lang="en-US" altLang="zh-CN" sz="4400" dirty="0"/>
              <a:t> time difference measurement</a:t>
            </a:r>
            <a:endParaRPr lang="zh-CN" altLang="en-US" sz="4400" dirty="0">
              <a:latin typeface="Calibri" panose="020F0502020204030204" pitchFamily="34" charset="0"/>
            </a:endParaRPr>
          </a:p>
        </p:txBody>
      </p:sp>
      <p:sp>
        <p:nvSpPr>
          <p:cNvPr id="2053" name="TextBox 4">
            <a:extLst>
              <a:ext uri="{FF2B5EF4-FFF2-40B4-BE49-F238E27FC236}">
                <a16:creationId xmlns=""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altLang="zh-CN" smtClean="0"/>
              <a:t>R4-2012127</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a:t>
            </a:r>
            <a:r>
              <a:rPr lang="en-US" altLang="zh-CN" sz="3200" dirty="0" smtClean="0"/>
              <a:t>condition and accuracy for UE Rx-</a:t>
            </a:r>
            <a:r>
              <a:rPr lang="en-US" altLang="zh-CN" sz="3200" dirty="0" err="1" smtClean="0"/>
              <a:t>Tx</a:t>
            </a:r>
            <a:r>
              <a:rPr lang="en-US" altLang="zh-CN" sz="3200" dirty="0" smtClean="0"/>
              <a:t> time difference (2)</a:t>
            </a:r>
            <a:endParaRPr lang="zh-CN" altLang="en-US" sz="3200" dirty="0"/>
          </a:p>
        </p:txBody>
      </p:sp>
      <p:sp>
        <p:nvSpPr>
          <p:cNvPr id="3" name="内容占位符 2"/>
          <p:cNvSpPr>
            <a:spLocks noGrp="1"/>
          </p:cNvSpPr>
          <p:nvPr>
            <p:ph idx="1"/>
          </p:nvPr>
        </p:nvSpPr>
        <p:spPr/>
        <p:txBody>
          <a:bodyPr>
            <a:normAutofit/>
          </a:bodyPr>
          <a:lstStyle/>
          <a:p>
            <a:r>
              <a:rPr lang="en-GB" altLang="zh-CN" sz="2400">
                <a:solidFill>
                  <a:srgbClr val="FF0000"/>
                </a:solidFill>
              </a:rPr>
              <a:t>Open issues to be discussed at RAN4#97-e</a:t>
            </a:r>
          </a:p>
          <a:p>
            <a:pPr lvl="1"/>
            <a:r>
              <a:rPr lang="en-US" altLang="zh-CN" sz="2000" smtClean="0">
                <a:solidFill>
                  <a:srgbClr val="FF0000"/>
                </a:solidFill>
              </a:rPr>
              <a:t>Accuracy </a:t>
            </a:r>
            <a:r>
              <a:rPr lang="en-US" altLang="zh-CN" sz="2000" dirty="0">
                <a:solidFill>
                  <a:srgbClr val="FF0000"/>
                </a:solidFill>
              </a:rPr>
              <a:t>for serving/neighbor cells</a:t>
            </a:r>
          </a:p>
          <a:p>
            <a:pPr lvl="1"/>
            <a:r>
              <a:rPr lang="en-US" altLang="zh-CN" sz="2000" smtClean="0">
                <a:solidFill>
                  <a:srgbClr val="FF0000"/>
                </a:solidFill>
              </a:rPr>
              <a:t>Rx-Tx </a:t>
            </a:r>
            <a:r>
              <a:rPr lang="en-US" altLang="zh-CN" sz="2000" dirty="0">
                <a:solidFill>
                  <a:srgbClr val="FF0000"/>
                </a:solidFill>
              </a:rPr>
              <a:t>calibration error budget at UE and </a:t>
            </a:r>
            <a:r>
              <a:rPr lang="en-US" altLang="zh-CN" sz="2000" dirty="0" err="1">
                <a:solidFill>
                  <a:srgbClr val="FF0000"/>
                </a:solidFill>
              </a:rPr>
              <a:t>gNB</a:t>
            </a:r>
            <a:endParaRPr lang="en-US" altLang="zh-CN" sz="2000" dirty="0">
              <a:solidFill>
                <a:srgbClr val="FF0000"/>
              </a:solidFill>
            </a:endParaRPr>
          </a:p>
          <a:p>
            <a:pPr lvl="1"/>
            <a:r>
              <a:rPr lang="en-US" altLang="zh-CN" sz="2000" smtClean="0">
                <a:solidFill>
                  <a:srgbClr val="FF0000"/>
                </a:solidFill>
              </a:rPr>
              <a:t>Applicability </a:t>
            </a:r>
            <a:r>
              <a:rPr lang="en-US" altLang="zh-CN" sz="2000" dirty="0">
                <a:solidFill>
                  <a:srgbClr val="FF0000"/>
                </a:solidFill>
              </a:rPr>
              <a:t>of accuracy requirements in case of HO</a:t>
            </a:r>
          </a:p>
          <a:p>
            <a:pPr lvl="1"/>
            <a:r>
              <a:rPr lang="en-US" altLang="zh-CN" sz="2000" smtClean="0">
                <a:solidFill>
                  <a:srgbClr val="FF0000"/>
                </a:solidFill>
              </a:rPr>
              <a:t>Applicability </a:t>
            </a:r>
            <a:r>
              <a:rPr lang="en-US" altLang="zh-CN" sz="2000" dirty="0">
                <a:solidFill>
                  <a:srgbClr val="FF0000"/>
                </a:solidFill>
              </a:rPr>
              <a:t>of accuracy requirements in case of </a:t>
            </a:r>
            <a:r>
              <a:rPr lang="en-US" altLang="zh-CN" sz="2000" dirty="0" err="1">
                <a:solidFill>
                  <a:srgbClr val="FF0000"/>
                </a:solidFill>
              </a:rPr>
              <a:t>NTA_offset</a:t>
            </a:r>
            <a:r>
              <a:rPr lang="en-US" altLang="zh-CN" sz="2000" dirty="0">
                <a:solidFill>
                  <a:srgbClr val="FF0000"/>
                </a:solidFill>
              </a:rPr>
              <a:t> change</a:t>
            </a:r>
          </a:p>
          <a:p>
            <a:endParaRPr lang="en-US" altLang="zh-CN" sz="2400" dirty="0" smtClean="0"/>
          </a:p>
          <a:p>
            <a:pPr marL="457200" lvl="1" indent="0">
              <a:buNone/>
            </a:pPr>
            <a:endParaRPr lang="zh-CN" altLang="en-US" sz="2000" dirty="0"/>
          </a:p>
        </p:txBody>
      </p:sp>
    </p:spTree>
    <p:extLst>
      <p:ext uri="{BB962C8B-B14F-4D97-AF65-F5344CB8AC3E}">
        <p14:creationId xmlns:p14="http://schemas.microsoft.com/office/powerpoint/2010/main" val="11734849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Report </a:t>
            </a:r>
            <a:r>
              <a:rPr lang="en-US" altLang="zh-CN" sz="3200" dirty="0" smtClean="0"/>
              <a:t>mapping</a:t>
            </a:r>
            <a:endParaRPr lang="zh-CN" altLang="en-US" sz="3200" dirty="0"/>
          </a:p>
        </p:txBody>
      </p:sp>
      <p:sp>
        <p:nvSpPr>
          <p:cNvPr id="3" name="内容占位符 2"/>
          <p:cNvSpPr>
            <a:spLocks noGrp="1"/>
          </p:cNvSpPr>
          <p:nvPr>
            <p:ph idx="1"/>
          </p:nvPr>
        </p:nvSpPr>
        <p:spPr/>
        <p:txBody>
          <a:bodyPr>
            <a:normAutofit/>
          </a:bodyPr>
          <a:lstStyle/>
          <a:p>
            <a:r>
              <a:rPr lang="en-GB" altLang="zh-CN" sz="2000">
                <a:solidFill>
                  <a:srgbClr val="FF0000"/>
                </a:solidFill>
              </a:rPr>
              <a:t>Open issues to be discussed at RAN4#97-e</a:t>
            </a:r>
          </a:p>
          <a:p>
            <a:pPr lvl="1"/>
            <a:r>
              <a:rPr lang="en-US" altLang="zh-CN" sz="1900" smtClean="0">
                <a:solidFill>
                  <a:srgbClr val="FF0000"/>
                </a:solidFill>
              </a:rPr>
              <a:t>Relation </a:t>
            </a:r>
            <a:r>
              <a:rPr lang="en-US" altLang="zh-CN" sz="1900" dirty="0">
                <a:solidFill>
                  <a:srgbClr val="FF0000"/>
                </a:solidFill>
              </a:rPr>
              <a:t>between k1 and k2</a:t>
            </a:r>
            <a:endParaRPr lang="zh-CN" altLang="zh-CN" sz="1900" dirty="0">
              <a:solidFill>
                <a:srgbClr val="FF0000"/>
              </a:solidFill>
            </a:endParaRPr>
          </a:p>
          <a:p>
            <a:pPr lvl="1"/>
            <a:r>
              <a:rPr lang="en-US" altLang="zh-CN" sz="2000" dirty="0" smtClean="0">
                <a:solidFill>
                  <a:srgbClr val="FF0000"/>
                </a:solidFill>
              </a:rPr>
              <a:t>Applicable </a:t>
            </a:r>
            <a:r>
              <a:rPr lang="en-US" altLang="zh-CN" sz="2000" dirty="0">
                <a:solidFill>
                  <a:srgbClr val="FF0000"/>
                </a:solidFill>
              </a:rPr>
              <a:t>values for k in FR1</a:t>
            </a:r>
            <a:endParaRPr lang="zh-CN" altLang="zh-CN" sz="2000" dirty="0">
              <a:solidFill>
                <a:srgbClr val="FF0000"/>
              </a:solidFill>
            </a:endParaRPr>
          </a:p>
          <a:p>
            <a:endParaRPr lang="zh-CN" altLang="en-US" sz="2400" dirty="0"/>
          </a:p>
        </p:txBody>
      </p:sp>
    </p:spTree>
    <p:extLst>
      <p:ext uri="{BB962C8B-B14F-4D97-AF65-F5344CB8AC3E}">
        <p14:creationId xmlns:p14="http://schemas.microsoft.com/office/powerpoint/2010/main" val="22954550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dirty="0" smtClean="0"/>
              <a:t>RSTD (1)</a:t>
            </a:r>
            <a:endParaRPr lang="zh-CN" altLang="en-US" sz="3200" dirty="0"/>
          </a:p>
        </p:txBody>
      </p:sp>
      <p:sp>
        <p:nvSpPr>
          <p:cNvPr id="3" name="内容占位符 2"/>
          <p:cNvSpPr>
            <a:spLocks noGrp="1"/>
          </p:cNvSpPr>
          <p:nvPr>
            <p:ph idx="1"/>
          </p:nvPr>
        </p:nvSpPr>
        <p:spPr/>
        <p:txBody>
          <a:bodyPr>
            <a:normAutofit/>
          </a:bodyPr>
          <a:lstStyle/>
          <a:p>
            <a:r>
              <a:rPr lang="en-GB" altLang="zh-CN" sz="2400" dirty="0" smtClean="0"/>
              <a:t>The exact measurement period for RSTD is captured in </a:t>
            </a:r>
            <a:r>
              <a:rPr lang="en-GB" altLang="zh-CN" sz="2400"/>
              <a:t>CR </a:t>
            </a:r>
            <a:r>
              <a:rPr lang="en-GB" altLang="zh-CN" sz="2400" smtClean="0"/>
              <a:t>R4-2012129 or its further revision.</a:t>
            </a:r>
            <a:endParaRPr lang="zh-CN" altLang="zh-CN" sz="2400" dirty="0"/>
          </a:p>
          <a:p>
            <a:r>
              <a:rPr lang="en-GB" altLang="zh-CN" sz="2400" dirty="0">
                <a:solidFill>
                  <a:srgbClr val="00B050"/>
                </a:solidFill>
              </a:rPr>
              <a:t>If during the measurement period of one or more positioning frequency layers, MG pattern is reconfigured to enable UE to measure different DL PRS resources, the measurement period will be longer to account for RRC reconfiguration of the MG </a:t>
            </a:r>
            <a:r>
              <a:rPr lang="en-GB" altLang="zh-CN" sz="2400" dirty="0" smtClean="0">
                <a:solidFill>
                  <a:srgbClr val="00B050"/>
                </a:solidFill>
              </a:rPr>
              <a:t>pattern</a:t>
            </a:r>
          </a:p>
          <a:p>
            <a:r>
              <a:rPr lang="en-GB" altLang="zh-CN" sz="2400" dirty="0">
                <a:solidFill>
                  <a:srgbClr val="00B050"/>
                </a:solidFill>
              </a:rPr>
              <a:t>Measurement period requirements are defined independent of </a:t>
            </a:r>
            <a:r>
              <a:rPr lang="en-GB" altLang="zh-CN" sz="2400" i="1" dirty="0" err="1">
                <a:solidFill>
                  <a:srgbClr val="00B050"/>
                </a:solidFill>
              </a:rPr>
              <a:t>responseTime</a:t>
            </a:r>
            <a:r>
              <a:rPr lang="en-GB" altLang="zh-CN" sz="2400" dirty="0">
                <a:solidFill>
                  <a:srgbClr val="00B050"/>
                </a:solidFill>
              </a:rPr>
              <a:t>. RAN4 not to define any UE behaviour related to </a:t>
            </a:r>
            <a:r>
              <a:rPr lang="en-GB" altLang="zh-CN" sz="2400" i="1" dirty="0" err="1" smtClean="0">
                <a:solidFill>
                  <a:srgbClr val="00B050"/>
                </a:solidFill>
              </a:rPr>
              <a:t>responseTime</a:t>
            </a:r>
            <a:endParaRPr lang="en-GB" altLang="zh-CN" sz="2400" dirty="0" smtClean="0">
              <a:solidFill>
                <a:srgbClr val="00B050"/>
              </a:solidFill>
            </a:endParaRPr>
          </a:p>
        </p:txBody>
      </p:sp>
    </p:spTree>
    <p:extLst>
      <p:ext uri="{BB962C8B-B14F-4D97-AF65-F5344CB8AC3E}">
        <p14:creationId xmlns:p14="http://schemas.microsoft.com/office/powerpoint/2010/main" val="16452885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dirty="0" smtClean="0"/>
              <a:t>RSTD (2)</a:t>
            </a:r>
            <a:endParaRPr lang="zh-CN" altLang="en-US" sz="3200" dirty="0"/>
          </a:p>
        </p:txBody>
      </p:sp>
      <p:sp>
        <p:nvSpPr>
          <p:cNvPr id="3" name="内容占位符 2"/>
          <p:cNvSpPr>
            <a:spLocks noGrp="1"/>
          </p:cNvSpPr>
          <p:nvPr>
            <p:ph idx="1"/>
          </p:nvPr>
        </p:nvSpPr>
        <p:spPr/>
        <p:txBody>
          <a:bodyPr>
            <a:normAutofit/>
          </a:bodyPr>
          <a:lstStyle/>
          <a:p>
            <a:r>
              <a:rPr lang="en-GB" altLang="zh-CN" sz="2400" smtClean="0">
                <a:solidFill>
                  <a:srgbClr val="FF0000"/>
                </a:solidFill>
              </a:rPr>
              <a:t>Open issues to be discussed at RAN4#97-e</a:t>
            </a:r>
          </a:p>
          <a:p>
            <a:pPr lvl="1"/>
            <a:r>
              <a:rPr lang="en-GB" altLang="zh-CN" sz="2000" smtClean="0">
                <a:solidFill>
                  <a:srgbClr val="FF0000"/>
                </a:solidFill>
              </a:rPr>
              <a:t>Calculation </a:t>
            </a:r>
            <a:r>
              <a:rPr lang="en-GB" altLang="zh-CN" sz="2000" dirty="0">
                <a:solidFill>
                  <a:srgbClr val="FF0000"/>
                </a:solidFill>
              </a:rPr>
              <a:t>of PRS occasion </a:t>
            </a:r>
            <a:r>
              <a:rPr lang="en-GB" altLang="zh-CN" sz="2000" dirty="0" smtClean="0">
                <a:solidFill>
                  <a:srgbClr val="FF0000"/>
                </a:solidFill>
              </a:rPr>
              <a:t>duration</a:t>
            </a:r>
          </a:p>
          <a:p>
            <a:pPr lvl="1"/>
            <a:r>
              <a:rPr lang="en-US" altLang="zh-CN" sz="2000" dirty="0">
                <a:solidFill>
                  <a:srgbClr val="FF0000"/>
                </a:solidFill>
              </a:rPr>
              <a:t>Multiple PRS </a:t>
            </a:r>
            <a:r>
              <a:rPr lang="en-US" altLang="zh-CN" sz="2000" dirty="0" smtClean="0">
                <a:solidFill>
                  <a:srgbClr val="FF0000"/>
                </a:solidFill>
              </a:rPr>
              <a:t>periodicities</a:t>
            </a:r>
          </a:p>
          <a:p>
            <a:pPr lvl="1"/>
            <a:r>
              <a:rPr lang="en-US" altLang="zh-CN" sz="2000" dirty="0">
                <a:solidFill>
                  <a:srgbClr val="FF0000"/>
                </a:solidFill>
              </a:rPr>
              <a:t>Measurement period extension due to SSB </a:t>
            </a:r>
            <a:r>
              <a:rPr lang="en-US" altLang="zh-CN" sz="2000" dirty="0" smtClean="0">
                <a:solidFill>
                  <a:srgbClr val="FF0000"/>
                </a:solidFill>
              </a:rPr>
              <a:t>collision</a:t>
            </a:r>
          </a:p>
          <a:p>
            <a:pPr lvl="1"/>
            <a:r>
              <a:rPr lang="en-US" altLang="zh-CN" sz="2000" dirty="0">
                <a:solidFill>
                  <a:srgbClr val="FF0000"/>
                </a:solidFill>
              </a:rPr>
              <a:t>Measurement period when configured with PRS-RSRP</a:t>
            </a:r>
            <a:endParaRPr lang="en-US" altLang="zh-CN" sz="2000" dirty="0" smtClean="0">
              <a:solidFill>
                <a:srgbClr val="FF0000"/>
              </a:solidFill>
            </a:endParaRPr>
          </a:p>
        </p:txBody>
      </p:sp>
    </p:spTree>
    <p:extLst>
      <p:ext uri="{BB962C8B-B14F-4D97-AF65-F5344CB8AC3E}">
        <p14:creationId xmlns:p14="http://schemas.microsoft.com/office/powerpoint/2010/main" val="2908406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dirty="0" smtClean="0"/>
              <a:t>UE Rx-</a:t>
            </a:r>
            <a:r>
              <a:rPr lang="en-US" altLang="zh-CN" sz="3200" dirty="0" err="1" smtClean="0"/>
              <a:t>Tx</a:t>
            </a:r>
            <a:r>
              <a:rPr lang="en-US" altLang="zh-CN" sz="3200" dirty="0" smtClean="0"/>
              <a:t> time difference (1)</a:t>
            </a:r>
            <a:endParaRPr lang="zh-CN" altLang="en-US" sz="3200" dirty="0"/>
          </a:p>
        </p:txBody>
      </p:sp>
      <p:sp>
        <p:nvSpPr>
          <p:cNvPr id="3" name="内容占位符 2"/>
          <p:cNvSpPr>
            <a:spLocks noGrp="1"/>
          </p:cNvSpPr>
          <p:nvPr>
            <p:ph idx="1"/>
          </p:nvPr>
        </p:nvSpPr>
        <p:spPr/>
        <p:txBody>
          <a:bodyPr>
            <a:normAutofit/>
          </a:bodyPr>
          <a:lstStyle/>
          <a:p>
            <a:r>
              <a:rPr lang="en-GB" altLang="zh-CN" sz="2400" dirty="0" smtClean="0"/>
              <a:t>The exact measurement period for RSTD is captured in </a:t>
            </a:r>
            <a:r>
              <a:rPr lang="en-GB" altLang="zh-CN" sz="2400"/>
              <a:t>CR R4-2012130 or its further revision</a:t>
            </a:r>
            <a:endParaRPr lang="en-GB" altLang="zh-CN" sz="2400" dirty="0" smtClean="0"/>
          </a:p>
          <a:p>
            <a:r>
              <a:rPr lang="en-US" altLang="zh-CN" sz="2400" dirty="0">
                <a:solidFill>
                  <a:srgbClr val="00B050"/>
                </a:solidFill>
              </a:rPr>
              <a:t>For UE Rx-</a:t>
            </a:r>
            <a:r>
              <a:rPr lang="en-US" altLang="zh-CN" sz="2400" dirty="0" err="1">
                <a:solidFill>
                  <a:srgbClr val="00B050"/>
                </a:solidFill>
              </a:rPr>
              <a:t>Tx</a:t>
            </a:r>
            <a:r>
              <a:rPr lang="en-US" altLang="zh-CN" sz="2400" dirty="0">
                <a:solidFill>
                  <a:srgbClr val="00B050"/>
                </a:solidFill>
              </a:rPr>
              <a:t> in FR1, no impact of UE RX beam sweeping on RSTD measurement period shall be considered</a:t>
            </a:r>
            <a:r>
              <a:rPr lang="en-US" altLang="zh-CN" sz="2400" dirty="0" smtClean="0">
                <a:solidFill>
                  <a:srgbClr val="00B050"/>
                </a:solidFill>
              </a:rPr>
              <a:t>.</a:t>
            </a:r>
            <a:endParaRPr lang="zh-CN" altLang="zh-CN" sz="2400" dirty="0"/>
          </a:p>
        </p:txBody>
      </p:sp>
    </p:spTree>
    <p:extLst>
      <p:ext uri="{BB962C8B-B14F-4D97-AF65-F5344CB8AC3E}">
        <p14:creationId xmlns:p14="http://schemas.microsoft.com/office/powerpoint/2010/main" val="10767849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dirty="0" smtClean="0"/>
              <a:t>UE Rx-</a:t>
            </a:r>
            <a:r>
              <a:rPr lang="en-US" altLang="zh-CN" sz="3200" dirty="0" err="1" smtClean="0"/>
              <a:t>Tx</a:t>
            </a:r>
            <a:r>
              <a:rPr lang="en-US" altLang="zh-CN" sz="3200" dirty="0" smtClean="0"/>
              <a:t> time difference (2)</a:t>
            </a:r>
            <a:endParaRPr lang="zh-CN" altLang="en-US" sz="3200" dirty="0"/>
          </a:p>
        </p:txBody>
      </p:sp>
      <p:sp>
        <p:nvSpPr>
          <p:cNvPr id="3" name="内容占位符 2"/>
          <p:cNvSpPr>
            <a:spLocks noGrp="1"/>
          </p:cNvSpPr>
          <p:nvPr>
            <p:ph idx="1"/>
          </p:nvPr>
        </p:nvSpPr>
        <p:spPr/>
        <p:txBody>
          <a:bodyPr>
            <a:normAutofit fontScale="92500" lnSpcReduction="10000"/>
          </a:bodyPr>
          <a:lstStyle/>
          <a:p>
            <a:r>
              <a:rPr lang="en-GB" altLang="zh-CN">
                <a:solidFill>
                  <a:srgbClr val="FF0000"/>
                </a:solidFill>
              </a:rPr>
              <a:t>Open issues to be discussed at </a:t>
            </a:r>
            <a:r>
              <a:rPr lang="en-GB" altLang="zh-CN" smtClean="0">
                <a:solidFill>
                  <a:srgbClr val="FF0000"/>
                </a:solidFill>
              </a:rPr>
              <a:t>RAN4#97-e</a:t>
            </a:r>
            <a:endParaRPr lang="en-US" altLang="zh-CN" smtClean="0">
              <a:solidFill>
                <a:srgbClr val="FF0000"/>
              </a:solidFill>
            </a:endParaRPr>
          </a:p>
          <a:p>
            <a:pPr lvl="1"/>
            <a:r>
              <a:rPr lang="en-US" altLang="zh-CN" sz="2400" smtClean="0">
                <a:solidFill>
                  <a:srgbClr val="FF0000"/>
                </a:solidFill>
              </a:rPr>
              <a:t>Whether </a:t>
            </a:r>
            <a:r>
              <a:rPr lang="en-US" altLang="zh-CN" sz="2400" dirty="0">
                <a:solidFill>
                  <a:srgbClr val="FF0000"/>
                </a:solidFill>
              </a:rPr>
              <a:t>SRS periodicity should be accounted in measurement period</a:t>
            </a:r>
            <a:endParaRPr lang="zh-CN" altLang="zh-CN" sz="2400" dirty="0">
              <a:solidFill>
                <a:srgbClr val="FF0000"/>
              </a:solidFill>
            </a:endParaRPr>
          </a:p>
          <a:p>
            <a:pPr lvl="1"/>
            <a:r>
              <a:rPr lang="en-US" altLang="zh-CN" sz="2400" dirty="0" smtClean="0">
                <a:solidFill>
                  <a:srgbClr val="FF0000"/>
                </a:solidFill>
              </a:rPr>
              <a:t>Whether </a:t>
            </a:r>
            <a:r>
              <a:rPr lang="en-US" altLang="zh-CN" sz="2400" dirty="0">
                <a:solidFill>
                  <a:srgbClr val="FF0000"/>
                </a:solidFill>
              </a:rPr>
              <a:t>SRS dropping should be accounted in measurement period</a:t>
            </a:r>
            <a:endParaRPr lang="zh-CN" altLang="zh-CN" sz="2400" dirty="0">
              <a:solidFill>
                <a:srgbClr val="FF0000"/>
              </a:solidFill>
            </a:endParaRPr>
          </a:p>
          <a:p>
            <a:pPr lvl="1"/>
            <a:r>
              <a:rPr lang="en-US" altLang="zh-CN" sz="2400" dirty="0" smtClean="0">
                <a:solidFill>
                  <a:srgbClr val="FF0000"/>
                </a:solidFill>
              </a:rPr>
              <a:t>SRS/PRS </a:t>
            </a:r>
            <a:r>
              <a:rPr lang="en-US" altLang="zh-CN" sz="2400" dirty="0">
                <a:solidFill>
                  <a:srgbClr val="FF0000"/>
                </a:solidFill>
              </a:rPr>
              <a:t>proximity</a:t>
            </a:r>
            <a:endParaRPr lang="zh-CN" altLang="zh-CN" sz="2400" dirty="0">
              <a:solidFill>
                <a:srgbClr val="FF0000"/>
              </a:solidFill>
            </a:endParaRPr>
          </a:p>
          <a:p>
            <a:pPr lvl="1"/>
            <a:r>
              <a:rPr lang="en-US" altLang="zh-CN" sz="2400" dirty="0" smtClean="0">
                <a:solidFill>
                  <a:srgbClr val="FF0000"/>
                </a:solidFill>
              </a:rPr>
              <a:t>SRS/PRS </a:t>
            </a:r>
            <a:r>
              <a:rPr lang="en-US" altLang="zh-CN" sz="2400" dirty="0">
                <a:solidFill>
                  <a:srgbClr val="FF0000"/>
                </a:solidFill>
              </a:rPr>
              <a:t>being in same band</a:t>
            </a:r>
            <a:endParaRPr lang="zh-CN" altLang="zh-CN" sz="2400" dirty="0">
              <a:solidFill>
                <a:srgbClr val="FF0000"/>
              </a:solidFill>
            </a:endParaRPr>
          </a:p>
          <a:p>
            <a:pPr lvl="1"/>
            <a:r>
              <a:rPr lang="en-US" altLang="zh-CN" sz="2400" dirty="0" smtClean="0">
                <a:solidFill>
                  <a:srgbClr val="FF0000"/>
                </a:solidFill>
              </a:rPr>
              <a:t>Measurement </a:t>
            </a:r>
            <a:r>
              <a:rPr lang="en-US" altLang="zh-CN" sz="2400" dirty="0">
                <a:solidFill>
                  <a:srgbClr val="FF0000"/>
                </a:solidFill>
              </a:rPr>
              <a:t>period in case of HO</a:t>
            </a:r>
            <a:endParaRPr lang="zh-CN" altLang="zh-CN" sz="2400" dirty="0">
              <a:solidFill>
                <a:srgbClr val="FF0000"/>
              </a:solidFill>
            </a:endParaRPr>
          </a:p>
          <a:p>
            <a:pPr lvl="1"/>
            <a:r>
              <a:rPr lang="en-US" altLang="zh-CN" sz="2400" dirty="0" smtClean="0">
                <a:solidFill>
                  <a:srgbClr val="FF0000"/>
                </a:solidFill>
              </a:rPr>
              <a:t>Measurement </a:t>
            </a:r>
            <a:r>
              <a:rPr lang="en-US" altLang="zh-CN" sz="2400" dirty="0">
                <a:solidFill>
                  <a:srgbClr val="FF0000"/>
                </a:solidFill>
              </a:rPr>
              <a:t>period in case of TA change (due to TA command)</a:t>
            </a:r>
            <a:endParaRPr lang="zh-CN" altLang="zh-CN" sz="2400" dirty="0">
              <a:solidFill>
                <a:srgbClr val="FF0000"/>
              </a:solidFill>
            </a:endParaRPr>
          </a:p>
          <a:p>
            <a:pPr lvl="1"/>
            <a:r>
              <a:rPr lang="en-US" altLang="zh-CN" sz="2400" dirty="0" smtClean="0">
                <a:solidFill>
                  <a:srgbClr val="FF0000"/>
                </a:solidFill>
              </a:rPr>
              <a:t>Measurement </a:t>
            </a:r>
            <a:r>
              <a:rPr lang="en-US" altLang="zh-CN" sz="2400" dirty="0">
                <a:solidFill>
                  <a:srgbClr val="FF0000"/>
                </a:solidFill>
              </a:rPr>
              <a:t>period in case of TA change (due to UE autonomous adjustment)</a:t>
            </a:r>
            <a:endParaRPr lang="zh-CN" altLang="zh-CN" sz="2400" dirty="0">
              <a:solidFill>
                <a:srgbClr val="FF0000"/>
              </a:solidFill>
            </a:endParaRPr>
          </a:p>
          <a:p>
            <a:pPr lvl="1"/>
            <a:r>
              <a:rPr lang="en-US" altLang="zh-CN" sz="2400" dirty="0" smtClean="0">
                <a:solidFill>
                  <a:srgbClr val="FF0000"/>
                </a:solidFill>
              </a:rPr>
              <a:t>Measurement </a:t>
            </a:r>
            <a:r>
              <a:rPr lang="en-US" altLang="zh-CN" sz="2400" dirty="0">
                <a:solidFill>
                  <a:srgbClr val="FF0000"/>
                </a:solidFill>
              </a:rPr>
              <a:t>period in case of </a:t>
            </a:r>
            <a:r>
              <a:rPr lang="en-US" altLang="zh-CN" sz="2400" dirty="0" err="1">
                <a:solidFill>
                  <a:srgbClr val="FF0000"/>
                </a:solidFill>
              </a:rPr>
              <a:t>N</a:t>
            </a:r>
            <a:r>
              <a:rPr lang="en-US" altLang="zh-CN" sz="2400" baseline="-25000" dirty="0" err="1">
                <a:solidFill>
                  <a:srgbClr val="FF0000"/>
                </a:solidFill>
              </a:rPr>
              <a:t>TA_offset</a:t>
            </a:r>
            <a:r>
              <a:rPr lang="en-US" altLang="zh-CN" sz="2400" dirty="0">
                <a:solidFill>
                  <a:srgbClr val="FF0000"/>
                </a:solidFill>
              </a:rPr>
              <a:t> change</a:t>
            </a:r>
            <a:endParaRPr lang="zh-CN" altLang="zh-CN" sz="2400" dirty="0">
              <a:solidFill>
                <a:srgbClr val="FF0000"/>
              </a:solidFill>
            </a:endParaRPr>
          </a:p>
        </p:txBody>
      </p:sp>
    </p:spTree>
    <p:extLst>
      <p:ext uri="{BB962C8B-B14F-4D97-AF65-F5344CB8AC3E}">
        <p14:creationId xmlns:p14="http://schemas.microsoft.com/office/powerpoint/2010/main" val="18716256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a:t>
            </a:r>
            <a:r>
              <a:rPr lang="en-US" altLang="zh-CN" sz="3200" dirty="0" smtClean="0"/>
              <a:t>capability (1)</a:t>
            </a:r>
            <a:endParaRPr lang="zh-CN" altLang="en-US" sz="3200" dirty="0"/>
          </a:p>
        </p:txBody>
      </p:sp>
      <p:sp>
        <p:nvSpPr>
          <p:cNvPr id="3" name="内容占位符 2"/>
          <p:cNvSpPr>
            <a:spLocks noGrp="1"/>
          </p:cNvSpPr>
          <p:nvPr>
            <p:ph idx="1"/>
          </p:nvPr>
        </p:nvSpPr>
        <p:spPr/>
        <p:txBody>
          <a:bodyPr>
            <a:normAutofit/>
          </a:bodyPr>
          <a:lstStyle/>
          <a:p>
            <a:r>
              <a:rPr lang="en-US" altLang="zh-CN" sz="2400" dirty="0">
                <a:solidFill>
                  <a:srgbClr val="00B050"/>
                </a:solidFill>
              </a:rPr>
              <a:t>RAN4 not to define any additional requirements for the case when PRS configuration in assistance data exceeds reported capabilities in terms of number of PRS resources, resource sets, frequency layers, TRPs.</a:t>
            </a:r>
            <a:endParaRPr lang="zh-CN" altLang="zh-CN" sz="2400" dirty="0">
              <a:solidFill>
                <a:srgbClr val="00B050"/>
              </a:solidFill>
            </a:endParaRPr>
          </a:p>
          <a:p>
            <a:r>
              <a:rPr lang="en-US" altLang="zh-CN" sz="2400" dirty="0">
                <a:solidFill>
                  <a:srgbClr val="00B050"/>
                </a:solidFill>
              </a:rPr>
              <a:t>The applicable values for X are MGL/MGRP values of the gap patterns that are applicable for PRS measurement and supported by the </a:t>
            </a:r>
            <a:r>
              <a:rPr lang="en-US" altLang="zh-CN" sz="2400" dirty="0" smtClean="0">
                <a:solidFill>
                  <a:srgbClr val="00B050"/>
                </a:solidFill>
              </a:rPr>
              <a:t>UE</a:t>
            </a:r>
          </a:p>
        </p:txBody>
      </p:sp>
    </p:spTree>
    <p:extLst>
      <p:ext uri="{BB962C8B-B14F-4D97-AF65-F5344CB8AC3E}">
        <p14:creationId xmlns:p14="http://schemas.microsoft.com/office/powerpoint/2010/main" val="36989585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a:t>
            </a:r>
            <a:r>
              <a:rPr lang="en-US" altLang="zh-CN" sz="3200" dirty="0" smtClean="0"/>
              <a:t>capability (2)</a:t>
            </a:r>
            <a:endParaRPr lang="zh-CN" altLang="en-US" sz="3200" dirty="0"/>
          </a:p>
        </p:txBody>
      </p:sp>
      <p:sp>
        <p:nvSpPr>
          <p:cNvPr id="3" name="内容占位符 2"/>
          <p:cNvSpPr>
            <a:spLocks noGrp="1"/>
          </p:cNvSpPr>
          <p:nvPr>
            <p:ph idx="1"/>
          </p:nvPr>
        </p:nvSpPr>
        <p:spPr/>
        <p:txBody>
          <a:bodyPr>
            <a:normAutofit/>
          </a:bodyPr>
          <a:lstStyle/>
          <a:p>
            <a:r>
              <a:rPr lang="en-GB" altLang="zh-CN" sz="2400">
                <a:solidFill>
                  <a:srgbClr val="FF0000"/>
                </a:solidFill>
              </a:rPr>
              <a:t>Open issues to be discussed at </a:t>
            </a:r>
            <a:r>
              <a:rPr lang="en-GB" altLang="zh-CN" sz="2400" smtClean="0">
                <a:solidFill>
                  <a:srgbClr val="FF0000"/>
                </a:solidFill>
              </a:rPr>
              <a:t>RAN4#97-e</a:t>
            </a:r>
            <a:endParaRPr lang="en-US" altLang="zh-CN" sz="2400" smtClean="0">
              <a:solidFill>
                <a:srgbClr val="FF0000"/>
              </a:solidFill>
            </a:endParaRPr>
          </a:p>
          <a:p>
            <a:pPr lvl="1"/>
            <a:r>
              <a:rPr lang="en-US" altLang="zh-CN" sz="2000" smtClean="0">
                <a:solidFill>
                  <a:srgbClr val="FF0000"/>
                </a:solidFill>
              </a:rPr>
              <a:t>Whether </a:t>
            </a:r>
            <a:r>
              <a:rPr lang="en-US" altLang="zh-CN" sz="2000" dirty="0">
                <a:solidFill>
                  <a:srgbClr val="FF0000"/>
                </a:solidFill>
              </a:rPr>
              <a:t>RAN4 to define capability requirements for PRS measurement</a:t>
            </a:r>
          </a:p>
          <a:p>
            <a:pPr lvl="1"/>
            <a:r>
              <a:rPr lang="en-US" altLang="zh-CN" sz="2000" dirty="0">
                <a:solidFill>
                  <a:srgbClr val="FF0000"/>
                </a:solidFill>
              </a:rPr>
              <a:t>Requirements when duration of a single PRS resource exceeding UE processing capability</a:t>
            </a:r>
          </a:p>
          <a:p>
            <a:endParaRPr lang="en-US" altLang="zh-CN" sz="2400" dirty="0" smtClean="0">
              <a:solidFill>
                <a:srgbClr val="92D050"/>
              </a:solidFill>
            </a:endParaRPr>
          </a:p>
        </p:txBody>
      </p:sp>
    </p:spTree>
    <p:extLst>
      <p:ext uri="{BB962C8B-B14F-4D97-AF65-F5344CB8AC3E}">
        <p14:creationId xmlns:p14="http://schemas.microsoft.com/office/powerpoint/2010/main" val="14132509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a:t>
            </a:r>
            <a:r>
              <a:rPr lang="en-US" altLang="zh-CN" sz="3200" dirty="0" smtClean="0"/>
              <a:t>condition and accuracy for RSTD</a:t>
            </a:r>
            <a:endParaRPr lang="zh-CN" altLang="en-US" sz="3200" dirty="0"/>
          </a:p>
        </p:txBody>
      </p:sp>
      <p:sp>
        <p:nvSpPr>
          <p:cNvPr id="3" name="内容占位符 2"/>
          <p:cNvSpPr>
            <a:spLocks noGrp="1"/>
          </p:cNvSpPr>
          <p:nvPr>
            <p:ph idx="1"/>
          </p:nvPr>
        </p:nvSpPr>
        <p:spPr/>
        <p:txBody>
          <a:bodyPr>
            <a:normAutofit/>
          </a:bodyPr>
          <a:lstStyle/>
          <a:p>
            <a:r>
              <a:rPr lang="en-GB" altLang="zh-CN" sz="2400">
                <a:solidFill>
                  <a:srgbClr val="FF0000"/>
                </a:solidFill>
              </a:rPr>
              <a:t>Open issues to be discussed at RAN4#97-e</a:t>
            </a:r>
          </a:p>
          <a:p>
            <a:pPr lvl="1"/>
            <a:r>
              <a:rPr lang="en-US" altLang="zh-CN" sz="2000" smtClean="0">
                <a:solidFill>
                  <a:srgbClr val="FF0000"/>
                </a:solidFill>
              </a:rPr>
              <a:t>Side </a:t>
            </a:r>
            <a:r>
              <a:rPr lang="en-US" altLang="zh-CN" sz="2000" dirty="0">
                <a:solidFill>
                  <a:srgbClr val="FF0000"/>
                </a:solidFill>
              </a:rPr>
              <a:t>condition for FR2</a:t>
            </a:r>
          </a:p>
          <a:p>
            <a:pPr lvl="1"/>
            <a:r>
              <a:rPr lang="en-US" altLang="zh-CN" sz="2000" smtClean="0">
                <a:solidFill>
                  <a:srgbClr val="FF0000"/>
                </a:solidFill>
              </a:rPr>
              <a:t>Number </a:t>
            </a:r>
            <a:r>
              <a:rPr lang="en-US" altLang="zh-CN" sz="2000" dirty="0">
                <a:solidFill>
                  <a:srgbClr val="FF0000"/>
                </a:solidFill>
              </a:rPr>
              <a:t>of PRS occasions or PRS repetitions for defining accuracy</a:t>
            </a:r>
          </a:p>
          <a:p>
            <a:pPr lvl="1"/>
            <a:r>
              <a:rPr lang="en-US" altLang="zh-CN" sz="2000">
                <a:solidFill>
                  <a:srgbClr val="FF0000"/>
                </a:solidFill>
              </a:rPr>
              <a:t>Whether </a:t>
            </a:r>
            <a:r>
              <a:rPr lang="en-US" altLang="zh-CN" sz="2000" dirty="0">
                <a:solidFill>
                  <a:srgbClr val="FF0000"/>
                </a:solidFill>
              </a:rPr>
              <a:t>accuracy requirements are agnostic to comb size</a:t>
            </a:r>
          </a:p>
          <a:p>
            <a:pPr lvl="1"/>
            <a:r>
              <a:rPr lang="en-US" altLang="zh-CN" sz="2000">
                <a:solidFill>
                  <a:srgbClr val="FF0000"/>
                </a:solidFill>
              </a:rPr>
              <a:t>Antenna </a:t>
            </a:r>
            <a:r>
              <a:rPr lang="en-US" altLang="zh-CN" sz="2000" dirty="0">
                <a:solidFill>
                  <a:srgbClr val="FF0000"/>
                </a:solidFill>
              </a:rPr>
              <a:t>panel assumption</a:t>
            </a:r>
          </a:p>
          <a:p>
            <a:pPr lvl="1"/>
            <a:r>
              <a:rPr lang="en-US" altLang="zh-CN" sz="2000">
                <a:solidFill>
                  <a:srgbClr val="FF0000"/>
                </a:solidFill>
              </a:rPr>
              <a:t>Applicable </a:t>
            </a:r>
            <a:r>
              <a:rPr lang="en-US" altLang="zh-CN" sz="2000" dirty="0">
                <a:solidFill>
                  <a:srgbClr val="FF0000"/>
                </a:solidFill>
              </a:rPr>
              <a:t>PRS BW for defining accuracy</a:t>
            </a:r>
          </a:p>
          <a:p>
            <a:pPr lvl="1"/>
            <a:r>
              <a:rPr lang="en-US" altLang="zh-CN" sz="2000">
                <a:solidFill>
                  <a:srgbClr val="FF0000"/>
                </a:solidFill>
              </a:rPr>
              <a:t>Assumption </a:t>
            </a:r>
            <a:r>
              <a:rPr lang="en-US" altLang="zh-CN" sz="2000" dirty="0">
                <a:solidFill>
                  <a:srgbClr val="FF0000"/>
                </a:solidFill>
              </a:rPr>
              <a:t>on TRS setting for defining accuracy and test</a:t>
            </a:r>
          </a:p>
          <a:p>
            <a:pPr lvl="1"/>
            <a:r>
              <a:rPr lang="en-US" altLang="zh-CN" sz="2000">
                <a:solidFill>
                  <a:srgbClr val="FF0000"/>
                </a:solidFill>
              </a:rPr>
              <a:t>Applicable </a:t>
            </a:r>
            <a:r>
              <a:rPr lang="en-US" altLang="zh-CN" sz="2000" dirty="0">
                <a:solidFill>
                  <a:srgbClr val="FF0000"/>
                </a:solidFill>
              </a:rPr>
              <a:t>accuracy requirement in case of HO</a:t>
            </a:r>
          </a:p>
          <a:p>
            <a:pPr lvl="1"/>
            <a:r>
              <a:rPr lang="en-US" altLang="zh-CN" sz="2000">
                <a:solidFill>
                  <a:srgbClr val="FF0000"/>
                </a:solidFill>
              </a:rPr>
              <a:t>Applicable </a:t>
            </a:r>
            <a:r>
              <a:rPr lang="en-US" altLang="zh-CN" sz="2000" dirty="0">
                <a:solidFill>
                  <a:srgbClr val="FF0000"/>
                </a:solidFill>
              </a:rPr>
              <a:t>propagation channel for accuracy requirement</a:t>
            </a:r>
          </a:p>
          <a:p>
            <a:endParaRPr lang="en-US" altLang="zh-CN" sz="2400" dirty="0" smtClean="0"/>
          </a:p>
          <a:p>
            <a:pPr marL="457200" lvl="1" indent="0">
              <a:buNone/>
            </a:pPr>
            <a:endParaRPr lang="zh-CN" altLang="en-US" sz="2000" dirty="0"/>
          </a:p>
        </p:txBody>
      </p:sp>
    </p:spTree>
    <p:extLst>
      <p:ext uri="{BB962C8B-B14F-4D97-AF65-F5344CB8AC3E}">
        <p14:creationId xmlns:p14="http://schemas.microsoft.com/office/powerpoint/2010/main" val="27175195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a:t>
            </a:r>
            <a:r>
              <a:rPr lang="en-US" altLang="zh-CN" sz="3200" dirty="0" smtClean="0"/>
              <a:t>condition and accuracy for UE Rx-</a:t>
            </a:r>
            <a:r>
              <a:rPr lang="en-US" altLang="zh-CN" sz="3200" dirty="0" err="1" smtClean="0"/>
              <a:t>Tx</a:t>
            </a:r>
            <a:r>
              <a:rPr lang="en-US" altLang="zh-CN" sz="3200" dirty="0" smtClean="0"/>
              <a:t> time difference (1)</a:t>
            </a:r>
            <a:endParaRPr lang="zh-CN" altLang="en-US" sz="3200" dirty="0"/>
          </a:p>
        </p:txBody>
      </p:sp>
      <p:sp>
        <p:nvSpPr>
          <p:cNvPr id="3" name="内容占位符 2"/>
          <p:cNvSpPr>
            <a:spLocks noGrp="1"/>
          </p:cNvSpPr>
          <p:nvPr>
            <p:ph idx="1"/>
          </p:nvPr>
        </p:nvSpPr>
        <p:spPr/>
        <p:txBody>
          <a:bodyPr>
            <a:normAutofit/>
          </a:bodyPr>
          <a:lstStyle/>
          <a:p>
            <a:r>
              <a:rPr lang="en-US" altLang="zh-CN" sz="2400" dirty="0" smtClean="0">
                <a:solidFill>
                  <a:srgbClr val="00B050"/>
                </a:solidFill>
              </a:rPr>
              <a:t>For defining </a:t>
            </a:r>
            <a:r>
              <a:rPr lang="en-US" altLang="zh-CN" sz="2400" dirty="0">
                <a:solidFill>
                  <a:srgbClr val="00B050"/>
                </a:solidFill>
              </a:rPr>
              <a:t>UE Rx-</a:t>
            </a:r>
            <a:r>
              <a:rPr lang="en-US" altLang="zh-CN" sz="2400" dirty="0" err="1">
                <a:solidFill>
                  <a:srgbClr val="00B050"/>
                </a:solidFill>
              </a:rPr>
              <a:t>Tx</a:t>
            </a:r>
            <a:r>
              <a:rPr lang="en-US" altLang="zh-CN" sz="2400" dirty="0">
                <a:solidFill>
                  <a:srgbClr val="00B050"/>
                </a:solidFill>
              </a:rPr>
              <a:t> time difference </a:t>
            </a:r>
            <a:r>
              <a:rPr lang="en-US" altLang="zh-CN" sz="2400" dirty="0" smtClean="0">
                <a:solidFill>
                  <a:srgbClr val="00B050"/>
                </a:solidFill>
              </a:rPr>
              <a:t>accuracy requirements, </a:t>
            </a:r>
            <a:r>
              <a:rPr lang="en-US" altLang="zh-CN" sz="2400" dirty="0">
                <a:solidFill>
                  <a:srgbClr val="00B050"/>
                </a:solidFill>
              </a:rPr>
              <a:t>f</a:t>
            </a:r>
            <a:r>
              <a:rPr lang="en-US" altLang="zh-CN" sz="2400" dirty="0" smtClean="0">
                <a:solidFill>
                  <a:srgbClr val="00B050"/>
                </a:solidFill>
              </a:rPr>
              <a:t>ollow the same conclusion for RSTD on </a:t>
            </a:r>
          </a:p>
          <a:p>
            <a:pPr lvl="1"/>
            <a:r>
              <a:rPr lang="en-US" altLang="zh-CN" sz="2000" dirty="0" smtClean="0">
                <a:solidFill>
                  <a:srgbClr val="00B050"/>
                </a:solidFill>
              </a:rPr>
              <a:t>Number </a:t>
            </a:r>
            <a:r>
              <a:rPr lang="en-US" altLang="zh-CN" sz="2000" dirty="0">
                <a:solidFill>
                  <a:srgbClr val="00B050"/>
                </a:solidFill>
              </a:rPr>
              <a:t>of PRS occasions or PRS repetitions for defining accuracy</a:t>
            </a:r>
          </a:p>
          <a:p>
            <a:pPr lvl="1"/>
            <a:r>
              <a:rPr lang="en-US" altLang="zh-CN" sz="2000" dirty="0">
                <a:solidFill>
                  <a:srgbClr val="00B050"/>
                </a:solidFill>
              </a:rPr>
              <a:t>Whether accuracy requirements are agnostic to comb size</a:t>
            </a:r>
          </a:p>
          <a:p>
            <a:pPr lvl="1"/>
            <a:r>
              <a:rPr lang="en-US" altLang="zh-CN" sz="2000" dirty="0">
                <a:solidFill>
                  <a:srgbClr val="00B050"/>
                </a:solidFill>
              </a:rPr>
              <a:t>Antenna panel assumption</a:t>
            </a:r>
          </a:p>
          <a:p>
            <a:pPr lvl="1"/>
            <a:r>
              <a:rPr lang="en-US" altLang="zh-CN" sz="2000" dirty="0" smtClean="0">
                <a:solidFill>
                  <a:srgbClr val="00B050"/>
                </a:solidFill>
              </a:rPr>
              <a:t>Applicable </a:t>
            </a:r>
            <a:r>
              <a:rPr lang="en-US" altLang="zh-CN" sz="2000" dirty="0">
                <a:solidFill>
                  <a:srgbClr val="00B050"/>
                </a:solidFill>
              </a:rPr>
              <a:t>propagation channel for accuracy </a:t>
            </a:r>
            <a:r>
              <a:rPr lang="en-US" altLang="zh-CN" sz="2000" dirty="0" smtClean="0">
                <a:solidFill>
                  <a:srgbClr val="00B050"/>
                </a:solidFill>
              </a:rPr>
              <a:t>requirement</a:t>
            </a:r>
            <a:endParaRPr lang="en-US" altLang="zh-CN" sz="2000" dirty="0">
              <a:solidFill>
                <a:srgbClr val="00B050"/>
              </a:solidFill>
            </a:endParaRPr>
          </a:p>
          <a:p>
            <a:endParaRPr lang="en-US" altLang="zh-CN" sz="2400" dirty="0" smtClean="0"/>
          </a:p>
          <a:p>
            <a:pPr marL="457200" lvl="1" indent="0">
              <a:buNone/>
            </a:pPr>
            <a:endParaRPr lang="zh-CN" altLang="en-US" sz="2000" dirty="0"/>
          </a:p>
        </p:txBody>
      </p:sp>
    </p:spTree>
    <p:extLst>
      <p:ext uri="{BB962C8B-B14F-4D97-AF65-F5344CB8AC3E}">
        <p14:creationId xmlns:p14="http://schemas.microsoft.com/office/powerpoint/2010/main" val="38906445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8B4B51-588A-4193-AB4E-12963BE166E2}">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A67E680D-AC5B-4E66-8A1E-AB2F09A6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116A6EE-9C71-4CA8-B83C-FAA2FE0E53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5861</TotalTime>
  <Words>554</Words>
  <Application>Microsoft Office PowerPoint</Application>
  <PresentationFormat>全屏显示(4:3)</PresentationFormat>
  <Paragraphs>60</Paragraphs>
  <Slides>11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Arial Unicode MS</vt:lpstr>
      <vt:lpstr>宋体</vt:lpstr>
      <vt:lpstr>Arial</vt:lpstr>
      <vt:lpstr>Calibri</vt:lpstr>
      <vt:lpstr>Office 主题</vt:lpstr>
      <vt:lpstr>3GPP TSG-RAN WG4 Meeting #96-e Electronic Meeting, 17–  28 August, 2020</vt:lpstr>
      <vt:lpstr>Measurement period for RSTD (1)</vt:lpstr>
      <vt:lpstr>Measurement period for RSTD (2)</vt:lpstr>
      <vt:lpstr>Measurement period for UE Rx-Tx time difference (1)</vt:lpstr>
      <vt:lpstr>Measurement period for UE Rx-Tx time difference (2)</vt:lpstr>
      <vt:lpstr>Measurement capability (1)</vt:lpstr>
      <vt:lpstr>Measurement capability (2)</vt:lpstr>
      <vt:lpstr>Side condition and accuracy for RSTD</vt:lpstr>
      <vt:lpstr>Side condition and accuracy for UE Rx-Tx time difference (1)</vt:lpstr>
      <vt:lpstr>Side condition and accuracy for UE Rx-Tx time difference (2)</vt:lpstr>
      <vt:lpstr>Report mapping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286</cp:revision>
  <dcterms:created xsi:type="dcterms:W3CDTF">2016-01-12T08:39:50Z</dcterms:created>
  <dcterms:modified xsi:type="dcterms:W3CDTF">2020-08-27T00:53:09Z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(3)A6ns5IC4UuBZKyau0IvkzMwMrgDoxpqgARDrcogxZZ1I5pcChtiSmaDNWqK2IsAUoj5abMsS
6WCFRjolUaxmvOe2aqjRn9PjyeLeAK9+a73g94gzA2wYD1/kee4yifX284vjALgqMVWh7AWC
fMpay8KDcrgLGgh2cqzFH8+eBhhv3bW6JzxWEgNjWT8gCJCj2j0GrvcJ6Aq6mfSA/JGOxZ5s
b6Ln4/o4Dj3P2cmhu1</vt:lpwstr>
  </property>
  <property fmtid="{D5CDD505-2E9C-101B-9397-08002B2CF9AE}" pid="3" name="_2015_ms_pID_7253431">
    <vt:lpwstr>NPXKKem8g48A8yUd80uKKp8jtzCa2MUpevqYl75vBiKSzF+XUV2JUU
ea1XpTRvNyFYdSq7TPzXxPLNb1Ovgx0kycYTqMHLUFrWI3e2RWWajS0MZcdrUQ21pHPBmrgM
/OgmQxtYbkQeoKjPTdAt1GYv2Ab+qj1nZUexhaytvGCGLzJ2+Y0C5syd3KbvgMbvkHGU6eYT
m5+iOn4wAwD6npyKv1kJVDR4uOt7ZDMYjXWK</vt:lpwstr>
  </property>
  <property fmtid="{D5CDD505-2E9C-101B-9397-08002B2CF9AE}" pid="4" name="_2015_ms_pID_7253432">
    <vt:lpwstr>Tm9hWFvMbF3z/WFPVcd4dlrz8iFVXhuf9EVW
qN+pBeVvi7vfFy1UHLp2YBJ+yns+TowZ8IQeCiuCwTLRDRMty4c=</vt:lpwstr>
  </property>
  <property fmtid="{D5CDD505-2E9C-101B-9397-08002B2CF9AE}" pid="5" name="ContentTypeId">
    <vt:lpwstr>0x0101003AA7AC0C743A294CADF60F661720E3E6</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1597927634</vt:lpwstr>
  </property>
</Properties>
</file>