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11"/>
  </p:notesMasterIdLst>
  <p:sldIdLst>
    <p:sldId id="256" r:id="rId2"/>
    <p:sldId id="278" r:id="rId3"/>
    <p:sldId id="268" r:id="rId4"/>
    <p:sldId id="266" r:id="rId5"/>
    <p:sldId id="269" r:id="rId6"/>
    <p:sldId id="284" r:id="rId7"/>
    <p:sldId id="280" r:id="rId8"/>
    <p:sldId id="286" r:id="rId9"/>
    <p:sldId id="275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0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D4E13-86B1-4A97-9E48-1B4E9B290F21}" type="datetimeFigureOut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3ABC0-5F95-4298-BEF1-A556811D88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02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75CD7-F537-4543-8988-A931C3DA9D48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133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491A1-BB9D-4A50-B61C-88888ECB8248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64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1FF6B-B18E-42A7-9BB2-AE5D44267EA1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299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292C-2B48-4CF6-8EFB-ECE1A26D90F6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392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A0048-32A9-4408-B5D3-E5CDB5C29D31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818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5pPr>
              <a:defRPr sz="105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FDB1C-2CF5-4EA1-8455-3B5437CE9168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86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A2A8D-8BAC-44F8-9136-F640EC44DED9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083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F9796-194F-40F4-8E58-206B8D1FB2FD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20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7EDD-EF31-47CE-92D9-547EBD12329D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65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DE274-49CD-4EFB-8A99-1EB1A38683F8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40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6C7B-0E96-41B0-8B63-4891026DC1D0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48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660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432515"/>
            <a:ext cx="10515600" cy="5288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A863B-D6D7-4DF4-B35D-511616C090CD}" type="datetime1">
              <a:rPr kumimoji="1" lang="ja-JP" altLang="en-US" smtClean="0"/>
              <a:t>2020/8/27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843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4241" y="1685936"/>
            <a:ext cx="10732169" cy="2387600"/>
          </a:xfrm>
        </p:spPr>
        <p:txBody>
          <a:bodyPr>
            <a:normAutofit fontScale="90000"/>
          </a:bodyPr>
          <a:lstStyle/>
          <a:p>
            <a:r>
              <a:rPr lang="en-GB" altLang="ja-JP" dirty="0" smtClean="0"/>
              <a:t>Way forward </a:t>
            </a:r>
            <a:r>
              <a:rPr lang="en-GB" altLang="ja-JP" dirty="0"/>
              <a:t>on UE power imbalance requirements for FR1 CA and </a:t>
            </a:r>
            <a:r>
              <a:rPr lang="en-GB" altLang="ja-JP" dirty="0" smtClean="0"/>
              <a:t>EN-DC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27534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7649" y="239282"/>
            <a:ext cx="41665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TSG-RAN4 Meeting #</a:t>
            </a:r>
            <a:r>
              <a:rPr lang="en-US" altLang="ja-JP" dirty="0" smtClean="0"/>
              <a:t>96-e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>Electronic Meeting, 17 - 28 Aug, </a:t>
            </a:r>
            <a:r>
              <a:rPr lang="en-US" altLang="ja-JP" dirty="0" smtClean="0"/>
              <a:t>2020</a:t>
            </a:r>
            <a:r>
              <a:rPr lang="en-US" altLang="ja-JP" dirty="0"/>
              <a:t/>
            </a:r>
            <a:br>
              <a:rPr lang="en-US" altLang="ja-JP" dirty="0"/>
            </a:br>
            <a:r>
              <a:rPr lang="en-US" altLang="ja-JP" dirty="0"/>
              <a:t>Agenda item: </a:t>
            </a:r>
            <a:r>
              <a:rPr lang="en-US" altLang="ja-JP" dirty="0" smtClean="0"/>
              <a:t>7.16.1.4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554056" y="239282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dirty="0" smtClean="0"/>
              <a:t>R4-2012691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8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RAN4 # 95-e</a:t>
            </a:r>
          </a:p>
          <a:p>
            <a:pPr lvl="1"/>
            <a:r>
              <a:rPr lang="en-US" altLang="ja-JP" dirty="0" smtClean="0"/>
              <a:t>WF: </a:t>
            </a:r>
            <a:r>
              <a:rPr lang="en-GB" altLang="ja-JP" dirty="0"/>
              <a:t>R4-2008848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256309" y="66024"/>
            <a:ext cx="1183542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/>
              <a:t>Background: WF in previous </a:t>
            </a:r>
            <a:r>
              <a:rPr lang="en-US" altLang="ja-JP" dirty="0" smtClean="0"/>
              <a:t>meeting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3048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</a:t>
            </a:r>
            <a:r>
              <a:rPr lang="en-US" altLang="ja-JP" sz="2000" dirty="0" smtClean="0"/>
              <a:t>or </a:t>
            </a:r>
            <a:r>
              <a:rPr lang="en-US" altLang="ja-JP" sz="2000" dirty="0"/>
              <a:t>FR1 intra-band contiguous </a:t>
            </a:r>
            <a:r>
              <a:rPr lang="en-US" altLang="ja-JP" sz="2000" dirty="0" smtClean="0"/>
              <a:t>CA</a:t>
            </a:r>
          </a:p>
          <a:p>
            <a:pPr lvl="0"/>
            <a:r>
              <a:rPr lang="en-US" altLang="ja-JP" dirty="0"/>
              <a:t>Channel bandwidth combination for defining performance </a:t>
            </a:r>
            <a:r>
              <a:rPr lang="en-US" altLang="ja-JP" dirty="0" smtClean="0"/>
              <a:t>requirements</a:t>
            </a:r>
            <a:endParaRPr lang="en-US" altLang="ja-JP" sz="1800" dirty="0" smtClean="0"/>
          </a:p>
          <a:p>
            <a:pPr lvl="1"/>
            <a:r>
              <a:rPr lang="en-US" altLang="ja-JP" dirty="0" smtClean="0"/>
              <a:t>Define </a:t>
            </a:r>
            <a:r>
              <a:rPr lang="en-US" altLang="ja-JP" dirty="0"/>
              <a:t>generic methodology for selection of CBW combination among all CBW combinations in supported CA configurations, and define bandwidth agnostic requirements</a:t>
            </a:r>
            <a:r>
              <a:rPr lang="en-US" altLang="ja-JP" dirty="0" smtClean="0"/>
              <a:t>.</a:t>
            </a:r>
          </a:p>
          <a:p>
            <a:pPr lvl="1"/>
            <a:endParaRPr lang="en-US" altLang="ja-JP" dirty="0"/>
          </a:p>
          <a:p>
            <a:pPr lvl="0"/>
            <a:r>
              <a:rPr lang="en-US" altLang="ja-JP" dirty="0"/>
              <a:t>Channel bandwidth combination for testing</a:t>
            </a:r>
          </a:p>
          <a:p>
            <a:pPr lvl="1"/>
            <a:r>
              <a:rPr lang="en-GB" altLang="ja-JP" dirty="0"/>
              <a:t>As baseline, use the following approach</a:t>
            </a:r>
            <a:endParaRPr lang="ja-JP" altLang="ja-JP" strike="sngStrike" dirty="0"/>
          </a:p>
          <a:p>
            <a:pPr lvl="2"/>
            <a:r>
              <a:rPr lang="en-GB" altLang="ja-JP" dirty="0"/>
              <a:t>Step 1: First select the CBW combinations with the same BWs in each carrier</a:t>
            </a:r>
            <a:endParaRPr lang="ja-JP" altLang="ja-JP" dirty="0"/>
          </a:p>
          <a:p>
            <a:pPr lvl="3"/>
            <a:r>
              <a:rPr lang="en-GB" altLang="ja-JP" dirty="0"/>
              <a:t>If there is no such CBW combination, select the CBW combinations with smallest CBW difference between the two carriers, and the carrier with </a:t>
            </a:r>
            <a:r>
              <a:rPr lang="en-GB" altLang="ja-JP" u="sng" dirty="0" smtClean="0"/>
              <a:t>smaller </a:t>
            </a:r>
            <a:r>
              <a:rPr lang="en-GB" altLang="ja-JP" u="sng" dirty="0"/>
              <a:t>CBW </a:t>
            </a:r>
            <a:r>
              <a:rPr lang="en-GB" altLang="ja-JP" dirty="0"/>
              <a:t>will be used for test.</a:t>
            </a:r>
            <a:endParaRPr lang="ja-JP" altLang="ja-JP" dirty="0"/>
          </a:p>
          <a:p>
            <a:pPr lvl="2"/>
            <a:r>
              <a:rPr lang="en-GB" altLang="ja-JP" dirty="0"/>
              <a:t>Step 2: Among the CBW combinations selected from step 1, select the CA combination with largest aggregated CBW</a:t>
            </a:r>
          </a:p>
          <a:p>
            <a:pPr marL="457200" lvl="1" indent="0">
              <a:buNone/>
            </a:pPr>
            <a:endParaRPr lang="en-US" altLang="ja-JP" dirty="0" smtClean="0"/>
          </a:p>
          <a:p>
            <a:pPr lvl="0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6773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FR1 intra-band contiguous CA</a:t>
            </a:r>
          </a:p>
          <a:p>
            <a:r>
              <a:rPr lang="en-US" altLang="ja-JP" dirty="0"/>
              <a:t>PDSCH RB allocation</a:t>
            </a:r>
          </a:p>
          <a:p>
            <a:pPr lvl="1"/>
            <a:r>
              <a:rPr lang="en-GB" altLang="ja-JP" dirty="0"/>
              <a:t>Full RB </a:t>
            </a:r>
            <a:r>
              <a:rPr lang="en-GB" altLang="ja-JP" dirty="0" smtClean="0"/>
              <a:t>allocation</a:t>
            </a:r>
          </a:p>
          <a:p>
            <a:pPr lvl="1"/>
            <a:endParaRPr lang="en-US" altLang="ja-JP" dirty="0" smtClean="0"/>
          </a:p>
          <a:p>
            <a:pPr lvl="0"/>
            <a:r>
              <a:rPr lang="ja-JP" altLang="ja-JP" sz="1800" dirty="0" smtClean="0"/>
              <a:t>MCS</a:t>
            </a:r>
            <a:endParaRPr lang="ja-JP" altLang="ja-JP" sz="1800" dirty="0"/>
          </a:p>
          <a:p>
            <a:pPr lvl="1"/>
            <a:r>
              <a:rPr lang="en-GB" altLang="ja-JP" dirty="0" smtClean="0"/>
              <a:t>Modulation </a:t>
            </a:r>
            <a:r>
              <a:rPr lang="en-GB" altLang="ja-JP" dirty="0"/>
              <a:t>order: 64QAM for 2Rx and </a:t>
            </a:r>
            <a:r>
              <a:rPr lang="en-GB" altLang="ja-JP" dirty="0" smtClean="0"/>
              <a:t>4Rx</a:t>
            </a:r>
          </a:p>
          <a:p>
            <a:pPr lvl="1"/>
            <a:r>
              <a:rPr lang="en-GB" altLang="ja-JP" dirty="0" smtClean="0"/>
              <a:t>MCS</a:t>
            </a:r>
            <a:endParaRPr lang="ja-JP" altLang="ja-JP" dirty="0"/>
          </a:p>
          <a:p>
            <a:pPr lvl="2"/>
            <a:r>
              <a:rPr lang="en-GB" altLang="ja-JP" dirty="0"/>
              <a:t>Option 1: MCS 27 for 2Rx, MCS 28 for 4Rx </a:t>
            </a:r>
            <a:endParaRPr lang="ja-JP" altLang="ja-JP" strike="sngStrike" dirty="0"/>
          </a:p>
          <a:p>
            <a:pPr lvl="2"/>
            <a:r>
              <a:rPr lang="en-GB" altLang="ja-JP" dirty="0"/>
              <a:t>Option </a:t>
            </a:r>
            <a:r>
              <a:rPr lang="en-GB" altLang="ja-JP" dirty="0" smtClean="0"/>
              <a:t>2: </a:t>
            </a:r>
            <a:r>
              <a:rPr lang="en-GB" altLang="ja-JP" dirty="0"/>
              <a:t>MCS 25 for 2Rx </a:t>
            </a:r>
            <a:endParaRPr lang="ja-JP" altLang="ja-JP" strike="sngStrike" dirty="0"/>
          </a:p>
          <a:p>
            <a:endParaRPr lang="ja-JP" altLang="ja-JP" sz="1950" dirty="0" smtClean="0"/>
          </a:p>
          <a:p>
            <a:pPr lvl="0"/>
            <a:r>
              <a:rPr lang="en-US" altLang="ja-JP" dirty="0" smtClean="0"/>
              <a:t>Applicability rule</a:t>
            </a:r>
          </a:p>
          <a:p>
            <a:pPr lvl="1"/>
            <a:r>
              <a:rPr lang="en-US" altLang="ja-JP" dirty="0"/>
              <a:t>Option 1: Reuse the following applicability rule from LTE CA power imbalance </a:t>
            </a:r>
            <a:r>
              <a:rPr lang="en-US" altLang="ja-JP" dirty="0" smtClean="0"/>
              <a:t>test</a:t>
            </a:r>
            <a:endParaRPr lang="en-US" altLang="ja-JP" strike="sngStrike" dirty="0" smtClean="0"/>
          </a:p>
          <a:p>
            <a:pPr lvl="2"/>
            <a:r>
              <a:rPr lang="en-US" altLang="ja-JP" dirty="0"/>
              <a:t>For FDD or TDD CA power imbalance tests, if they are tested with FDD or TDD intra-band contiguous CA configurations with 2 DL CCs, the test coverage can be considered fulfilled with FDD or TDD intra-band contiguous CA configurations with 3 or more DL CCs supported by the UE</a:t>
            </a:r>
            <a:r>
              <a:rPr lang="en-US" altLang="ja-JP" dirty="0" smtClean="0"/>
              <a:t>.</a:t>
            </a:r>
          </a:p>
          <a:p>
            <a:pPr lvl="2"/>
            <a:r>
              <a:rPr lang="en-US" altLang="ja-JP" dirty="0" smtClean="0"/>
              <a:t>For </a:t>
            </a:r>
            <a:r>
              <a:rPr lang="en-US" altLang="ja-JP" dirty="0"/>
              <a:t>FDD or TDD 2 DL CCs, only test the supported intra-band contiguous CA configurations covering the lowest and highest operating </a:t>
            </a:r>
            <a:r>
              <a:rPr lang="en-US" altLang="ja-JP" dirty="0" smtClean="0"/>
              <a:t>bands.</a:t>
            </a:r>
          </a:p>
          <a:p>
            <a:pPr lvl="1"/>
            <a:r>
              <a:rPr lang="en-US" altLang="ja-JP" dirty="0"/>
              <a:t>Other options are not precluded.</a:t>
            </a:r>
          </a:p>
          <a:p>
            <a:pPr lvl="1"/>
            <a:endParaRPr lang="en-US" altLang="ja-JP" dirty="0" smtClean="0"/>
          </a:p>
          <a:p>
            <a:pPr lvl="0"/>
            <a:endParaRPr lang="en-US" altLang="ja-JP" dirty="0" smtClean="0"/>
          </a:p>
          <a:p>
            <a:pPr lvl="0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86859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contiguous and non-contiguous EN-DC</a:t>
            </a:r>
            <a:endParaRPr lang="ja-JP" altLang="ja-JP" sz="2000" dirty="0"/>
          </a:p>
          <a:p>
            <a:pPr lvl="0"/>
            <a:r>
              <a:rPr lang="en-US" altLang="ja-JP" dirty="0" smtClean="0"/>
              <a:t>Tested </a:t>
            </a:r>
            <a:r>
              <a:rPr lang="en-US" altLang="ja-JP" dirty="0"/>
              <a:t>carrier</a:t>
            </a:r>
            <a:endParaRPr lang="ja-JP" altLang="ja-JP" sz="1800" dirty="0"/>
          </a:p>
          <a:p>
            <a:pPr lvl="1"/>
            <a:r>
              <a:rPr lang="en-GB" altLang="ja-JP" dirty="0" smtClean="0"/>
              <a:t>Allocate </a:t>
            </a:r>
            <a:r>
              <a:rPr lang="en-GB" altLang="ja-JP" dirty="0"/>
              <a:t>the test RBs on NR </a:t>
            </a:r>
            <a:r>
              <a:rPr lang="en-GB" altLang="ja-JP" dirty="0" smtClean="0"/>
              <a:t>carrier</a:t>
            </a:r>
          </a:p>
          <a:p>
            <a:pPr lvl="1"/>
            <a:endParaRPr lang="ja-JP" altLang="ja-JP" sz="1800" dirty="0"/>
          </a:p>
          <a:p>
            <a:pPr lvl="0"/>
            <a:r>
              <a:rPr lang="en-US" altLang="ja-JP" dirty="0" smtClean="0"/>
              <a:t>Channel </a:t>
            </a:r>
            <a:r>
              <a:rPr lang="en-US" altLang="ja-JP" dirty="0"/>
              <a:t>bandwidth combination for defining performance requirements</a:t>
            </a:r>
            <a:endParaRPr lang="ja-JP" altLang="ja-JP" dirty="0"/>
          </a:p>
          <a:p>
            <a:pPr lvl="1"/>
            <a:r>
              <a:rPr lang="en-US" altLang="ja-JP" dirty="0" smtClean="0"/>
              <a:t>Reuse </a:t>
            </a:r>
            <a:r>
              <a:rPr lang="en-GB" altLang="ja-JP" dirty="0"/>
              <a:t>the agreement from FR1 intra-band contiguous </a:t>
            </a:r>
            <a:r>
              <a:rPr lang="en-GB" altLang="ja-JP" dirty="0" smtClean="0"/>
              <a:t>CA</a:t>
            </a:r>
          </a:p>
          <a:p>
            <a:pPr lvl="2"/>
            <a:r>
              <a:rPr lang="en-US" altLang="ja-JP" dirty="0"/>
              <a:t>Define generic methodology for selection of CBW combination among all CBW combinations in supported </a:t>
            </a:r>
            <a:r>
              <a:rPr lang="en-US" altLang="ja-JP" dirty="0" smtClean="0"/>
              <a:t>EN-DC </a:t>
            </a:r>
            <a:r>
              <a:rPr lang="en-US" altLang="ja-JP" dirty="0"/>
              <a:t>configurations, and define bandwidth agnostic requirements</a:t>
            </a:r>
            <a:r>
              <a:rPr lang="en-US" altLang="ja-JP" dirty="0" smtClean="0"/>
              <a:t>.</a:t>
            </a:r>
          </a:p>
          <a:p>
            <a:pPr lvl="2"/>
            <a:endParaRPr lang="en-US" altLang="ja-JP" dirty="0"/>
          </a:p>
          <a:p>
            <a:pPr lvl="0"/>
            <a:r>
              <a:rPr lang="ja-JP" altLang="ja-JP" dirty="0"/>
              <a:t>SCS</a:t>
            </a:r>
            <a:r>
              <a:rPr lang="en-US" altLang="ja-JP" dirty="0"/>
              <a:t> (TDD)</a:t>
            </a:r>
          </a:p>
          <a:p>
            <a:pPr lvl="1"/>
            <a:r>
              <a:rPr lang="en-US" altLang="ja-JP" dirty="0"/>
              <a:t>Option 1: </a:t>
            </a:r>
            <a:r>
              <a:rPr lang="en-US" altLang="ja-JP" dirty="0" smtClean="0"/>
              <a:t>30kHz</a:t>
            </a:r>
            <a:endParaRPr lang="ja-JP" altLang="ja-JP" strike="sngStrike" dirty="0"/>
          </a:p>
          <a:p>
            <a:pPr lvl="1"/>
            <a:r>
              <a:rPr lang="en-US" altLang="ja-JP" dirty="0"/>
              <a:t>Option 2: 15kHz and </a:t>
            </a:r>
            <a:r>
              <a:rPr lang="en-US" altLang="ja-JP" dirty="0" smtClean="0"/>
              <a:t>30kHz</a:t>
            </a:r>
            <a:endParaRPr lang="en-US" altLang="ja-JP" strike="sngStrike" dirty="0"/>
          </a:p>
          <a:p>
            <a:pPr lvl="2"/>
            <a:r>
              <a:rPr lang="en-US" altLang="ja-JP" dirty="0"/>
              <a:t>Test #2b: LTE TDD + NR TDD 30 kHz, in case UE supports it, otherwise LTE TDD + NR TDD 15 </a:t>
            </a:r>
            <a:r>
              <a:rPr lang="en-US" altLang="ja-JP" dirty="0" smtClean="0"/>
              <a:t>kHz</a:t>
            </a:r>
          </a:p>
          <a:p>
            <a:pPr lvl="2"/>
            <a:endParaRPr lang="en-US" altLang="ja-JP" dirty="0"/>
          </a:p>
          <a:p>
            <a:pPr lvl="0"/>
            <a:r>
              <a:rPr lang="ja-JP" altLang="ja-JP" dirty="0"/>
              <a:t>TDD pattern</a:t>
            </a:r>
            <a:r>
              <a:rPr lang="en-US" altLang="ja-JP" dirty="0"/>
              <a:t> for 15kHz SCS (if needed)</a:t>
            </a:r>
            <a:endParaRPr lang="ja-JP" altLang="ja-JP" dirty="0"/>
          </a:p>
          <a:p>
            <a:pPr lvl="1"/>
            <a:r>
              <a:rPr lang="ja-JP" altLang="ja-JP" dirty="0"/>
              <a:t>Option</a:t>
            </a:r>
            <a:r>
              <a:rPr lang="en-GB" altLang="ja-JP" dirty="0"/>
              <a:t> 1: DSU+DD </a:t>
            </a:r>
            <a:endParaRPr lang="en-GB" altLang="ja-JP" strike="sngStrike" dirty="0"/>
          </a:p>
          <a:p>
            <a:pPr lvl="1"/>
            <a:r>
              <a:rPr lang="ja-JP" altLang="ja-JP" dirty="0"/>
              <a:t>Option</a:t>
            </a:r>
            <a:r>
              <a:rPr lang="en-GB" altLang="ja-JP" dirty="0"/>
              <a:t> 2: </a:t>
            </a:r>
            <a:r>
              <a:rPr lang="en-GB" altLang="ja-JP" dirty="0" smtClean="0"/>
              <a:t>DDDSU</a:t>
            </a:r>
            <a:endParaRPr lang="en-GB" altLang="ja-JP" strike="sngStrike" dirty="0"/>
          </a:p>
          <a:p>
            <a:pPr lvl="1"/>
            <a:r>
              <a:rPr lang="ja-JP" altLang="ja-JP" dirty="0"/>
              <a:t>Option</a:t>
            </a:r>
            <a:r>
              <a:rPr lang="en-GB" altLang="ja-JP" dirty="0"/>
              <a:t> 3: Not need 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566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contiguous and non-contiguous EN-DC</a:t>
            </a:r>
            <a:endParaRPr lang="ja-JP" altLang="ja-JP" sz="2000" dirty="0"/>
          </a:p>
          <a:p>
            <a:pPr lvl="0"/>
            <a:r>
              <a:rPr lang="en-US" altLang="ja-JP" dirty="0"/>
              <a:t>RAN4 uses the following test parameters if no technical issues will be figured out</a:t>
            </a:r>
            <a:r>
              <a:rPr lang="en-US" altLang="ja-JP" dirty="0" smtClean="0"/>
              <a:t>.</a:t>
            </a:r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 smtClean="0"/>
          </a:p>
          <a:p>
            <a:pPr fontAlgn="ctr"/>
            <a:r>
              <a:rPr lang="en-GB" altLang="ja-JP" dirty="0"/>
              <a:t>For the other test parameters and applicability rules, if not explicitly discussed, reuse the same agreements from CA power imbalance test.</a:t>
            </a:r>
            <a:endParaRPr lang="en-US" altLang="ja-JP" dirty="0" smtClean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 smtClean="0"/>
          </a:p>
          <a:p>
            <a:pPr lvl="1" fontAlgn="ctr"/>
            <a:endParaRPr lang="en-US" altLang="ja-JP" dirty="0"/>
          </a:p>
          <a:p>
            <a:pPr lvl="1" fontAlgn="ctr"/>
            <a:endParaRPr lang="en-US" altLang="ja-JP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166412"/>
              </p:ext>
            </p:extLst>
          </p:nvPr>
        </p:nvGraphicFramePr>
        <p:xfrm>
          <a:off x="1828800" y="2250831"/>
          <a:ext cx="8253045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62827">
                  <a:extLst>
                    <a:ext uri="{9D8B030D-6E8A-4147-A177-3AD203B41FA5}">
                      <a16:colId xmlns:a16="http://schemas.microsoft.com/office/drawing/2014/main" val="3592464770"/>
                    </a:ext>
                  </a:extLst>
                </a:gridCol>
                <a:gridCol w="4390218">
                  <a:extLst>
                    <a:ext uri="{9D8B030D-6E8A-4147-A177-3AD203B41FA5}">
                      <a16:colId xmlns:a16="http://schemas.microsoft.com/office/drawing/2014/main" val="3477402739"/>
                    </a:ext>
                  </a:extLst>
                </a:gridCol>
              </a:tblGrid>
              <a:tr h="231056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Parameters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Value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40597968"/>
                  </a:ext>
                </a:extLst>
              </a:tr>
              <a:tr h="273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Reference testing point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85% of maximum throughput 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3325811"/>
                  </a:ext>
                </a:extLst>
              </a:tr>
              <a:tr h="4449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PDSCH DMRS configurations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DMRS type: Type 1</a:t>
                      </a:r>
                      <a:endParaRPr lang="ja-JP" sz="16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Number of additional DMRS: 1 (i.e., 1+1)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5033462"/>
                  </a:ext>
                </a:extLst>
              </a:tr>
              <a:tr h="273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Transmission rank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Rank 1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5338936"/>
                  </a:ext>
                </a:extLst>
              </a:tr>
              <a:tr h="273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MCS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Same value as FR1 intra-band contiguous NR CA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0528740"/>
                  </a:ext>
                </a:extLst>
              </a:tr>
              <a:tr h="273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Max number of HARQ transmission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1 (RV = {0})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2130653"/>
                  </a:ext>
                </a:extLst>
              </a:tr>
              <a:tr h="273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Precoding configuration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SP Type I, Random per slot with PRB bundling granularity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6028801"/>
                  </a:ext>
                </a:extLst>
              </a:tr>
              <a:tr h="2738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>
                          <a:effectLst/>
                        </a:rPr>
                        <a:t>PRB bundling size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effectLst/>
                        </a:rPr>
                        <a:t>WB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55997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169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contiguous </a:t>
            </a:r>
            <a:r>
              <a:rPr lang="en-US" altLang="ja-JP" sz="2000" dirty="0" smtClean="0"/>
              <a:t>EN-DC </a:t>
            </a:r>
            <a:r>
              <a:rPr lang="en-US" altLang="ja-JP" sz="2000" dirty="0"/>
              <a:t>and non-contiguous EN-DC</a:t>
            </a:r>
            <a:endParaRPr lang="en-GB" altLang="ja-JP" dirty="0" smtClean="0"/>
          </a:p>
          <a:p>
            <a:pPr lvl="0"/>
            <a:r>
              <a:rPr lang="en-GB" altLang="ja-JP" dirty="0"/>
              <a:t>Channel bandwidth combination for </a:t>
            </a:r>
            <a:r>
              <a:rPr lang="en-GB" altLang="ja-JP" dirty="0" smtClean="0"/>
              <a:t>testing</a:t>
            </a:r>
          </a:p>
          <a:p>
            <a:pPr lvl="1"/>
            <a:r>
              <a:rPr lang="en-GB" altLang="ja-JP" dirty="0"/>
              <a:t>Option</a:t>
            </a:r>
            <a:r>
              <a:rPr lang="en-US" altLang="ja-JP" dirty="0"/>
              <a:t> </a:t>
            </a:r>
            <a:r>
              <a:rPr lang="en-US" altLang="ja-JP" dirty="0" smtClean="0"/>
              <a:t>1</a:t>
            </a:r>
            <a:endParaRPr lang="ja-JP" altLang="ja-JP" strike="sngStrike" dirty="0"/>
          </a:p>
          <a:p>
            <a:pPr lvl="2"/>
            <a:r>
              <a:rPr lang="en-US" altLang="ja-JP" dirty="0"/>
              <a:t>Step</a:t>
            </a:r>
            <a:r>
              <a:rPr lang="en-GB" altLang="ja-JP" dirty="0"/>
              <a:t> 1: First select the CBW combinations with the same BWs in each carrier</a:t>
            </a:r>
            <a:endParaRPr lang="ja-JP" altLang="ja-JP" dirty="0"/>
          </a:p>
          <a:p>
            <a:pPr lvl="3"/>
            <a:r>
              <a:rPr lang="en-GB" altLang="ja-JP" dirty="0"/>
              <a:t>If there is no such CBW combination, select the CBW combinations with smallest CBW difference between the two carriers.</a:t>
            </a:r>
            <a:endParaRPr lang="ja-JP" altLang="ja-JP" dirty="0"/>
          </a:p>
          <a:p>
            <a:pPr lvl="2"/>
            <a:r>
              <a:rPr lang="en-GB" altLang="ja-JP" u="sng" dirty="0"/>
              <a:t>Step 2: Among the CBW combinations selected from step 1, select the CBW combinations where the NR carrier </a:t>
            </a:r>
            <a:r>
              <a:rPr lang="en-US" altLang="ja-JP" u="sng" dirty="0"/>
              <a:t>has</a:t>
            </a:r>
            <a:r>
              <a:rPr lang="en-GB" altLang="ja-JP" u="sng" dirty="0"/>
              <a:t> smaller CBW than the LTE carrier; if no such CBW combination, directly go to step 3.</a:t>
            </a:r>
            <a:endParaRPr lang="ja-JP" altLang="ja-JP" dirty="0"/>
          </a:p>
          <a:p>
            <a:pPr lvl="2"/>
            <a:r>
              <a:rPr lang="en-GB" altLang="ja-JP" dirty="0"/>
              <a:t>Step 3: Among the CBW combinations selected from step 2, select </a:t>
            </a:r>
            <a:r>
              <a:rPr lang="en-GB" altLang="ja-JP" dirty="0" smtClean="0"/>
              <a:t>the EN-DC </a:t>
            </a:r>
            <a:r>
              <a:rPr lang="en-GB" altLang="ja-JP" dirty="0"/>
              <a:t>combination with largest aggregated CBW</a:t>
            </a:r>
            <a:endParaRPr lang="ja-JP" altLang="ja-JP" dirty="0"/>
          </a:p>
          <a:p>
            <a:pPr lvl="1"/>
            <a:r>
              <a:rPr lang="en-GB" altLang="ja-JP" dirty="0"/>
              <a:t>Option</a:t>
            </a:r>
            <a:r>
              <a:rPr lang="en-US" altLang="ja-JP" dirty="0"/>
              <a:t> </a:t>
            </a:r>
            <a:r>
              <a:rPr lang="en-US" altLang="ja-JP" dirty="0" smtClean="0"/>
              <a:t>2</a:t>
            </a:r>
            <a:endParaRPr lang="ja-JP" altLang="ja-JP" strike="sngStrike" dirty="0"/>
          </a:p>
          <a:p>
            <a:pPr lvl="2"/>
            <a:r>
              <a:rPr lang="en-GB" altLang="ja-JP" dirty="0"/>
              <a:t>Step 1: First select the CBW combinations with the same BWs between LTE carrier (</a:t>
            </a:r>
            <a:r>
              <a:rPr lang="en-GB" altLang="ja-JP" u="sng" dirty="0"/>
              <a:t>single carrier or aggregated carriers</a:t>
            </a:r>
            <a:r>
              <a:rPr lang="en-GB" altLang="ja-JP" dirty="0"/>
              <a:t>) and NR carrier</a:t>
            </a:r>
            <a:endParaRPr lang="ja-JP" altLang="ja-JP" dirty="0"/>
          </a:p>
          <a:p>
            <a:pPr lvl="3"/>
            <a:r>
              <a:rPr lang="en-GB" altLang="ja-JP" dirty="0"/>
              <a:t>If there is no such CBW combination, select the CBW combinations with smallest CBW difference between the two carriers.</a:t>
            </a:r>
            <a:endParaRPr lang="ja-JP" altLang="ja-JP" dirty="0"/>
          </a:p>
          <a:p>
            <a:pPr lvl="4"/>
            <a:r>
              <a:rPr lang="en-GB" altLang="ja-JP" u="sng" dirty="0"/>
              <a:t>If frequency range of NR carrier is higher than LTE carrier, then the test RBs will be allocated on the highest part of NR carrier.</a:t>
            </a:r>
            <a:endParaRPr lang="ja-JP" altLang="ja-JP" dirty="0"/>
          </a:p>
          <a:p>
            <a:pPr lvl="4"/>
            <a:r>
              <a:rPr lang="en-GB" altLang="ja-JP" u="sng" dirty="0"/>
              <a:t>If frequency range of NR carrier is lower than LTE carrier, then the test RBs will be allocated on the lowest part of NR carrier.</a:t>
            </a:r>
            <a:endParaRPr lang="ja-JP" altLang="ja-JP" dirty="0"/>
          </a:p>
          <a:p>
            <a:pPr lvl="2"/>
            <a:r>
              <a:rPr lang="en-GB" altLang="ja-JP" dirty="0"/>
              <a:t>Step 2: Among the CBW combinations selected from step 1, select the </a:t>
            </a:r>
            <a:r>
              <a:rPr lang="en-GB" altLang="ja-JP" dirty="0" smtClean="0"/>
              <a:t>EN-DC </a:t>
            </a:r>
            <a:r>
              <a:rPr lang="en-GB" altLang="ja-JP" dirty="0"/>
              <a:t>combination with largest aggregated CBW.</a:t>
            </a:r>
            <a:endParaRPr lang="ja-JP" altLang="ja-JP" dirty="0"/>
          </a:p>
          <a:p>
            <a:pPr lvl="1"/>
            <a:r>
              <a:rPr lang="en-GB" altLang="ja-JP" dirty="0" smtClean="0"/>
              <a:t>Option 3</a:t>
            </a:r>
            <a:endParaRPr lang="ja-JP" altLang="ja-JP" strike="sngStrike" dirty="0"/>
          </a:p>
          <a:p>
            <a:pPr lvl="2"/>
            <a:r>
              <a:rPr lang="en-GB" altLang="ja-JP" dirty="0"/>
              <a:t>Step 1: First select the CBW combinations with the same BWs in each carrier. If there is no such CBW combination, go to Step 1a and Step 1b, otherwise Step 2.</a:t>
            </a:r>
            <a:endParaRPr lang="ja-JP" altLang="ja-JP" dirty="0"/>
          </a:p>
          <a:p>
            <a:pPr lvl="3"/>
            <a:r>
              <a:rPr lang="en-GB" altLang="ja-JP" dirty="0"/>
              <a:t>Step 1a: Select the CBW combinations that the BW of NR carrier is smaller than the BW of LTE carrier</a:t>
            </a:r>
            <a:endParaRPr lang="ja-JP" altLang="ja-JP" dirty="0"/>
          </a:p>
          <a:p>
            <a:pPr lvl="3"/>
            <a:r>
              <a:rPr lang="en-GB" altLang="ja-JP" dirty="0"/>
              <a:t>Step 1b: Among the CBW combinations selected from Step 1a, select the CBW combinations with the smallest CBW difference between the two carriers</a:t>
            </a:r>
            <a:endParaRPr lang="ja-JP" altLang="ja-JP" dirty="0"/>
          </a:p>
          <a:p>
            <a:pPr lvl="2"/>
            <a:r>
              <a:rPr lang="en-GB" altLang="ja-JP" dirty="0"/>
              <a:t>Step 2: Among the CBW combinations selected from Step 1, select the </a:t>
            </a:r>
            <a:r>
              <a:rPr lang="en-GB" altLang="ja-JP" dirty="0" smtClean="0"/>
              <a:t>EN-DC </a:t>
            </a:r>
            <a:r>
              <a:rPr lang="en-GB" altLang="ja-JP" dirty="0"/>
              <a:t>combination with the largest aggregated CBW</a:t>
            </a:r>
            <a:endParaRPr lang="ja-JP" altLang="ja-JP" dirty="0"/>
          </a:p>
          <a:p>
            <a:pPr lvl="1"/>
            <a:r>
              <a:rPr lang="en-GB" altLang="ja-JP" dirty="0"/>
              <a:t>Option </a:t>
            </a:r>
            <a:r>
              <a:rPr lang="en-GB" altLang="ja-JP" dirty="0" smtClean="0"/>
              <a:t>4</a:t>
            </a:r>
            <a:endParaRPr lang="ja-JP" altLang="ja-JP" strike="sngStrike" dirty="0"/>
          </a:p>
          <a:p>
            <a:pPr lvl="2"/>
            <a:r>
              <a:rPr lang="en-GB" altLang="ja-JP" dirty="0"/>
              <a:t>Step 1: First select the CBW combinations with the </a:t>
            </a:r>
            <a:r>
              <a:rPr lang="en-GB" altLang="ja-JP" u="sng" dirty="0"/>
              <a:t>same BWs between LTE carrier (single carrier or aggregated contiguous carriers</a:t>
            </a:r>
            <a:r>
              <a:rPr lang="en-GB" altLang="ja-JP" dirty="0"/>
              <a:t>) and NR carrier. If there is no such CBW combination, go to Step 1a, Step 1b and Step 1c.</a:t>
            </a:r>
            <a:endParaRPr lang="ja-JP" altLang="ja-JP" dirty="0"/>
          </a:p>
          <a:p>
            <a:pPr lvl="3"/>
            <a:r>
              <a:rPr lang="en-GB" altLang="ja-JP" dirty="0"/>
              <a:t>Step 1a: Select the CBW combinations that the BW of NR carrier is smaller than the </a:t>
            </a:r>
            <a:r>
              <a:rPr lang="en-GB" altLang="ja-JP" u="sng" dirty="0"/>
              <a:t>(aggregated)</a:t>
            </a:r>
            <a:r>
              <a:rPr lang="en-GB" altLang="ja-JP" dirty="0"/>
              <a:t> BW of LTE carrier</a:t>
            </a:r>
            <a:r>
              <a:rPr lang="en-GB" altLang="ja-JP" u="sng" dirty="0"/>
              <a:t>(s)</a:t>
            </a:r>
            <a:r>
              <a:rPr lang="en-GB" altLang="ja-JP" dirty="0"/>
              <a:t>. If there is no such CBW combination, go to Step 1c.</a:t>
            </a:r>
            <a:endParaRPr lang="ja-JP" altLang="ja-JP" dirty="0"/>
          </a:p>
          <a:p>
            <a:pPr lvl="3"/>
            <a:r>
              <a:rPr lang="en-GB" altLang="ja-JP" dirty="0"/>
              <a:t>Step 1b: Among the CBW combinations selected from Step 1a, select the CBW combinations with the smallest CBW difference between </a:t>
            </a:r>
            <a:r>
              <a:rPr lang="en-GB" altLang="ja-JP" u="sng" dirty="0"/>
              <a:t>NR carrier and LTE carrier(s)</a:t>
            </a:r>
            <a:endParaRPr lang="ja-JP" altLang="ja-JP" dirty="0"/>
          </a:p>
          <a:p>
            <a:pPr lvl="3"/>
            <a:r>
              <a:rPr lang="en-GB" altLang="ja-JP" dirty="0"/>
              <a:t>Step 1c: select the EN-DC combinations with smallest CBW difference between the NR carrier and LTE carrier(s). </a:t>
            </a:r>
            <a:endParaRPr lang="ja-JP" altLang="ja-JP" dirty="0"/>
          </a:p>
          <a:p>
            <a:pPr lvl="2"/>
            <a:r>
              <a:rPr lang="en-GB" altLang="ja-JP" dirty="0"/>
              <a:t>Step 2: Among the CBW combinations selected from Step 1, select the EN-DC combination with the largest aggregated </a:t>
            </a:r>
            <a:r>
              <a:rPr lang="en-GB" altLang="ja-JP" dirty="0" smtClean="0"/>
              <a:t>CBW</a:t>
            </a:r>
          </a:p>
          <a:p>
            <a:pPr lvl="2"/>
            <a:endParaRPr lang="en-GB" altLang="ja-JP" dirty="0" smtClean="0"/>
          </a:p>
          <a:p>
            <a:pPr lvl="1"/>
            <a:r>
              <a:rPr lang="en-US" altLang="ja-JP" dirty="0"/>
              <a:t>Other options are not precluded.</a:t>
            </a:r>
          </a:p>
          <a:p>
            <a:pPr lvl="2"/>
            <a:endParaRPr lang="ja-JP" altLang="ja-JP" dirty="0"/>
          </a:p>
          <a:p>
            <a:pPr lvl="0"/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37409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contiguous and non-contiguous EN-DC</a:t>
            </a:r>
            <a:endParaRPr lang="ja-JP" altLang="ja-JP" sz="2000" dirty="0"/>
          </a:p>
          <a:p>
            <a:pPr lvl="0"/>
            <a:r>
              <a:rPr lang="en-GB" altLang="ja-JP" dirty="0" smtClean="0"/>
              <a:t>Channel </a:t>
            </a:r>
            <a:r>
              <a:rPr lang="en-GB" altLang="ja-JP" dirty="0"/>
              <a:t>bandwidth combination for </a:t>
            </a:r>
            <a:r>
              <a:rPr lang="en-GB" altLang="ja-JP" dirty="0" smtClean="0"/>
              <a:t>testing</a:t>
            </a:r>
          </a:p>
          <a:p>
            <a:pPr lvl="1"/>
            <a:r>
              <a:rPr lang="en-GB" altLang="ja-JP" dirty="0" smtClean="0"/>
              <a:t>Whether </a:t>
            </a:r>
            <a:r>
              <a:rPr lang="en-GB" altLang="ja-JP" dirty="0"/>
              <a:t>to consider the aggregated contiguous carriers for LTE if UE supports it</a:t>
            </a:r>
            <a:r>
              <a:rPr lang="en-GB" altLang="ja-JP" dirty="0" smtClean="0"/>
              <a:t>?</a:t>
            </a:r>
          </a:p>
          <a:p>
            <a:pPr lvl="2"/>
            <a:r>
              <a:rPr lang="en-US" altLang="ja-JP" dirty="0"/>
              <a:t>Option 1: </a:t>
            </a:r>
            <a:r>
              <a:rPr lang="en-GB" altLang="ja-JP" dirty="0" smtClean="0"/>
              <a:t>Consider </a:t>
            </a:r>
            <a:r>
              <a:rPr lang="en-GB" altLang="ja-JP" dirty="0"/>
              <a:t>the aggregated contiguous carriers for LTE</a:t>
            </a:r>
            <a:endParaRPr lang="ja-JP" altLang="ja-JP" strike="sngStrike" dirty="0"/>
          </a:p>
          <a:p>
            <a:pPr lvl="2"/>
            <a:r>
              <a:rPr lang="en-US" altLang="ja-JP" dirty="0"/>
              <a:t>Option </a:t>
            </a:r>
            <a:r>
              <a:rPr lang="en-US" altLang="ja-JP" dirty="0" smtClean="0"/>
              <a:t>2: Do not </a:t>
            </a:r>
            <a:r>
              <a:rPr lang="en-GB" altLang="ja-JP" dirty="0"/>
              <a:t>consider the aggregated contiguous carriers for </a:t>
            </a:r>
            <a:r>
              <a:rPr lang="en-GB" altLang="ja-JP" dirty="0" smtClean="0"/>
              <a:t>LTE</a:t>
            </a:r>
          </a:p>
          <a:p>
            <a:pPr lvl="2"/>
            <a:endParaRPr lang="ja-JP" altLang="ja-JP" dirty="0"/>
          </a:p>
          <a:p>
            <a:pPr lvl="1"/>
            <a:r>
              <a:rPr lang="en-GB" altLang="ja-JP" dirty="0" smtClean="0"/>
              <a:t>Whether </a:t>
            </a:r>
            <a:r>
              <a:rPr lang="en-GB" altLang="ja-JP" dirty="0"/>
              <a:t>to test partial PRB or full PRB for NR carrier, in case the CBW is different in LTE carrier(s) and NR carrier</a:t>
            </a:r>
            <a:r>
              <a:rPr lang="en-GB" altLang="ja-JP" dirty="0" smtClean="0"/>
              <a:t>?</a:t>
            </a:r>
          </a:p>
          <a:p>
            <a:pPr lvl="2"/>
            <a:r>
              <a:rPr lang="en-US" altLang="ja-JP" dirty="0"/>
              <a:t>Option 1</a:t>
            </a:r>
            <a:r>
              <a:rPr lang="en-US" altLang="ja-JP" dirty="0" smtClean="0"/>
              <a:t>: Partial PRB </a:t>
            </a:r>
            <a:endParaRPr lang="ja-JP" altLang="ja-JP" strike="sngStrike" dirty="0"/>
          </a:p>
          <a:p>
            <a:pPr lvl="2"/>
            <a:r>
              <a:rPr lang="en-US" altLang="ja-JP" dirty="0"/>
              <a:t>Option </a:t>
            </a:r>
            <a:r>
              <a:rPr lang="en-US" altLang="ja-JP" dirty="0" smtClean="0"/>
              <a:t>2: Full PRB</a:t>
            </a:r>
          </a:p>
          <a:p>
            <a:pPr marL="914400" lvl="2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LO position</a:t>
            </a:r>
          </a:p>
          <a:p>
            <a:pPr lvl="1"/>
            <a:r>
              <a:rPr lang="en-US" altLang="ja-JP" dirty="0" smtClean="0"/>
              <a:t>Option 1</a:t>
            </a:r>
            <a:r>
              <a:rPr lang="en-US" altLang="ja-JP" dirty="0"/>
              <a:t>: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LO </a:t>
            </a:r>
            <a:r>
              <a:rPr lang="en-US" altLang="ja-JP" dirty="0"/>
              <a:t>in </a:t>
            </a:r>
            <a:r>
              <a:rPr lang="en-US" altLang="ja-JP" dirty="0" smtClean="0"/>
              <a:t>middle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(1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priority)</a:t>
            </a:r>
          </a:p>
          <a:p>
            <a:pPr lvl="1"/>
            <a:r>
              <a:rPr lang="en-US" altLang="ja-JP" dirty="0"/>
              <a:t>Option 2: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LO </a:t>
            </a:r>
            <a:r>
              <a:rPr lang="en-US" altLang="ja-JP" dirty="0"/>
              <a:t>in </a:t>
            </a:r>
            <a:r>
              <a:rPr lang="en-US" altLang="ja-JP" dirty="0" smtClean="0"/>
              <a:t>middle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</a:t>
            </a:r>
            <a:r>
              <a:rPr lang="en-US" altLang="ja-JP" dirty="0"/>
              <a:t>and </a:t>
            </a:r>
            <a:r>
              <a:rPr lang="ja-JP" altLang="en-US" dirty="0" smtClean="0"/>
              <a:t>“</a:t>
            </a:r>
            <a:r>
              <a:rPr lang="en-US" altLang="ja-JP" dirty="0" smtClean="0"/>
              <a:t>LO </a:t>
            </a:r>
            <a:r>
              <a:rPr lang="en-US" altLang="ja-JP" dirty="0"/>
              <a:t>at edge of one </a:t>
            </a:r>
            <a:r>
              <a:rPr lang="en-US" altLang="ja-JP" dirty="0" smtClean="0"/>
              <a:t>CC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(2</a:t>
            </a:r>
            <a:r>
              <a:rPr lang="en-US" altLang="ja-JP" baseline="30000" dirty="0" smtClean="0"/>
              <a:t>nd</a:t>
            </a:r>
            <a:r>
              <a:rPr lang="en-US" altLang="ja-JP" dirty="0" smtClean="0"/>
              <a:t> priority)</a:t>
            </a:r>
          </a:p>
          <a:p>
            <a:pPr lvl="2"/>
            <a:r>
              <a:rPr lang="en-US" altLang="ja-JP" dirty="0"/>
              <a:t>FFS: </a:t>
            </a:r>
            <a:r>
              <a:rPr lang="en-GB" altLang="ja-JP" dirty="0"/>
              <a:t>Channel bandwidth combination for </a:t>
            </a:r>
            <a:r>
              <a:rPr lang="en-GB" altLang="ja-JP" dirty="0" smtClean="0"/>
              <a:t>testing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FFS: whether </a:t>
            </a:r>
            <a:r>
              <a:rPr lang="en-US" altLang="ja-JP" dirty="0"/>
              <a:t>some limitations on frequency separation between two CCs should be included in applicability rule for non-contiguous </a:t>
            </a:r>
            <a:r>
              <a:rPr lang="en-US" altLang="ja-JP" dirty="0" smtClean="0"/>
              <a:t>EN-DC</a:t>
            </a:r>
            <a:endParaRPr lang="en-GB" altLang="ja-JP" dirty="0" smtClean="0"/>
          </a:p>
          <a:p>
            <a:pPr lvl="1"/>
            <a:endParaRPr lang="en-GB" altLang="ja-JP" dirty="0" smtClean="0"/>
          </a:p>
          <a:p>
            <a:pPr lvl="2"/>
            <a:endParaRPr lang="ja-JP" altLang="ja-JP" dirty="0"/>
          </a:p>
          <a:p>
            <a:pPr lvl="0"/>
            <a:endParaRPr lang="ja-JP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16960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351820"/>
            <a:ext cx="10515600" cy="5037256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non-contiguous </a:t>
            </a:r>
            <a:r>
              <a:rPr lang="en-US" altLang="ja-JP" sz="2000" dirty="0" smtClean="0"/>
              <a:t>EN-DC</a:t>
            </a:r>
            <a:endParaRPr lang="ja-JP" altLang="ja-JP" sz="2000" dirty="0"/>
          </a:p>
          <a:p>
            <a:pPr lvl="0"/>
            <a:r>
              <a:rPr lang="en-US" altLang="ja-JP" dirty="0" smtClean="0"/>
              <a:t>Test applicability rules</a:t>
            </a:r>
          </a:p>
          <a:p>
            <a:pPr lvl="1"/>
            <a:r>
              <a:rPr lang="en-US" altLang="ja-JP" dirty="0" smtClean="0"/>
              <a:t>Option 1</a:t>
            </a:r>
          </a:p>
          <a:p>
            <a:pPr lvl="2" fontAlgn="base" hangingPunct="0"/>
            <a:r>
              <a:rPr lang="en-GB" altLang="ja-JP" dirty="0"/>
              <a:t>UE supports only intra-band contiguous EN-DC, </a:t>
            </a:r>
            <a:r>
              <a:rPr lang="en-GB" altLang="ja-JP" dirty="0" err="1"/>
              <a:t>i,e</a:t>
            </a:r>
            <a:r>
              <a:rPr lang="en-GB" altLang="ja-JP" dirty="0"/>
              <a:t>., if UE does not indicate 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-Support”,  </a:t>
            </a:r>
            <a:endParaRPr lang="ja-JP" altLang="ja-JP" dirty="0"/>
          </a:p>
          <a:p>
            <a:pPr lvl="3" fontAlgn="base" hangingPunct="0"/>
            <a:r>
              <a:rPr lang="en-US" altLang="ja-JP" dirty="0"/>
              <a:t>power </a:t>
            </a:r>
            <a:r>
              <a:rPr lang="en-GB" altLang="ja-JP" dirty="0"/>
              <a:t>imbalance</a:t>
            </a:r>
            <a:r>
              <a:rPr lang="en-US" altLang="ja-JP" dirty="0"/>
              <a:t> requirement for intra-band contiguous EN-DC is applied</a:t>
            </a:r>
            <a:endParaRPr lang="ja-JP" altLang="ja-JP" dirty="0"/>
          </a:p>
          <a:p>
            <a:pPr lvl="2" fontAlgn="base" hangingPunct="0"/>
            <a:r>
              <a:rPr lang="en-GB" altLang="ja-JP" dirty="0"/>
              <a:t>UE supports only intra-band non-contiguous EN-DC, i.e., if UE indicates “non-contiguous” in 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-Support” or UE does not indicate “</a:t>
            </a:r>
            <a:r>
              <a:rPr lang="en-GB" altLang="ja-JP" dirty="0" err="1"/>
              <a:t>interBandContiguousMRDC</a:t>
            </a:r>
            <a:r>
              <a:rPr lang="en-GB" altLang="ja-JP" dirty="0"/>
              <a:t>”,  </a:t>
            </a:r>
            <a:endParaRPr lang="ja-JP" altLang="ja-JP" dirty="0"/>
          </a:p>
          <a:p>
            <a:pPr lvl="3" fontAlgn="base" hangingPunct="0"/>
            <a:r>
              <a:rPr lang="en-US" altLang="ja-JP" dirty="0"/>
              <a:t>power imbalance requirement for intra-band non-contiguous EN-DC is applied</a:t>
            </a:r>
            <a:endParaRPr lang="ja-JP" altLang="ja-JP" dirty="0"/>
          </a:p>
          <a:p>
            <a:pPr lvl="2" fontAlgn="base" hangingPunct="0"/>
            <a:r>
              <a:rPr lang="en-GB" altLang="ja-JP" dirty="0"/>
              <a:t>UE supports both intra-band contiguous and non-contiguous EN-DC, i.e., if UE indicates “both” in 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-Support” or UE indicates “</a:t>
            </a:r>
            <a:r>
              <a:rPr lang="en-GB" altLang="ja-JP" dirty="0" err="1"/>
              <a:t>interBandContiguousMRDC</a:t>
            </a:r>
            <a:r>
              <a:rPr lang="en-GB" altLang="ja-JP" dirty="0"/>
              <a:t>”,  </a:t>
            </a:r>
            <a:endParaRPr lang="ja-JP" altLang="ja-JP" dirty="0"/>
          </a:p>
          <a:p>
            <a:pPr lvl="3" fontAlgn="base" hangingPunct="0"/>
            <a:r>
              <a:rPr lang="en-US" altLang="ja-JP" dirty="0" smtClean="0"/>
              <a:t>power </a:t>
            </a:r>
            <a:r>
              <a:rPr lang="en-US" altLang="ja-JP" dirty="0"/>
              <a:t>imbalance requirement for FR1 intra-band contiguous </a:t>
            </a:r>
            <a:r>
              <a:rPr lang="en-US" altLang="ja-JP" dirty="0" smtClean="0"/>
              <a:t>EN-DC</a:t>
            </a:r>
          </a:p>
          <a:p>
            <a:pPr lvl="3" fontAlgn="base" hangingPunct="0"/>
            <a:endParaRPr lang="en-US" altLang="ja-JP" dirty="0" smtClean="0"/>
          </a:p>
          <a:p>
            <a:pPr lvl="1"/>
            <a:r>
              <a:rPr lang="en-US" altLang="ja-JP" dirty="0"/>
              <a:t>Option 2</a:t>
            </a:r>
            <a:r>
              <a:rPr lang="en-US" altLang="ja-JP" sz="1800" dirty="0"/>
              <a:t> </a:t>
            </a:r>
            <a:endParaRPr lang="ja-JP" altLang="ja-JP" sz="1800" dirty="0"/>
          </a:p>
          <a:p>
            <a:pPr lvl="2"/>
            <a:r>
              <a:rPr lang="en-GB" altLang="ja-JP" dirty="0"/>
              <a:t>UE supports only intra-band contiguous EN-DC, </a:t>
            </a:r>
            <a:r>
              <a:rPr lang="en-GB" altLang="ja-JP" dirty="0" err="1"/>
              <a:t>i,e</a:t>
            </a:r>
            <a:r>
              <a:rPr lang="en-GB" altLang="ja-JP" dirty="0"/>
              <a:t>., if UE does not indicate </a:t>
            </a:r>
            <a:r>
              <a:rPr lang="en-US" altLang="ja-JP" dirty="0"/>
              <a:t>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</a:t>
            </a:r>
            <a:r>
              <a:rPr lang="en-US" altLang="ja-JP" dirty="0"/>
              <a:t>”</a:t>
            </a:r>
            <a:r>
              <a:rPr lang="en-GB" altLang="ja-JP" dirty="0"/>
              <a:t>,  </a:t>
            </a:r>
            <a:endParaRPr lang="ja-JP" altLang="ja-JP" sz="1400" dirty="0"/>
          </a:p>
          <a:p>
            <a:pPr lvl="3"/>
            <a:r>
              <a:rPr lang="en-US" altLang="ja-JP" dirty="0"/>
              <a:t>power </a:t>
            </a:r>
            <a:r>
              <a:rPr lang="en-GB" altLang="ja-JP" dirty="0"/>
              <a:t>imbalance</a:t>
            </a:r>
            <a:r>
              <a:rPr lang="en-US" altLang="ja-JP" dirty="0"/>
              <a:t> requirement for intra-band contiguous EN-DC is applied</a:t>
            </a:r>
            <a:endParaRPr lang="ja-JP" altLang="ja-JP" sz="1100" dirty="0"/>
          </a:p>
          <a:p>
            <a:pPr lvl="2"/>
            <a:r>
              <a:rPr lang="en-GB" altLang="ja-JP" dirty="0"/>
              <a:t>UE supports only intra-band non-contiguous EN-DC, i.e., if UE indicates </a:t>
            </a:r>
            <a:r>
              <a:rPr lang="en-US" altLang="ja-JP" dirty="0"/>
              <a:t>“</a:t>
            </a:r>
            <a:r>
              <a:rPr lang="en-GB" altLang="ja-JP" dirty="0"/>
              <a:t>non-contiguous</a:t>
            </a:r>
            <a:r>
              <a:rPr lang="en-US" altLang="ja-JP" dirty="0"/>
              <a:t>”</a:t>
            </a:r>
            <a:r>
              <a:rPr lang="en-GB" altLang="ja-JP" dirty="0"/>
              <a:t> in </a:t>
            </a:r>
            <a:r>
              <a:rPr lang="en-US" altLang="ja-JP" dirty="0"/>
              <a:t>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</a:t>
            </a:r>
            <a:r>
              <a:rPr lang="en-US" altLang="ja-JP" dirty="0"/>
              <a:t>” </a:t>
            </a:r>
            <a:r>
              <a:rPr lang="en-GB" altLang="ja-JP" dirty="0"/>
              <a:t>  </a:t>
            </a:r>
            <a:r>
              <a:rPr lang="en-GB" altLang="ja-JP" sz="1400" dirty="0"/>
              <a:t> </a:t>
            </a:r>
            <a:endParaRPr lang="ja-JP" altLang="ja-JP" sz="1400" dirty="0"/>
          </a:p>
          <a:p>
            <a:pPr lvl="3"/>
            <a:r>
              <a:rPr lang="en-US" altLang="ja-JP" dirty="0"/>
              <a:t>power imbalance requirement for intra-band non-contiguous EN-DC is applied</a:t>
            </a:r>
            <a:endParaRPr lang="ja-JP" altLang="ja-JP" sz="1100" dirty="0"/>
          </a:p>
          <a:p>
            <a:pPr lvl="2"/>
            <a:r>
              <a:rPr lang="en-GB" altLang="ja-JP" dirty="0"/>
              <a:t>UE supports both intra-band contiguous and non-contiguous EN-DC, i.e., if UE indicates </a:t>
            </a:r>
            <a:r>
              <a:rPr lang="en-US" altLang="ja-JP" dirty="0"/>
              <a:t>“</a:t>
            </a:r>
            <a:r>
              <a:rPr lang="en-GB" altLang="ja-JP" dirty="0"/>
              <a:t>both</a:t>
            </a:r>
            <a:r>
              <a:rPr lang="en-US" altLang="ja-JP" dirty="0"/>
              <a:t>”</a:t>
            </a:r>
            <a:r>
              <a:rPr lang="en-GB" altLang="ja-JP" dirty="0"/>
              <a:t> in </a:t>
            </a:r>
            <a:r>
              <a:rPr lang="en-US" altLang="ja-JP" dirty="0"/>
              <a:t>“</a:t>
            </a:r>
            <a:r>
              <a:rPr lang="en-GB" altLang="ja-JP" dirty="0" err="1"/>
              <a:t>intraBandENDC</a:t>
            </a:r>
            <a:r>
              <a:rPr lang="en-GB" altLang="ja-JP" dirty="0"/>
              <a:t>-Support</a:t>
            </a:r>
            <a:r>
              <a:rPr lang="en-US" altLang="ja-JP" dirty="0"/>
              <a:t>”</a:t>
            </a:r>
            <a:r>
              <a:rPr lang="en-US" altLang="ja-JP" sz="1400" dirty="0"/>
              <a:t> </a:t>
            </a:r>
            <a:endParaRPr lang="ja-JP" altLang="ja-JP" sz="1400" dirty="0"/>
          </a:p>
          <a:p>
            <a:pPr lvl="3"/>
            <a:r>
              <a:rPr lang="en-US" altLang="ja-JP" dirty="0" smtClean="0"/>
              <a:t>power </a:t>
            </a:r>
            <a:r>
              <a:rPr lang="en-US" altLang="ja-JP" dirty="0"/>
              <a:t>imbalance requirement for FR1 intra-band contiguous </a:t>
            </a:r>
            <a:r>
              <a:rPr lang="en-US" altLang="ja-JP" dirty="0" smtClean="0"/>
              <a:t>EN-DC</a:t>
            </a:r>
          </a:p>
        </p:txBody>
      </p:sp>
    </p:spTree>
    <p:extLst>
      <p:ext uri="{BB962C8B-B14F-4D97-AF65-F5344CB8AC3E}">
        <p14:creationId xmlns:p14="http://schemas.microsoft.com/office/powerpoint/2010/main" val="324971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1386</Words>
  <Application>Microsoft Office PowerPoint</Application>
  <PresentationFormat>ワイド画面</PresentationFormat>
  <Paragraphs>163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SimSun</vt:lpstr>
      <vt:lpstr>游ゴシック</vt:lpstr>
      <vt:lpstr>游ゴシック Light</vt:lpstr>
      <vt:lpstr>Arial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2020-03-03T01:11:12Z</dcterms:created>
  <dcterms:modified xsi:type="dcterms:W3CDTF">2020-08-26T23:52:05Z</dcterms:modified>
</cp:coreProperties>
</file>