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98" r:id="rId4"/>
    <p:sldId id="295" r:id="rId5"/>
    <p:sldId id="299" r:id="rId6"/>
    <p:sldId id="296" r:id="rId7"/>
    <p:sldId id="300" r:id="rId8"/>
    <p:sldId id="297" r:id="rId9"/>
    <p:sldId id="30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9625" autoAdjust="0"/>
  </p:normalViewPr>
  <p:slideViewPr>
    <p:cSldViewPr snapToGrid="0">
      <p:cViewPr varScale="1">
        <p:scale>
          <a:sx n="86" d="100"/>
          <a:sy n="86" d="100"/>
        </p:scale>
        <p:origin x="-137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75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E///: More proper</a:t>
            </a:r>
            <a:r>
              <a:rPr lang="en-US" altLang="zh-CN" baseline="0" dirty="0"/>
              <a:t> to align with NR other than LTE.</a:t>
            </a:r>
          </a:p>
          <a:p>
            <a:r>
              <a:rPr lang="en-US" altLang="zh-CN" dirty="0"/>
              <a:t>Nokia: We believe same values</a:t>
            </a:r>
            <a:r>
              <a:rPr lang="en-US" altLang="zh-CN" baseline="0" dirty="0"/>
              <a:t> can be applied for 6GHz since it’s band agnostic.</a:t>
            </a:r>
          </a:p>
          <a:p>
            <a:r>
              <a:rPr lang="en-US" altLang="zh-CN" baseline="0" dirty="0"/>
              <a:t>ZTE: we didn’t see the logic why we need to use NR either than LTE LAA since its same band. This may bring confusion from regulatory aspect.</a:t>
            </a:r>
          </a:p>
          <a:p>
            <a:r>
              <a:rPr lang="en-US" altLang="zh-CN" baseline="0" dirty="0"/>
              <a:t>Nokia: In NR, there is some refarming bands which applied new approach i.e. 3.5GHz band. </a:t>
            </a:r>
          </a:p>
          <a:p>
            <a:r>
              <a:rPr lang="en-US" altLang="zh-CN" baseline="0" dirty="0"/>
              <a:t>ZTE: is there any problem for product if we reuse LTE LAA requirements?</a:t>
            </a:r>
          </a:p>
          <a:p>
            <a:r>
              <a:rPr lang="en-US" altLang="zh-CN" baseline="0" dirty="0"/>
              <a:t>Nokia: Now we are in NR place, we have different SU compared to LTE.</a:t>
            </a:r>
          </a:p>
          <a:p>
            <a:r>
              <a:rPr lang="en-US" altLang="zh-CN" baseline="0" dirty="0"/>
              <a:t>ZTE: CHBW and SU not related to the boundary. </a:t>
            </a:r>
          </a:p>
          <a:p>
            <a:r>
              <a:rPr lang="en-US" altLang="zh-CN" baseline="0" dirty="0"/>
              <a:t>E///: With larger operating bandwidth, this is also adopted from LTE. This is the reason why we change the boundary</a:t>
            </a:r>
            <a:r>
              <a:rPr lang="en-US" altLang="zh-CN" baseline="0" dirty="0" smtClean="0"/>
              <a:t>.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30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/>
              <a:t>ZTE: we disagree with the proposed values. We didn’t any technical analysis  for this part.</a:t>
            </a:r>
          </a:p>
          <a:p>
            <a:r>
              <a:rPr lang="en-US" altLang="zh-CN" baseline="0" dirty="0"/>
              <a:t>Huawei: Similar view as ZTE. The operating bandwidth &gt;1GHz, which means current agreements applicable need to be further checked.</a:t>
            </a:r>
          </a:p>
          <a:p>
            <a:r>
              <a:rPr lang="en-US" altLang="zh-CN" baseline="0" dirty="0"/>
              <a:t>E///: Both band n46, and n96 with &gt;200MHz operating bandwidth, we can further revise it.</a:t>
            </a:r>
          </a:p>
          <a:p>
            <a:r>
              <a:rPr lang="en-US" altLang="zh-CN" baseline="0" dirty="0"/>
              <a:t>Nokia: We already discussed n96 for several meetings, we didn’t see any analysis from companies. Any plan for that? </a:t>
            </a:r>
          </a:p>
          <a:p>
            <a:r>
              <a:rPr lang="en-US" altLang="zh-CN" baseline="0" dirty="0"/>
              <a:t>Huawei: We would Like to first agree some parameters i.e. channel arrangements, SU and so. We didn’t see any technical analysis for 6GHz band.</a:t>
            </a:r>
          </a:p>
          <a:p>
            <a:r>
              <a:rPr lang="en-US" altLang="zh-CN" baseline="0" dirty="0"/>
              <a:t>ZTE: Could you clarify which reference for this? Until this meeting, we only see Huawei paper. </a:t>
            </a:r>
          </a:p>
          <a:p>
            <a:r>
              <a:rPr lang="en-US" altLang="zh-CN" baseline="0" dirty="0"/>
              <a:t>Nokia: We already submit one paper on 6GHz 2010744. We didn’t see the issue. </a:t>
            </a:r>
          </a:p>
          <a:p>
            <a:r>
              <a:rPr lang="en-US" altLang="zh-CN" baseline="0" dirty="0"/>
              <a:t>ZTE: We didn’t see filter data, lack of enough evidence. </a:t>
            </a:r>
          </a:p>
          <a:p>
            <a:r>
              <a:rPr lang="en-US" altLang="zh-CN" baseline="0" dirty="0"/>
              <a:t>Huawei: Similar view as ZTE.</a:t>
            </a:r>
          </a:p>
          <a:p>
            <a:r>
              <a:rPr lang="en-US" altLang="zh-CN" baseline="0" dirty="0"/>
              <a:t>QC: We have concern on companies say want to further study but we faced to close the WI.</a:t>
            </a:r>
          </a:p>
          <a:p>
            <a:r>
              <a:rPr lang="en-US" altLang="zh-CN" baseline="0" dirty="0"/>
              <a:t>Huawei: Nokia proposed same OOB for same 1C and 1H; now Nokia change their position. Then how we can conclude with sudden views changes.</a:t>
            </a:r>
          </a:p>
          <a:p>
            <a:r>
              <a:rPr lang="en-US" altLang="zh-CN" baseline="0" dirty="0"/>
              <a:t>Nokia: We don’t change position, we are proposing alignment. We probably make misunderstanding on 10MHz but our intention is to have alignment among 1C and 1H. </a:t>
            </a:r>
          </a:p>
          <a:p>
            <a:r>
              <a:rPr lang="en-US" altLang="zh-CN" baseline="0" dirty="0"/>
              <a:t>Huawei: Even for 5GHz, we still have technical issues, we still need based on consensus and technical justification basis</a:t>
            </a:r>
            <a:r>
              <a:rPr lang="en-US" altLang="zh-CN" baseline="0" dirty="0" smtClean="0"/>
              <a:t>.</a:t>
            </a:r>
          </a:p>
          <a:p>
            <a:r>
              <a:rPr lang="en-US" altLang="zh-CN" baseline="0" dirty="0" smtClean="0"/>
              <a:t>CMCC: we have 1.2GHz on 6GHz band, which is total different compared all the existing NR FR1 bands. We would like to further evaluation to see the performance.</a:t>
            </a:r>
          </a:p>
          <a:p>
            <a:r>
              <a:rPr lang="en-US" altLang="zh-CN" baseline="0" dirty="0" smtClean="0"/>
              <a:t>Nokia: Is that acceptable to further relax the requirements for CMCC?</a:t>
            </a:r>
          </a:p>
          <a:p>
            <a:r>
              <a:rPr lang="en-US" altLang="zh-CN" baseline="0" dirty="0" smtClean="0"/>
              <a:t>Huawei: we are not meaning to further relax.</a:t>
            </a:r>
          </a:p>
          <a:p>
            <a:r>
              <a:rPr lang="en-US" altLang="zh-CN" baseline="0" dirty="0" smtClean="0"/>
              <a:t>ZTE: We are meaning to further evaluate, not acceptable without any evaluation to reuse the values. Another dependent issue on main session for </a:t>
            </a:r>
            <a:r>
              <a:rPr lang="en-US" altLang="zh-CN" baseline="0" dirty="0" err="1" smtClean="0"/>
              <a:t>systerm</a:t>
            </a:r>
            <a:r>
              <a:rPr lang="en-US" altLang="zh-CN" baseline="0" dirty="0" smtClean="0"/>
              <a:t> parameter still on-going, without the decision on that part, we can not confirm this value.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Nokia: ZTE/Huawei fine for 1C without any changes on 5GHz.</a:t>
            </a:r>
          </a:p>
          <a:p>
            <a:r>
              <a:rPr lang="en-US" altLang="zh-CN" baseline="0" dirty="0" smtClean="0"/>
              <a:t>Huawei: I don’t have such comments.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ZTE/Huawei: Previous agreement is for 5GHz, not 6GHz. This is total different. The filter design total different.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Nokia: Data is not always mandatory, we see the feasible.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ZTE: Huawei always show analysis the difficulty.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Nokia: That’s is for massive MIMO, which is not for 1C.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China Telecomm: This spectrum also very important in China, we would like to collect views and data from chip-set vendors to justify the proper requirements.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Nokia: The key factor is the percentile of pass bandwidth compared to center frequency; this factor similar as NR band n77.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QC: In our view, n96 only target for US only. With this understanding, does operators still have concern?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China Telecomm: The BS use </a:t>
            </a:r>
            <a:r>
              <a:rPr lang="en-US" altLang="zh-CN" baseline="0" dirty="0" err="1" smtClean="0"/>
              <a:t>cavnet</a:t>
            </a:r>
            <a:r>
              <a:rPr lang="en-US" altLang="zh-CN" baseline="0" dirty="0" smtClean="0"/>
              <a:t> filter, this filter also depending on carrier frequency. We know n96 for US only, as we mentioned other bands in future with same frequency range, it may </a:t>
            </a:r>
            <a:r>
              <a:rPr lang="en-US" altLang="zh-CN" baseline="0" dirty="0" err="1" smtClean="0"/>
              <a:t>resue</a:t>
            </a:r>
            <a:r>
              <a:rPr lang="en-US" altLang="zh-CN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The same requirements; take RAN4 history, we can not exclude that possibility at this moment.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AT&amp;T: It’s urgent for US, we hope companies can understand that </a:t>
            </a:r>
            <a:r>
              <a:rPr lang="en-US" altLang="zh-CN" baseline="0" dirty="0" err="1" smtClean="0"/>
              <a:t>suiation</a:t>
            </a:r>
            <a:r>
              <a:rPr lang="en-US" altLang="zh-CN" baseline="0" dirty="0" smtClean="0"/>
              <a:t>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 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30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Huawei: We don’t 1-H for  LTE LAA.</a:t>
            </a:r>
            <a:r>
              <a:rPr lang="en-US" altLang="zh-CN" baseline="0" dirty="0"/>
              <a:t> </a:t>
            </a:r>
          </a:p>
          <a:p>
            <a:r>
              <a:rPr lang="en-US" altLang="zh-CN" baseline="0" dirty="0"/>
              <a:t>ZTE: Reusing the offset values. </a:t>
            </a:r>
            <a:endParaRPr lang="en-US" altLang="zh-CN" dirty="0"/>
          </a:p>
          <a:p>
            <a:r>
              <a:rPr lang="en-US" altLang="zh-CN" dirty="0"/>
              <a:t>E///:We already agreed reusing NR requirements in past meeting.</a:t>
            </a:r>
            <a:r>
              <a:rPr lang="en-US" altLang="zh-CN" baseline="0" dirty="0"/>
              <a:t> </a:t>
            </a:r>
          </a:p>
          <a:p>
            <a:r>
              <a:rPr lang="en-US" altLang="zh-CN" baseline="0" dirty="0"/>
              <a:t>Nokia: we should be consistent to reuse legacy NR for both 1-C and 1-H, also OOBE. We design NR_U based on NR not based on LTE.</a:t>
            </a:r>
          </a:p>
          <a:p>
            <a:r>
              <a:rPr lang="en-US" altLang="zh-CN" baseline="0" dirty="0"/>
              <a:t>ZTE: I think that WF high levels, details still need to discuss. We need to further discuss and optimize and justify the difference. </a:t>
            </a:r>
          </a:p>
          <a:p>
            <a:r>
              <a:rPr lang="en-US" altLang="zh-CN" dirty="0"/>
              <a:t>E///:</a:t>
            </a:r>
            <a:r>
              <a:rPr lang="en-US" altLang="zh-CN" baseline="0" dirty="0"/>
              <a:t> Why you prefer option 1?</a:t>
            </a:r>
          </a:p>
          <a:p>
            <a:r>
              <a:rPr lang="en-US" altLang="zh-CN" baseline="0" dirty="0"/>
              <a:t>Huawei: For Type 1-c, we will reuse same design for LAA and NR-U for type 1-C, better reuse this requirements.</a:t>
            </a:r>
          </a:p>
          <a:p>
            <a:r>
              <a:rPr lang="en-US" altLang="zh-CN" baseline="0" dirty="0"/>
              <a:t>ZTE: We have similar as Huawei.</a:t>
            </a:r>
          </a:p>
          <a:p>
            <a:r>
              <a:rPr lang="en-US" altLang="zh-CN" baseline="0" dirty="0"/>
              <a:t>QC: Make sense to use NR requirements considering NR difference compared LTE. We have wide CHBW.</a:t>
            </a:r>
          </a:p>
          <a:p>
            <a:r>
              <a:rPr lang="en-US" altLang="zh-CN" baseline="0" dirty="0"/>
              <a:t>Nokia: We also need to ensure other CHBW can be works well except 20MHz.</a:t>
            </a:r>
          </a:p>
          <a:p>
            <a:endParaRPr lang="en-US" altLang="zh-CN" baseline="0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0410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baseline="0" dirty="0"/>
              <a:t>ZTE: We believe this requirements is band related.</a:t>
            </a:r>
          </a:p>
          <a:p>
            <a:r>
              <a:rPr lang="en-US" altLang="zh-CN" baseline="0" dirty="0"/>
              <a:t>Nokia</a:t>
            </a:r>
            <a:r>
              <a:rPr lang="zh-CN" altLang="en-US" baseline="0" dirty="0"/>
              <a:t>：</a:t>
            </a:r>
            <a:r>
              <a:rPr lang="en-US" altLang="zh-CN" baseline="0" dirty="0"/>
              <a:t>Why is band specific? What’s kind of analysis we needed ?</a:t>
            </a:r>
          </a:p>
          <a:p>
            <a:r>
              <a:rPr lang="en-US" altLang="zh-CN" baseline="0" dirty="0"/>
              <a:t>ZTE: We think as package with </a:t>
            </a:r>
            <a:r>
              <a:rPr lang="en-US" altLang="zh-CN" baseline="0" dirty="0" err="1"/>
              <a:t>delta_FOOB</a:t>
            </a:r>
            <a:r>
              <a:rPr lang="en-US" altLang="zh-CN" baseline="0" dirty="0"/>
              <a:t>.</a:t>
            </a:r>
          </a:p>
          <a:p>
            <a:r>
              <a:rPr lang="en-US" altLang="zh-CN" baseline="0" dirty="0"/>
              <a:t>Nokia: This band agonistic ,why we need treat as a package.</a:t>
            </a:r>
          </a:p>
          <a:p>
            <a:endParaRPr lang="en-US" altLang="zh-CN" baseline="0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0410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Nokia: We</a:t>
            </a:r>
            <a:r>
              <a:rPr lang="en-US" altLang="zh-CN" baseline="0" dirty="0"/>
              <a:t> already this in previous meeting for LO leakage, we are fine to </a:t>
            </a:r>
            <a:r>
              <a:rPr lang="en-US" altLang="zh-CN" baseline="0" dirty="0" err="1"/>
              <a:t>Px</a:t>
            </a:r>
            <a:r>
              <a:rPr lang="en-US" altLang="zh-CN" baseline="0" dirty="0"/>
              <a:t> modification. We are fine to work with such exception for some cases.</a:t>
            </a:r>
          </a:p>
          <a:p>
            <a:r>
              <a:rPr lang="en-US" altLang="zh-CN" baseline="0" dirty="0"/>
              <a:t>Huawei</a:t>
            </a:r>
            <a:r>
              <a:rPr lang="zh-CN" altLang="en-US" baseline="0" dirty="0"/>
              <a:t>：</a:t>
            </a:r>
            <a:r>
              <a:rPr lang="en-US" altLang="zh-CN" baseline="0" dirty="0"/>
              <a:t>We also mention to reuse BS requirements in previously agreed WF.</a:t>
            </a:r>
          </a:p>
          <a:p>
            <a:r>
              <a:rPr lang="en-US" altLang="zh-CN" baseline="0" dirty="0"/>
              <a:t>ZTE: Prated is typo, that’s not comprise. 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75329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Huawei: If we agree use these</a:t>
            </a:r>
            <a:r>
              <a:rPr lang="en-US" altLang="zh-CN" baseline="0" dirty="0" smtClean="0"/>
              <a:t> NR values, the corresponding requirements all need to be revised in Rx side (REFSENS).</a:t>
            </a:r>
          </a:p>
          <a:p>
            <a:r>
              <a:rPr lang="en-US" altLang="zh-CN" baseline="0" dirty="0" smtClean="0"/>
              <a:t>Nokia: Agree, if these values agreed, we can update the CR.</a:t>
            </a:r>
          </a:p>
          <a:p>
            <a:r>
              <a:rPr lang="en-US" altLang="zh-CN" baseline="0" dirty="0" smtClean="0"/>
              <a:t>ZTE: This value not only impact 38.104, also impact other BS specs.</a:t>
            </a:r>
          </a:p>
          <a:p>
            <a:r>
              <a:rPr lang="en-US" altLang="zh-CN" baseline="0" dirty="0" smtClean="0"/>
              <a:t>Nokia: We agree, we can update other CRs also.</a:t>
            </a:r>
          </a:p>
          <a:p>
            <a:r>
              <a:rPr lang="en-US" altLang="zh-CN" dirty="0" smtClean="0"/>
              <a:t>Huawei: some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requirements</a:t>
            </a:r>
            <a:r>
              <a:rPr lang="en-US" altLang="zh-CN" baseline="0" dirty="0" smtClean="0"/>
              <a:t> also need to be updated i.e. co-existence/co-location.</a:t>
            </a:r>
          </a:p>
          <a:p>
            <a:r>
              <a:rPr lang="en-US" altLang="zh-CN" baseline="0" dirty="0" smtClean="0"/>
              <a:t>Nokia: Could you clarify which impact?</a:t>
            </a:r>
          </a:p>
          <a:p>
            <a:r>
              <a:rPr lang="en-US" altLang="zh-CN" baseline="0" dirty="0" smtClean="0"/>
              <a:t>Huawei: At least 38.104 </a:t>
            </a:r>
          </a:p>
          <a:p>
            <a:r>
              <a:rPr lang="en-US" altLang="zh-CN" baseline="0" dirty="0" smtClean="0"/>
              <a:t>Nokia: We are not sure any impact on </a:t>
            </a:r>
            <a:r>
              <a:rPr lang="en-US" altLang="zh-CN" baseline="0" dirty="0" err="1" smtClean="0"/>
              <a:t>Tx</a:t>
            </a:r>
            <a:r>
              <a:rPr lang="en-US" altLang="zh-CN" baseline="0" dirty="0" smtClean="0"/>
              <a:t> side.</a:t>
            </a:r>
          </a:p>
          <a:p>
            <a:r>
              <a:rPr lang="en-US" altLang="zh-CN" baseline="0" dirty="0" smtClean="0"/>
              <a:t>Nokia: We can include [ ], and companies can further check in future meetings if any update needed or not.</a:t>
            </a:r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57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/>
          </a:bodyPr>
          <a:lstStyle/>
          <a:p>
            <a:r>
              <a:rPr lang="en-US" dirty="0"/>
              <a:t>WF on NR-U BS </a:t>
            </a:r>
            <a:r>
              <a:rPr lang="en-US" dirty="0" err="1"/>
              <a:t>Tx</a:t>
            </a:r>
            <a:r>
              <a:rPr lang="en-US" dirty="0"/>
              <a:t> and Rx remaining requirements for NR-U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ZTE,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R4-2012607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#96e</a:t>
            </a:r>
          </a:p>
          <a:p>
            <a:r>
              <a:rPr lang="en-US" b="1" dirty="0"/>
              <a:t>17th Aug - 28th Aug.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2436" y="1026198"/>
            <a:ext cx="10515600" cy="5378765"/>
          </a:xfrm>
        </p:spPr>
        <p:txBody>
          <a:bodyPr>
            <a:normAutofit fontScale="92500" lnSpcReduction="20000"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US" altLang="en-GB" sz="2000" dirty="0">
                <a:solidFill>
                  <a:schemeClr val="tx1"/>
                </a:solidFill>
              </a:rPr>
              <a:t>In RAN4#96e,open issues are identified for NR-U BS requirements which needs further discussion, open issues are listed as following</a:t>
            </a:r>
            <a:r>
              <a:rPr lang="en-US" altLang="en-GB" sz="2000" strike="sngStrike" dirty="0">
                <a:solidFill>
                  <a:schemeClr val="tx1"/>
                </a:solidFill>
              </a:rPr>
              <a:t>: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    1)   How to reflect NR-U BS to support AAS BS type;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    2)  IBB/OOBB requirements for NR-U BS;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    3)  Δf</a:t>
            </a:r>
            <a:r>
              <a:rPr lang="en-US" altLang="en-GB" sz="2000" baseline="-25000" dirty="0">
                <a:solidFill>
                  <a:schemeClr val="tx1"/>
                </a:solidFill>
              </a:rPr>
              <a:t>OBUE</a:t>
            </a:r>
            <a:r>
              <a:rPr lang="en-US" altLang="en-GB" sz="2000" dirty="0">
                <a:solidFill>
                  <a:schemeClr val="tx1"/>
                </a:solidFill>
              </a:rPr>
              <a:t> and Δf</a:t>
            </a:r>
            <a:r>
              <a:rPr lang="en-US" altLang="en-GB" sz="2000" baseline="-25000" dirty="0">
                <a:solidFill>
                  <a:schemeClr val="tx1"/>
                </a:solidFill>
              </a:rPr>
              <a:t>OOBB</a:t>
            </a:r>
            <a:r>
              <a:rPr lang="en-US" altLang="en-GB" sz="2000" dirty="0">
                <a:solidFill>
                  <a:schemeClr val="tx1"/>
                </a:solidFill>
              </a:rPr>
              <a:t> for NR-U BS type 1-C and 1-H;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    4)   F</a:t>
            </a:r>
            <a:r>
              <a:rPr lang="en-US" altLang="en-GB" sz="2000" dirty="0">
                <a:sym typeface="+mn-ea"/>
              </a:rPr>
              <a:t>requency offset of i</a:t>
            </a:r>
            <a:r>
              <a:rPr lang="en-US" altLang="en-GB" sz="2000" dirty="0">
                <a:solidFill>
                  <a:schemeClr val="tx1"/>
                </a:solidFill>
              </a:rPr>
              <a:t>nterferer signal for RX ACS and IMD requirements;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    5)   LO leakage exception for NR-U BS Tx </a:t>
            </a: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Note :  1) and 4) has been resolved in the GTW meeting with following agreement: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rgbClr val="92D05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rgbClr val="92D050"/>
                </a:solidFill>
              </a:rPr>
              <a:t>Proposal 1: Prated,C,AC used in WF [4] and CR [3] should be updated as Prated,x;</a:t>
            </a: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rgbClr val="92D050"/>
                </a:solidFill>
              </a:rPr>
              <a:t>Proposal 1: to use the following frequency offset for ACS interfering signal in Table 7.4.1.2-2a in R4-2010960;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rgbClr val="92D050"/>
                </a:solidFill>
              </a:rPr>
              <a:t>Proposal 4: to use the following frequency offset for RX IMD interfering signal in Table 7.7.2-2a in R4-2010960;</a:t>
            </a: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Reference: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[1]R4-2010738, CR to TS 38.104: Introduction of NR-U into BS core specification,Nokia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[2]R4-2010743, Discussion on BS core specification drafting ,Nokia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[3]R4-2010959,NR-U BS Tx requirements, ZTE Corporation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[4]R4-2010960, NR-U BS Rx ACS, IBB, OOBB, IMD requirements, ZTE Corporation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[5]R4-2010495</a:t>
            </a: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pl-PL" altLang="en-GB" sz="2100" dirty="0">
                <a:solidFill>
                  <a:srgbClr val="FF0000"/>
                </a:solidFill>
              </a:rPr>
              <a:t>[6] </a:t>
            </a:r>
            <a:r>
              <a:rPr lang="en-US" altLang="ja-JP" sz="2100" dirty="0">
                <a:solidFill>
                  <a:srgbClr val="FF0000"/>
                </a:solidFill>
              </a:rPr>
              <a:t>R4-1</a:t>
            </a:r>
            <a:r>
              <a:rPr lang="pl-PL" altLang="ja-JP" sz="2100" dirty="0">
                <a:solidFill>
                  <a:srgbClr val="FF0000"/>
                </a:solidFill>
              </a:rPr>
              <a:t>902505, </a:t>
            </a:r>
            <a:r>
              <a:rPr lang="en-GB" altLang="ja-JP" sz="2200" dirty="0">
                <a:solidFill>
                  <a:srgbClr val="FF0000"/>
                </a:solidFill>
              </a:rPr>
              <a:t>WF on </a:t>
            </a:r>
            <a:r>
              <a:rPr lang="pl-PL" altLang="ja-JP" sz="2200" dirty="0">
                <a:solidFill>
                  <a:srgbClr val="FF0000"/>
                </a:solidFill>
              </a:rPr>
              <a:t>NR-U BS RF requirements, </a:t>
            </a:r>
            <a:r>
              <a:rPr lang="pl-PL" altLang="ja-JP" sz="2000" dirty="0">
                <a:solidFill>
                  <a:srgbClr val="FF0000"/>
                </a:solidFill>
              </a:rPr>
              <a:t>Nokia, Nokia Shanghai Bell</a:t>
            </a:r>
            <a:endParaRPr kumimoji="1" lang="ja-JP" altLang="en-US" sz="20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ja-JP" sz="19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411" y="1005468"/>
            <a:ext cx="10515600" cy="5378765"/>
          </a:xfrm>
        </p:spPr>
        <p:txBody>
          <a:bodyPr>
            <a:normAutofit fontScale="92500" lnSpcReduction="20000"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altLang="ja-JP" sz="1800" dirty="0">
                <a:solidFill>
                  <a:srgbClr val="FF0000"/>
                </a:solidFill>
              </a:rPr>
              <a:t>As a reminder in-band and out-of-band </a:t>
            </a:r>
            <a:r>
              <a:rPr lang="pl-PL" altLang="ja-JP" sz="1800" dirty="0">
                <a:solidFill>
                  <a:srgbClr val="FF0000"/>
                </a:solidFill>
              </a:rPr>
              <a:t>boundary </a:t>
            </a:r>
            <a:r>
              <a:rPr lang="en-GB" altLang="ja-JP" sz="1800" dirty="0">
                <a:solidFill>
                  <a:srgbClr val="FF0000"/>
                </a:solidFill>
              </a:rPr>
              <a:t>was discussed some time ago in RAN4 when </a:t>
            </a:r>
            <a:r>
              <a:rPr lang="pl-PL" altLang="ja-JP" sz="1800" dirty="0">
                <a:solidFill>
                  <a:srgbClr val="FF0000"/>
                </a:solidFill>
              </a:rPr>
              <a:t>AAS and NR was </a:t>
            </a:r>
            <a:r>
              <a:rPr lang="en-GB" altLang="ja-JP" sz="1800" dirty="0">
                <a:solidFill>
                  <a:srgbClr val="FF0000"/>
                </a:solidFill>
              </a:rPr>
              <a:t>introducing and agreed in [1].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Main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motivation</a:t>
            </a:r>
            <a:r>
              <a:rPr lang="pl-PL" altLang="ja-JP" sz="1800" dirty="0">
                <a:solidFill>
                  <a:srgbClr val="FF0000"/>
                </a:solidFill>
              </a:rPr>
              <a:t> to </a:t>
            </a:r>
            <a:r>
              <a:rPr lang="pl-PL" altLang="ja-JP" sz="1800" dirty="0" err="1">
                <a:solidFill>
                  <a:srgbClr val="FF0000"/>
                </a:solidFill>
              </a:rPr>
              <a:t>introduce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wider</a:t>
            </a:r>
            <a:r>
              <a:rPr lang="pl-PL" altLang="ja-JP" sz="1800" dirty="0">
                <a:solidFill>
                  <a:srgbClr val="FF0000"/>
                </a:solidFill>
              </a:rPr>
              <a:t> boundary was </a:t>
            </a:r>
            <a:r>
              <a:rPr lang="en-US" altLang="ja-JP" sz="1800" dirty="0">
                <a:solidFill>
                  <a:srgbClr val="FF0000"/>
                </a:solidFill>
              </a:rPr>
              <a:t>that for antenna arrays in which antenna and radio are closely integrated and there are a potentially large number of transmitters, the amount of space for integrating filters is limited</a:t>
            </a:r>
            <a:r>
              <a:rPr lang="pl-PL" altLang="ja-JP" sz="1800" dirty="0">
                <a:solidFill>
                  <a:srgbClr val="FF0000"/>
                </a:solidFill>
              </a:rPr>
              <a:t>.</a:t>
            </a:r>
            <a:r>
              <a:rPr lang="en-US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en-GB" altLang="ja-JP" sz="1800" dirty="0">
                <a:solidFill>
                  <a:srgbClr val="FF0000"/>
                </a:solidFill>
              </a:rPr>
              <a:t>It should be noted that that time boundary was discussed for all bands except Band 46</a:t>
            </a:r>
            <a:r>
              <a:rPr lang="pl-PL" altLang="ja-JP" sz="1800" dirty="0">
                <a:solidFill>
                  <a:srgbClr val="FF0000"/>
                </a:solidFill>
              </a:rPr>
              <a:t>. </a:t>
            </a:r>
            <a:r>
              <a:rPr lang="pl-PL" altLang="ja-JP" sz="1800" dirty="0" err="1">
                <a:solidFill>
                  <a:srgbClr val="FF0000"/>
                </a:solidFill>
              </a:rPr>
              <a:t>Also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that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time</a:t>
            </a:r>
            <a:r>
              <a:rPr lang="pl-PL" altLang="ja-JP" sz="1800" dirty="0">
                <a:solidFill>
                  <a:srgbClr val="FF0000"/>
                </a:solidFill>
              </a:rPr>
              <a:t> </a:t>
            </a:r>
            <a:r>
              <a:rPr lang="pl-PL" altLang="ja-JP" sz="1800" dirty="0" err="1">
                <a:solidFill>
                  <a:srgbClr val="FF0000"/>
                </a:solidFill>
              </a:rPr>
              <a:t>there</a:t>
            </a:r>
            <a:r>
              <a:rPr lang="pl-PL" altLang="ja-JP" sz="1800" dirty="0">
                <a:solidFill>
                  <a:srgbClr val="FF0000"/>
                </a:solidFill>
              </a:rPr>
              <a:t> was no NR-U.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pl-PL" altLang="ja-JP" sz="1800" dirty="0">
                <a:solidFill>
                  <a:srgbClr val="FF0000"/>
                </a:solidFill>
              </a:rPr>
              <a:t>From [1]:</a:t>
            </a:r>
            <a:endParaRPr lang="en-US" altLang="ja-JP" sz="18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pl-PL" altLang="en-GB" sz="18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pl-PL" altLang="en-GB" sz="18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pl-PL" altLang="en-GB" sz="1800" dirty="0">
                <a:solidFill>
                  <a:srgbClr val="FF0000"/>
                </a:solidFill>
              </a:rPr>
              <a:t>[1] </a:t>
            </a:r>
            <a:r>
              <a:rPr lang="en-US" altLang="ja-JP" sz="1800" dirty="0">
                <a:solidFill>
                  <a:srgbClr val="FF0000"/>
                </a:solidFill>
                <a:ea typeface="MS PGothic" pitchFamily="34" charset="-128"/>
              </a:rPr>
              <a:t>R4-1711779</a:t>
            </a:r>
            <a:r>
              <a:rPr lang="pl-PL" altLang="ja-JP" sz="1800" dirty="0">
                <a:solidFill>
                  <a:srgbClr val="FF0000"/>
                </a:solidFill>
              </a:rPr>
              <a:t>, </a:t>
            </a:r>
            <a:r>
              <a:rPr lang="en-GB" altLang="ja-JP" sz="1800" dirty="0">
                <a:solidFill>
                  <a:srgbClr val="FF0000"/>
                </a:solidFill>
              </a:rPr>
              <a:t>WF on in-band and out-of-band boundary</a:t>
            </a:r>
            <a:r>
              <a:rPr lang="pl-PL" altLang="ja-JP" sz="1800" dirty="0">
                <a:solidFill>
                  <a:srgbClr val="FF0000"/>
                </a:solidFill>
              </a:rPr>
              <a:t>, </a:t>
            </a:r>
            <a:r>
              <a:rPr lang="en-US" altLang="ja-JP" sz="1800" dirty="0">
                <a:solidFill>
                  <a:srgbClr val="FF0000"/>
                </a:solidFill>
              </a:rPr>
              <a:t>NTT DOCOMO, INC., Nokia, Ericsson, Huawei, ZTE</a:t>
            </a:r>
            <a:endParaRPr kumimoji="1" lang="ja-JP" altLang="en-US" sz="18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ja-JP" sz="1800" dirty="0">
              <a:ea typeface="MS PGothic" pitchFamily="34" charset="-128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431E7B4-2DD7-48A8-9440-571F88F32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11" y="2336158"/>
            <a:ext cx="4572396" cy="34292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4228002-C841-4FD4-8557-089708596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402" y="2423235"/>
            <a:ext cx="4572396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14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</a:t>
            </a:r>
            <a:r>
              <a:rPr lang="en-US" altLang="en-GB" dirty="0">
                <a:sym typeface="+mn-ea"/>
              </a:rPr>
              <a:t>Δf</a:t>
            </a:r>
            <a:r>
              <a:rPr lang="en-US" altLang="en-GB" baseline="-25000" dirty="0">
                <a:sym typeface="+mn-ea"/>
              </a:rPr>
              <a:t>OBUE</a:t>
            </a:r>
            <a:r>
              <a:rPr lang="en-US" altLang="en-GB" dirty="0">
                <a:sym typeface="+mn-ea"/>
              </a:rPr>
              <a:t>  and Δf</a:t>
            </a:r>
            <a:r>
              <a:rPr lang="en-US" altLang="en-GB" baseline="-25000" dirty="0">
                <a:sym typeface="+mn-ea"/>
              </a:rPr>
              <a:t>OOBB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For NR-U BS type 1-C for n46</a:t>
            </a:r>
            <a:endParaRPr lang="pl-PL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chemeClr val="tx1"/>
                </a:solidFill>
              </a:rPr>
              <a:t>For NR-U BS type 1-H for </a:t>
            </a:r>
            <a:r>
              <a:rPr lang="en-US" altLang="en-GB" sz="2000" dirty="0">
                <a:sym typeface="+mn-ea"/>
              </a:rPr>
              <a:t>n46</a:t>
            </a:r>
            <a:r>
              <a:rPr lang="pl-PL" altLang="en-GB" sz="2000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en-GB" sz="2000" dirty="0">
                <a:solidFill>
                  <a:schemeClr val="tx1"/>
                </a:solidFill>
              </a:rPr>
              <a:t>: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baseline="-25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val="681633758"/>
              </p:ext>
            </p:extLst>
          </p:nvPr>
        </p:nvGraphicFramePr>
        <p:xfrm>
          <a:off x="1099820" y="1502410"/>
          <a:ext cx="9232900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NR-BS Type 1-C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OBUE</a:t>
                      </a:r>
                      <a:r>
                        <a:rPr lang="en-US" altLang="en-GB" sz="1800" dirty="0">
                          <a:sym typeface="+mn-ea"/>
                        </a:rPr>
                        <a:t>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OOBB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Option 1</a:t>
                      </a:r>
                      <a:r>
                        <a:rPr lang="pl-PL" altLang="zh-CN" sz="1800" dirty="0">
                          <a:sym typeface="+mn-ea"/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GB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(legacy LTE/LAA</a:t>
                      </a:r>
                      <a:r>
                        <a:rPr lang="pl-PL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en-GB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values)</a:t>
                      </a:r>
                      <a:endParaRPr lang="en-GB" altLang="zh-CN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ZTE, </a:t>
                      </a:r>
                      <a:r>
                        <a:rPr lang="en-US" altLang="zh-CN" strike="noStrike" dirty="0"/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Option 2</a:t>
                      </a:r>
                      <a:endParaRPr lang="pl-PL" altLang="zh-CN" dirty="0"/>
                    </a:p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GB" altLang="zh-CN" noProof="0" dirty="0">
                          <a:solidFill>
                            <a:srgbClr val="FF0000"/>
                          </a:solidFill>
                        </a:rPr>
                        <a:t>legacy NR values)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[40MHz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[60MHz]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Huawei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, Nokia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</a:rPr>
                        <a:t>，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Ericsson</a:t>
                      </a: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00B050"/>
                          </a:solidFill>
                        </a:rPr>
                        <a:t>Agreement: </a:t>
                      </a:r>
                      <a:r>
                        <a:rPr lang="en-US" altLang="zh-CN" strike="noStrike" baseline="0" dirty="0">
                          <a:solidFill>
                            <a:srgbClr val="00B050"/>
                          </a:solidFill>
                        </a:rPr>
                        <a:t>option 2 with [ ].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2444958139"/>
              </p:ext>
            </p:extLst>
          </p:nvPr>
        </p:nvGraphicFramePr>
        <p:xfrm>
          <a:off x="1099820" y="4179536"/>
          <a:ext cx="9232900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OBUE</a:t>
                      </a:r>
                      <a:r>
                        <a:rPr lang="en-US" altLang="en-GB" sz="1800" dirty="0">
                          <a:sym typeface="+mn-ea"/>
                        </a:rPr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OOBB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Option 1</a:t>
                      </a:r>
                      <a:endParaRPr lang="pl-PL" altLang="zh-CN" sz="1800" dirty="0"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(legacy LTE/LAA</a:t>
                      </a:r>
                      <a:r>
                        <a:rPr lang="pl-PL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en-GB" altLang="zh-CN" sz="1800" noProof="0" dirty="0">
                          <a:solidFill>
                            <a:srgbClr val="FF0000"/>
                          </a:solidFill>
                          <a:sym typeface="+mn-ea"/>
                        </a:rPr>
                        <a:t>values)</a:t>
                      </a:r>
                      <a:endParaRPr lang="en-GB" altLang="zh-CN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10MHz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20MHz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Option 2</a:t>
                      </a:r>
                      <a:endParaRPr lang="pl-PL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GB" altLang="zh-CN" noProof="0" dirty="0">
                          <a:solidFill>
                            <a:srgbClr val="FF0000"/>
                          </a:solidFill>
                        </a:rPr>
                        <a:t>legacy NR values)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40MHz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60MHz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ZTE, Huawei</a:t>
                      </a:r>
                      <a:r>
                        <a:rPr lang="pl-PL" altLang="zh-CN" dirty="0"/>
                        <a:t>, 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Nokia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,Ericsson</a:t>
                      </a: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rgbClr val="00B050"/>
                          </a:solidFill>
                          <a:sym typeface="+mn-ea"/>
                        </a:rPr>
                        <a:t> Agreement: </a:t>
                      </a:r>
                      <a:r>
                        <a:rPr lang="en-US" altLang="zh-CN" sz="1800" strike="noStrike" baseline="0" dirty="0">
                          <a:solidFill>
                            <a:srgbClr val="00B050"/>
                          </a:solidFill>
                          <a:sym typeface="+mn-ea"/>
                        </a:rPr>
                        <a:t>option 2</a:t>
                      </a:r>
                      <a:endParaRPr lang="en-US" altLang="zh-CN" strike="noStrike" baseline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</a:t>
            </a:r>
            <a:r>
              <a:rPr lang="en-US" altLang="en-GB" dirty="0">
                <a:sym typeface="+mn-ea"/>
              </a:rPr>
              <a:t>Δf</a:t>
            </a:r>
            <a:r>
              <a:rPr lang="en-US" altLang="en-GB" baseline="-25000" dirty="0">
                <a:sym typeface="+mn-ea"/>
              </a:rPr>
              <a:t>OBUE</a:t>
            </a:r>
            <a:r>
              <a:rPr lang="en-US" altLang="en-GB" dirty="0">
                <a:sym typeface="+mn-ea"/>
              </a:rPr>
              <a:t>  and Δf</a:t>
            </a:r>
            <a:r>
              <a:rPr lang="en-US" altLang="en-GB" baseline="-25000" dirty="0">
                <a:sym typeface="+mn-ea"/>
              </a:rPr>
              <a:t>OOBB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For NR-U BS type 1-C/1-H for n96</a:t>
            </a:r>
            <a:endParaRPr lang="pl-PL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pl-PL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ym typeface="+mn-ea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baseline="-25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val="3275390150"/>
              </p:ext>
            </p:extLst>
          </p:nvPr>
        </p:nvGraphicFramePr>
        <p:xfrm>
          <a:off x="990093" y="1613002"/>
          <a:ext cx="92329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45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NR-BS Type 1-C/1-H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OBUE</a:t>
                      </a:r>
                      <a:r>
                        <a:rPr lang="en-US" altLang="en-GB" sz="1800" dirty="0">
                          <a:sym typeface="+mn-ea"/>
                        </a:rPr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GB" sz="1800" dirty="0">
                          <a:sym typeface="+mn-ea"/>
                        </a:rPr>
                        <a:t>Δf</a:t>
                      </a:r>
                      <a:r>
                        <a:rPr lang="en-US" altLang="en-GB" sz="1800" baseline="-25000" dirty="0">
                          <a:sym typeface="+mn-ea"/>
                        </a:rPr>
                        <a:t>OOBB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04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noProof="0" dirty="0">
                          <a:solidFill>
                            <a:schemeClr val="tx1"/>
                          </a:solidFill>
                        </a:rPr>
                        <a:t>Option1: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40MHz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60MHz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Nokia, E///, </a:t>
                      </a:r>
                      <a:r>
                        <a:rPr lang="en-US" altLang="zh-CN" dirty="0" err="1" smtClean="0"/>
                        <a:t>Qualcomm,AT&amp;T</a:t>
                      </a: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94130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trike="noStrike" baseline="0" dirty="0">
                          <a:solidFill>
                            <a:schemeClr val="tx1"/>
                          </a:solidFill>
                        </a:rPr>
                        <a:t>Option 2:  Further evaluation and analysis required with the  associated assumption with band plan, channel arrangements           ZTE, </a:t>
                      </a:r>
                      <a:r>
                        <a:rPr lang="en-US" altLang="zh-CN" strike="noStrike" baseline="0" dirty="0" smtClean="0">
                          <a:solidFill>
                            <a:schemeClr val="tx1"/>
                          </a:solidFill>
                        </a:rPr>
                        <a:t>Huawei, CMCC, China Telecomm, MTK</a:t>
                      </a:r>
                    </a:p>
                    <a:p>
                      <a:pPr>
                        <a:buNone/>
                      </a:pPr>
                      <a:endParaRPr lang="en-US" altLang="zh-CN" strike="noStrik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trike="noStrike" baseline="0" dirty="0" smtClean="0">
                          <a:solidFill>
                            <a:schemeClr val="tx1"/>
                          </a:solidFill>
                        </a:rPr>
                        <a:t>Option 3: Take the values in option 1  for band n96 with a note in the specification  “  if new band(s) with same frequency ranges as n96 introduced in the future, the values can be further evaluated and  updated if needed for such new band(s)”     (</a:t>
                      </a:r>
                      <a:r>
                        <a:rPr lang="en-US" altLang="zh-CN" dirty="0" smtClean="0"/>
                        <a:t>Nokia, E///, Qualcomm,</a:t>
                      </a:r>
                      <a:r>
                        <a:rPr lang="en-US" altLang="zh-CN" baseline="0" dirty="0" smtClean="0"/>
                        <a:t> AT&amp;T)</a:t>
                      </a:r>
                      <a:endParaRPr lang="en-US" altLang="zh-CN" strike="noStrik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zh-CN" strike="noStrike" baseline="0" dirty="0" smtClean="0">
                          <a:solidFill>
                            <a:srgbClr val="FFC000"/>
                          </a:solidFill>
                        </a:rPr>
                        <a:t>Session Chair:  No majority view seen based on the views collected from this GTW session.</a:t>
                      </a:r>
                    </a:p>
                    <a:p>
                      <a:pPr>
                        <a:buNone/>
                      </a:pPr>
                      <a:r>
                        <a:rPr lang="en-US" altLang="zh-CN" strike="noStrike" baseline="0" dirty="0" smtClean="0">
                          <a:solidFill>
                            <a:srgbClr val="FFC000"/>
                          </a:solidFill>
                        </a:rPr>
                        <a:t>Session chair recommend to further discuss in main session GTW session if time allowed to treat sys parameter, BS RF  and UE RF  as a package.</a:t>
                      </a: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229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IBB and OOBB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 fontScale="90000" lnSpcReduction="20000"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For NR-U BS type 1-C and 1-H for n46: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baseline="-25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Note: for background for eLAA BS RX requirement could be found in the following R4-167192, R4-166293.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FF6EF828-2645-4AC4-B7B6-9B3EB99487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377605"/>
              </p:ext>
            </p:extLst>
          </p:nvPr>
        </p:nvGraphicFramePr>
        <p:xfrm>
          <a:off x="871215" y="1295466"/>
          <a:ext cx="92329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1465838630"/>
                    </a:ext>
                  </a:extLst>
                </a:gridCol>
                <a:gridCol w="4616450">
                  <a:extLst>
                    <a:ext uri="{9D8B030D-6E8A-4147-A177-3AD203B41FA5}">
                      <a16:colId xmlns:a16="http://schemas.microsoft.com/office/drawing/2014/main" xmlns="" val="1242535417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428017286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NR-BS Type 1-C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General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blocking</a:t>
                      </a: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requirement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</a:rPr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107727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Option 1</a:t>
                      </a:r>
                      <a:r>
                        <a:rPr lang="pl-PL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 LTE/LAA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requirement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ZTE, 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74231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Option 2</a:t>
                      </a:r>
                      <a:endParaRPr lang="pl-PL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 NR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requirement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Nokia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,E///,QC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4662643"/>
                  </a:ext>
                </a:extLst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trike="noStrike" baseline="0" dirty="0">
                          <a:solidFill>
                            <a:srgbClr val="00B050"/>
                          </a:solidFill>
                        </a:rPr>
                        <a:t>Follow previous agreement in R4-1902505 proposal 6 (option2) 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823479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F2702FEF-EF15-4BFC-8EB6-A5567C10B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922832"/>
              </p:ext>
            </p:extLst>
          </p:nvPr>
        </p:nvGraphicFramePr>
        <p:xfrm>
          <a:off x="871214" y="3750869"/>
          <a:ext cx="92329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1465838630"/>
                    </a:ext>
                  </a:extLst>
                </a:gridCol>
                <a:gridCol w="4616450">
                  <a:extLst>
                    <a:ext uri="{9D8B030D-6E8A-4147-A177-3AD203B41FA5}">
                      <a16:colId xmlns:a16="http://schemas.microsoft.com/office/drawing/2014/main" xmlns="" val="1242535417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428017286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NR-BS Type 1-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H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General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blocking</a:t>
                      </a: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requirement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</a:rPr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107727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Option 1</a:t>
                      </a:r>
                      <a:r>
                        <a:rPr lang="pl-PL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 LTE/LAA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requirement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ZTE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74231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Option 2</a:t>
                      </a:r>
                      <a:endParaRPr lang="pl-PL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 NR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requirement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Nokia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,Huawei, E///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4662643"/>
                  </a:ext>
                </a:extLst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00B050"/>
                          </a:solidFill>
                        </a:rPr>
                        <a:t>Agreement: Option 2</a:t>
                      </a:r>
                      <a:endParaRPr lang="en-US" altLang="zh-CN" strike="sngStrike" baseline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82347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IBB and OOBB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 fontScale="90000" lnSpcReduction="20000"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ym typeface="+mn-ea"/>
              </a:rPr>
              <a:t>For NR-U BS type 1-C and 1-H for n96: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baseline="-25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Note: for background for eLAA BS RX requirement could be found in the following R4-167192, R4-166293.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FF6EF828-2645-4AC4-B7B6-9B3EB99487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541631"/>
              </p:ext>
            </p:extLst>
          </p:nvPr>
        </p:nvGraphicFramePr>
        <p:xfrm>
          <a:off x="910403" y="1739603"/>
          <a:ext cx="923290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225">
                  <a:extLst>
                    <a:ext uri="{9D8B030D-6E8A-4147-A177-3AD203B41FA5}">
                      <a16:colId xmlns:a16="http://schemas.microsoft.com/office/drawing/2014/main" xmlns="" val="1465838630"/>
                    </a:ext>
                  </a:extLst>
                </a:gridCol>
                <a:gridCol w="4616450">
                  <a:extLst>
                    <a:ext uri="{9D8B030D-6E8A-4147-A177-3AD203B41FA5}">
                      <a16:colId xmlns:a16="http://schemas.microsoft.com/office/drawing/2014/main" xmlns="" val="1242535417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xmlns="" val="428017286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NR-BS Type 1-C/1H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General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blocking</a:t>
                      </a:r>
                      <a:r>
                        <a:rPr lang="pl-PL" altLang="en-GB" sz="1800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pl-PL" altLang="en-GB" sz="1800" dirty="0" err="1">
                          <a:solidFill>
                            <a:srgbClr val="FF0000"/>
                          </a:solidFill>
                          <a:sym typeface="+mn-ea"/>
                        </a:rPr>
                        <a:t>requirement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</a:rPr>
                        <a:t>Supporting companies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107727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Option 1</a:t>
                      </a:r>
                      <a:endParaRPr lang="pl-PL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pl-PL" altLang="zh-CN" dirty="0">
                          <a:solidFill>
                            <a:srgbClr val="FF0000"/>
                          </a:solidFill>
                        </a:rPr>
                        <a:t> NR </a:t>
                      </a:r>
                      <a:r>
                        <a:rPr lang="pl-PL" altLang="zh-CN" dirty="0" err="1">
                          <a:solidFill>
                            <a:srgbClr val="FF0000"/>
                          </a:solidFill>
                        </a:rPr>
                        <a:t>requirement</a:t>
                      </a:r>
                      <a:endParaRPr lang="en-US" altLang="zh-C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Nokia, E///, QC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4662643"/>
                  </a:ext>
                </a:extLst>
              </a:tr>
              <a:tr h="38100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trike="noStrike" baseline="0" dirty="0">
                          <a:solidFill>
                            <a:schemeClr val="tx1"/>
                          </a:solidFill>
                        </a:rPr>
                        <a:t>Option 2:  Further evaluation and analysis required with the  associated assumption with band plan, channel arrangements           ZTE, Huawei</a:t>
                      </a: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zh-CN" strike="noStrike" baseline="0" dirty="0">
                          <a:solidFill>
                            <a:schemeClr val="tx1"/>
                          </a:solidFill>
                        </a:rPr>
                        <a:t>Tentative Agreement: Agree with option 1 with [ ]. </a:t>
                      </a: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zh-CN" strike="noStrike" baseline="0" dirty="0">
                          <a:solidFill>
                            <a:schemeClr val="tx1"/>
                          </a:solidFill>
                        </a:rPr>
                        <a:t>Object by : Huawei and ZTE as they need time to further check and analyze</a:t>
                      </a:r>
                      <a:r>
                        <a:rPr lang="en-US" altLang="zh-CN" strike="noStrike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>
                        <a:buNone/>
                      </a:pPr>
                      <a:r>
                        <a:rPr lang="en-US" altLang="zh-CN" strike="noStrike" baseline="0" dirty="0" smtClean="0">
                          <a:solidFill>
                            <a:srgbClr val="FFC000"/>
                          </a:solidFill>
                        </a:rPr>
                        <a:t>Session chair: We see majority based on the views collected in GTW session. Companies still keep consistent objection to go with majority option. Suggest to further  treat in main session. </a:t>
                      </a:r>
                      <a:endParaRPr lang="en-US" altLang="zh-CN" strike="noStrike" baseline="0" dirty="0">
                        <a:solidFill>
                          <a:srgbClr val="FFC000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rgbClr val="00B050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 strike="noStrike" baseline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8234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163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LO leakage for NR-U punctured channels (applied for both 5GHz and 6GHz)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US" altLang="en-GB" sz="2000" baseline="-25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An exception to the spectrum emission requirements for the non-transmitted 20 MHz channels allows a single 2 MHz bandwidth to extend to P</a:t>
            </a:r>
            <a:r>
              <a:rPr lang="en-US" altLang="en-GB" sz="2000" baseline="-25000" dirty="0"/>
              <a:t>rated,x</a:t>
            </a:r>
            <a:r>
              <a:rPr lang="en-US" altLang="en-GB" sz="2000" dirty="0"/>
              <a:t>-28dB , or -20 dBm, whichever is the greatest. 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Option 1: to define LO leakage exception</a:t>
            </a:r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GB" sz="2000" dirty="0"/>
              <a:t>Nokia</a:t>
            </a:r>
            <a:endParaRPr lang="en-US" altLang="en-GB" sz="2000" strike="sngStrike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Option 2: not to define LO leakage exception </a:t>
            </a:r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GB" sz="2000" dirty="0"/>
              <a:t>ZTE, Huawei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>
                <a:solidFill>
                  <a:srgbClr val="FFC000"/>
                </a:solidFill>
              </a:rPr>
              <a:t>Tentative Agreement</a:t>
            </a:r>
            <a:r>
              <a:rPr lang="zh-CN" altLang="en-US" sz="2000" dirty="0">
                <a:solidFill>
                  <a:srgbClr val="FFC000"/>
                </a:solidFill>
              </a:rPr>
              <a:t>：</a:t>
            </a:r>
            <a:r>
              <a:rPr lang="en-US" altLang="zh-CN" sz="2000" dirty="0">
                <a:solidFill>
                  <a:srgbClr val="FFC000"/>
                </a:solidFill>
              </a:rPr>
              <a:t>Option 2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zh-CN" sz="2000" dirty="0">
              <a:solidFill>
                <a:srgbClr val="FFC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FFC000"/>
                </a:solidFill>
              </a:rPr>
              <a:t>Nokia : Object this tentative agreements. 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zh-CN" sz="2000" dirty="0">
              <a:solidFill>
                <a:srgbClr val="FFC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FFC000"/>
                </a:solidFill>
              </a:rPr>
              <a:t>Session chair: We see majority based on the views collected in GTW session. </a:t>
            </a:r>
            <a:r>
              <a:rPr lang="en-US" altLang="zh-CN" sz="2000" dirty="0" smtClean="0">
                <a:solidFill>
                  <a:srgbClr val="FFC000"/>
                </a:solidFill>
              </a:rPr>
              <a:t>Company </a:t>
            </a:r>
            <a:r>
              <a:rPr lang="en-US" altLang="zh-CN" sz="2000" dirty="0">
                <a:solidFill>
                  <a:srgbClr val="FFC000"/>
                </a:solidFill>
              </a:rPr>
              <a:t>still keep consistent objection to go with majority option. Suggest to further  treat in main session. 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zh-CN" sz="2000" dirty="0">
              <a:solidFill>
                <a:srgbClr val="FFC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Note :To define LO leakage exception will degrade the UE performance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GB" altLang="en-GB" sz="2000" dirty="0">
                <a:solidFill>
                  <a:srgbClr val="FF0000"/>
                </a:solidFill>
              </a:rPr>
              <a:t>Note: LO leakage exception is define</a:t>
            </a:r>
            <a:r>
              <a:rPr lang="pl-PL" altLang="en-GB" sz="2000" dirty="0">
                <a:solidFill>
                  <a:srgbClr val="FF0000"/>
                </a:solidFill>
              </a:rPr>
              <a:t>d</a:t>
            </a:r>
            <a:r>
              <a:rPr lang="en-GB" altLang="en-GB" sz="2000" dirty="0">
                <a:solidFill>
                  <a:srgbClr val="FF0000"/>
                </a:solidFill>
              </a:rPr>
              <a:t> also </a:t>
            </a:r>
            <a:r>
              <a:rPr lang="pl-PL" altLang="en-GB" sz="2000" dirty="0">
                <a:solidFill>
                  <a:srgbClr val="FF0000"/>
                </a:solidFill>
              </a:rPr>
              <a:t>in UE </a:t>
            </a:r>
            <a:r>
              <a:rPr lang="en-GB" altLang="en-GB" sz="2000" dirty="0">
                <a:solidFill>
                  <a:srgbClr val="FF0000"/>
                </a:solidFill>
              </a:rPr>
              <a:t>specification.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491B95-E9BF-474C-85E6-715C282DE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band n96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B9F7F3-34D9-445E-8D25-02EE95F92E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pl-PL" dirty="0" smtClean="0">
                <a:solidFill>
                  <a:srgbClr val="00B050"/>
                </a:solidFill>
              </a:rPr>
              <a:t>d</a:t>
            </a:r>
            <a:r>
              <a:rPr lang="en-GB" dirty="0" smtClean="0">
                <a:solidFill>
                  <a:srgbClr val="00B050"/>
                </a:solidFill>
              </a:rPr>
              <a:t>define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Local Are BS at </a:t>
            </a:r>
            <a:r>
              <a:rPr lang="pl-PL" dirty="0">
                <a:solidFill>
                  <a:srgbClr val="00B050"/>
                </a:solidFill>
              </a:rPr>
              <a:t>RAN4#96e</a:t>
            </a:r>
            <a:r>
              <a:rPr lang="en-US" dirty="0">
                <a:solidFill>
                  <a:srgbClr val="00B050"/>
                </a:solidFill>
              </a:rPr>
              <a:t> meeting and study further MR BS in the coming meeting.</a:t>
            </a:r>
            <a:endParaRPr lang="pl-PL" dirty="0">
              <a:solidFill>
                <a:srgbClr val="00B050"/>
              </a:solidFill>
            </a:endParaRPr>
          </a:p>
          <a:p>
            <a:r>
              <a:rPr lang="pl-PL" dirty="0">
                <a:solidFill>
                  <a:srgbClr val="00B050"/>
                </a:solidFill>
              </a:rPr>
              <a:t>The </a:t>
            </a:r>
            <a:r>
              <a:rPr lang="en-US" dirty="0">
                <a:solidFill>
                  <a:srgbClr val="00B050"/>
                </a:solidFill>
              </a:rPr>
              <a:t>the following NF will be used to derive Rx requirements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11dB for Medium Range BS</a:t>
            </a:r>
            <a:endParaRPr lang="pl-PL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14dB for Local Area </a:t>
            </a:r>
            <a:r>
              <a:rPr lang="en-US" dirty="0" smtClean="0">
                <a:solidFill>
                  <a:srgbClr val="00B050"/>
                </a:solidFill>
              </a:rPr>
              <a:t>BS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altLang="zh-CN" dirty="0" smtClean="0">
                <a:solidFill>
                  <a:srgbClr val="00B050"/>
                </a:solidFill>
              </a:rPr>
              <a:t>The Receiver requirements need to be updated following above agreements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For co-existence and co-location </a:t>
            </a:r>
            <a:r>
              <a:rPr lang="en-US" dirty="0" err="1" smtClean="0">
                <a:solidFill>
                  <a:srgbClr val="00B050"/>
                </a:solidFill>
              </a:rPr>
              <a:t>Tx</a:t>
            </a:r>
            <a:r>
              <a:rPr lang="en-US" dirty="0" smtClean="0">
                <a:solidFill>
                  <a:srgbClr val="00B050"/>
                </a:solidFill>
              </a:rPr>
              <a:t> requirements , keep the requirements with [ ], which can be further discussed and updated if needed </a:t>
            </a:r>
            <a:endParaRPr lang="en-US" dirty="0" smtClean="0">
              <a:solidFill>
                <a:srgbClr val="00B05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6A61915-ABF0-42E0-951C-97F48E954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2232</Words>
  <Application>Microsoft Office PowerPoint</Application>
  <PresentationFormat>自定义</PresentationFormat>
  <Paragraphs>326</Paragraphs>
  <Slides>9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WF on NR-U BS Tx and Rx remaining requirements for NR-U</vt:lpstr>
      <vt:lpstr>Background </vt:lpstr>
      <vt:lpstr>Background </vt:lpstr>
      <vt:lpstr>WF for ΔfOBUE  and ΔfOOBB</vt:lpstr>
      <vt:lpstr>WF for ΔfOBUE  and ΔfOOBB</vt:lpstr>
      <vt:lpstr>IBB and OOBB requirements</vt:lpstr>
      <vt:lpstr>IBB and OOBB requirements</vt:lpstr>
      <vt:lpstr>LO leakage for NR-U punctured channels (applied for both 5GHz and 6GHz)</vt:lpstr>
      <vt:lpstr>Additional band n96 aspects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Samsung</cp:lastModifiedBy>
  <cp:revision>177</cp:revision>
  <dcterms:created xsi:type="dcterms:W3CDTF">2018-08-21T06:09:00Z</dcterms:created>
  <dcterms:modified xsi:type="dcterms:W3CDTF">2020-08-27T13:36:33Z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2052-10.8.2.7027</vt:lpwstr>
  </property>
  <property fmtid="{D5CDD505-2E9C-101B-9397-08002B2CF9AE}" pid="4" name="NSCPROP_SA">
    <vt:lpwstr>C:\Users\Administrator\Downloads\R4-2008766 draft  WF on NR-U BS OBUE_NOK.pptx</vt:lpwstr>
  </property>
</Properties>
</file>