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1"/>
  </p:notesMasterIdLst>
  <p:sldIdLst>
    <p:sldId id="290" r:id="rId5"/>
    <p:sldId id="321" r:id="rId6"/>
    <p:sldId id="323" r:id="rId7"/>
    <p:sldId id="325" r:id="rId8"/>
    <p:sldId id="339" r:id="rId9"/>
    <p:sldId id="34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799" autoAdjust="0"/>
  </p:normalViewPr>
  <p:slideViewPr>
    <p:cSldViewPr>
      <p:cViewPr varScale="1">
        <p:scale>
          <a:sx n="112" d="100"/>
          <a:sy n="112" d="100"/>
        </p:scale>
        <p:origin x="978" y="10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spatial relation switch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6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 lvl="0"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17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 - 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28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 A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ug.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2020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12258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403" y="836712"/>
            <a:ext cx="8590106" cy="4497365"/>
          </a:xfrm>
        </p:spPr>
        <p:txBody>
          <a:bodyPr/>
          <a:lstStyle/>
          <a:p>
            <a:pPr marL="514350" indent="-457200"/>
            <a:r>
              <a:rPr lang="en-US" sz="2000" dirty="0"/>
              <a:t>In RAN Plenary #86, </a:t>
            </a:r>
            <a:r>
              <a:rPr lang="en-GB" sz="2000" dirty="0"/>
              <a:t>the WI of NR RRM enhancement requirements for R16 was revised. T</a:t>
            </a:r>
            <a:r>
              <a:rPr lang="en-US" sz="2000" dirty="0"/>
              <a:t>he following issue is agreed to be discussed.</a:t>
            </a:r>
          </a:p>
          <a:p>
            <a:pPr marL="914400" lvl="1" indent="-457200"/>
            <a:r>
              <a:rPr lang="en-US" altLang="ko-KR" sz="2000" dirty="0"/>
              <a:t>Active spatial relation switch for uplink</a:t>
            </a:r>
          </a:p>
          <a:p>
            <a:r>
              <a:rPr lang="en-US" altLang="ko-KR" sz="2000" dirty="0"/>
              <a:t>Scenario overview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656" y="-25036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Background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362070"/>
              </p:ext>
            </p:extLst>
          </p:nvPr>
        </p:nvGraphicFramePr>
        <p:xfrm>
          <a:off x="1162176" y="2348880"/>
          <a:ext cx="684056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PHY c</a:t>
                      </a:r>
                      <a:r>
                        <a:rPr lang="en-US" sz="1400" baseline="0" dirty="0"/>
                        <a:t>hannel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Triggering method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associated source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Whether</a:t>
                      </a:r>
                      <a:r>
                        <a:rPr lang="en-US" sz="1400" baseline="0" dirty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PUCCH-RRC-DL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PUCCH-RRC-UL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trike="noStrike" baseline="0" dirty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PUCCH-MAC-DL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PUCCH-MAC-UL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/>
                        <a:t>UL</a:t>
                      </a:r>
                      <a:r>
                        <a:rPr lang="en-US" sz="1400" strike="noStrike" baseline="0" dirty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PUSCH-DCI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PUSCH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DCI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SP-SRS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 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SP-SRS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A-SRS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DCI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A-SRS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DCI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/>
                        <a:t>UL</a:t>
                      </a:r>
                      <a:r>
                        <a:rPr lang="en-US" sz="1400" strike="noStrike" baseline="0" dirty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97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Agreement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marL="342900" lvl="1" indent="-342900" fontAlgn="auto" hangingPunct="1">
              <a:buFont typeface="Arial" panose="020B0604020202020204" pitchFamily="34" charset="0"/>
              <a:buChar char="•"/>
            </a:pPr>
            <a:r>
              <a:rPr lang="en-GB" sz="2000" dirty="0"/>
              <a:t>No consensus to define requirements for UL signal that has spatial relation to an unknown DL RS. Companies can further bring contributions as a part of maintenance.</a:t>
            </a:r>
          </a:p>
          <a:p>
            <a:pPr lvl="1" fontAlgn="auto" hangingPunct="1"/>
            <a:endParaRPr lang="en-GB" sz="2000" dirty="0"/>
          </a:p>
          <a:p>
            <a:pPr fontAlgn="auto" hangingPunct="1"/>
            <a:r>
              <a:rPr lang="en-GB" sz="2000" dirty="0"/>
              <a:t>Do not </a:t>
            </a:r>
            <a:r>
              <a:rPr lang="en-US" sz="2000" dirty="0"/>
              <a:t>consider timing tracking when associated DL-RS is known but </a:t>
            </a:r>
            <a:r>
              <a:rPr lang="en-US" sz="2000" dirty="0" err="1"/>
              <a:t>QCLed</a:t>
            </a:r>
            <a:r>
              <a:rPr lang="en-US" sz="2000" dirty="0"/>
              <a:t> with a different qcl-Type1 </a:t>
            </a:r>
            <a:r>
              <a:rPr lang="en-US" sz="2000" dirty="0" smtClean="0"/>
              <a:t>RS</a:t>
            </a:r>
          </a:p>
          <a:p>
            <a:pPr fontAlgn="auto" hangingPunct="1"/>
            <a:endParaRPr lang="en-US" sz="2000" dirty="0"/>
          </a:p>
          <a:p>
            <a:r>
              <a:rPr lang="en-GB" sz="2000" dirty="0"/>
              <a:t>Define delay requirement for MAC CE based spatial relation info switching associated with DL-RS for </a:t>
            </a:r>
            <a:r>
              <a:rPr lang="en-GB" sz="2000" dirty="0" smtClean="0"/>
              <a:t>PUCCH and SP-SRS</a:t>
            </a:r>
            <a:endParaRPr lang="en-GB" sz="2000" dirty="0"/>
          </a:p>
          <a:p>
            <a:pPr lvl="1"/>
            <a:r>
              <a:rPr lang="en-GB" sz="1600" dirty="0" smtClean="0"/>
              <a:t>For </a:t>
            </a:r>
            <a:r>
              <a:rPr lang="en-GB" sz="1600" dirty="0"/>
              <a:t>known spatial relation but the DL RS is not in the active TCI </a:t>
            </a:r>
            <a:r>
              <a:rPr lang="en-GB" sz="1600" dirty="0" smtClean="0"/>
              <a:t>list</a:t>
            </a:r>
            <a:r>
              <a:rPr lang="en-US" sz="1600" dirty="0" smtClean="0"/>
              <a:t>: </a:t>
            </a:r>
            <a:r>
              <a:rPr lang="en-GB" sz="1600" dirty="0"/>
              <a:t>(T</a:t>
            </a:r>
            <a:r>
              <a:rPr lang="en-GB" sz="1600" baseline="-25000" dirty="0"/>
              <a:t>HARQ</a:t>
            </a:r>
            <a:r>
              <a:rPr lang="en-GB" sz="1600" dirty="0"/>
              <a:t> +3ms)/NR slot </a:t>
            </a:r>
            <a:r>
              <a:rPr lang="en-GB" sz="1600" dirty="0" smtClean="0"/>
              <a:t>length </a:t>
            </a:r>
          </a:p>
          <a:p>
            <a:pPr lvl="1"/>
            <a:endParaRPr lang="en-GB" sz="1600" dirty="0"/>
          </a:p>
          <a:p>
            <a:r>
              <a:rPr lang="en-GB" sz="2000" dirty="0"/>
              <a:t>Delay requirement for RRC based spatial relation info switching associated with DL-RS for P-SRS</a:t>
            </a:r>
          </a:p>
          <a:p>
            <a:pPr lvl="1"/>
            <a:r>
              <a:rPr lang="en-GB" sz="1600" dirty="0"/>
              <a:t>For known spatial relation but the DL RS is not in the active TCI list</a:t>
            </a:r>
            <a:r>
              <a:rPr lang="en-GB" sz="1600" dirty="0" smtClean="0"/>
              <a:t>: </a:t>
            </a:r>
            <a:r>
              <a:rPr lang="en-GB" sz="1600" dirty="0" err="1" smtClean="0"/>
              <a:t>T</a:t>
            </a:r>
            <a:r>
              <a:rPr lang="en-GB" sz="1600" baseline="-25000" dirty="0" err="1" smtClean="0"/>
              <a:t>RRCprocessing</a:t>
            </a:r>
            <a:r>
              <a:rPr lang="en-GB" sz="1600" dirty="0" smtClean="0"/>
              <a:t>/NR </a:t>
            </a:r>
            <a:r>
              <a:rPr lang="en-GB" sz="1600" dirty="0"/>
              <a:t>slot length</a:t>
            </a:r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  <a:p>
            <a:pPr fontAlgn="auto" hangingPunct="1"/>
            <a:endParaRPr lang="en-GB" sz="2400" dirty="0"/>
          </a:p>
          <a:p>
            <a:endParaRPr lang="en-US" altLang="ko-KR" sz="24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/>
          <a:lstStyle/>
          <a:p>
            <a:r>
              <a:rPr lang="en-US" sz="2400" dirty="0"/>
              <a:t>When the UL signal has spatial relation to an unknown DL RS, </a:t>
            </a:r>
          </a:p>
          <a:p>
            <a:pPr lvl="1" fontAlgn="auto" hangingPunct="1"/>
            <a:r>
              <a:rPr lang="en-GB" sz="2000" dirty="0"/>
              <a:t>Option 1: </a:t>
            </a:r>
            <a:r>
              <a:rPr lang="en-GB" sz="2000" dirty="0" smtClean="0"/>
              <a:t>Do </a:t>
            </a:r>
            <a:r>
              <a:rPr lang="en-GB" sz="2000" dirty="0"/>
              <a:t>not define </a:t>
            </a:r>
            <a:r>
              <a:rPr lang="en-GB" sz="2000" dirty="0" smtClean="0"/>
              <a:t>requirements</a:t>
            </a:r>
          </a:p>
          <a:p>
            <a:pPr lvl="1" fontAlgn="auto" hangingPunct="1"/>
            <a:r>
              <a:rPr lang="en-GB" sz="2000" dirty="0" smtClean="0"/>
              <a:t>O</a:t>
            </a:r>
            <a:r>
              <a:rPr lang="en-US" altLang="zh-CN" sz="2000" dirty="0" err="1" smtClean="0"/>
              <a:t>ption</a:t>
            </a:r>
            <a:r>
              <a:rPr lang="en-US" altLang="zh-CN" sz="2000" dirty="0" smtClean="0"/>
              <a:t> 2: Define requirements</a:t>
            </a:r>
            <a:endParaRPr lang="en-GB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/>
          </a:p>
          <a:p>
            <a:endParaRPr lang="en-US" sz="2200" dirty="0"/>
          </a:p>
          <a:p>
            <a:pPr lvl="1"/>
            <a:endParaRPr lang="en-US" sz="18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2382186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25658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>
                <a:cs typeface="Calibri" panose="020F0502020204030204" pitchFamily="34" charset="0"/>
              </a:rPr>
              <a:t>If the answer of the issue in slide </a:t>
            </a:r>
            <a:r>
              <a:rPr lang="en-US" altLang="en-US" sz="2400" dirty="0" smtClean="0">
                <a:cs typeface="Calibri" panose="020F0502020204030204" pitchFamily="34" charset="0"/>
              </a:rPr>
              <a:t>4 </a:t>
            </a:r>
            <a:r>
              <a:rPr lang="en-US" altLang="en-US" sz="2400" dirty="0">
                <a:cs typeface="Calibri" panose="020F0502020204030204" pitchFamily="34" charset="0"/>
              </a:rPr>
              <a:t>is Option 2,</a:t>
            </a:r>
          </a:p>
          <a:p>
            <a:pPr marL="400050" lvl="1" indent="0">
              <a:buNone/>
            </a:pPr>
            <a:r>
              <a:rPr lang="en-GB" sz="2000" dirty="0" smtClean="0"/>
              <a:t>Define </a:t>
            </a:r>
            <a:r>
              <a:rPr lang="en-GB" sz="2000" dirty="0"/>
              <a:t>delay requirement for MAC CE based spatial relation info switching associated with DL-RS for PUCCH and SP-SRS</a:t>
            </a:r>
          </a:p>
          <a:p>
            <a:pPr lvl="1"/>
            <a:r>
              <a:rPr lang="en-GB" sz="1600" dirty="0"/>
              <a:t>For unknown spatial relation</a:t>
            </a:r>
            <a:endParaRPr lang="en-US" sz="1600" dirty="0"/>
          </a:p>
          <a:p>
            <a:pPr lvl="2"/>
            <a:r>
              <a:rPr lang="en-GB" sz="1600" dirty="0"/>
              <a:t>Option 1: T</a:t>
            </a:r>
            <a:r>
              <a:rPr lang="en-GB" sz="1600" baseline="-25000" dirty="0"/>
              <a:t>HARQ</a:t>
            </a:r>
            <a:r>
              <a:rPr lang="en-GB" sz="1600" dirty="0"/>
              <a:t> + 3ms+ T</a:t>
            </a:r>
            <a:r>
              <a:rPr lang="en-GB" sz="1600" baseline="-25000" dirty="0"/>
              <a:t>L1-RSRP</a:t>
            </a:r>
            <a:endParaRPr lang="en-US" sz="1600" dirty="0"/>
          </a:p>
          <a:p>
            <a:pPr lvl="2"/>
            <a:r>
              <a:rPr lang="en-GB" sz="1600" dirty="0"/>
              <a:t>Option 2: T</a:t>
            </a:r>
            <a:r>
              <a:rPr lang="en-GB" sz="1600" baseline="-25000" dirty="0"/>
              <a:t>HARQ</a:t>
            </a:r>
            <a:r>
              <a:rPr lang="en-GB" sz="1600" dirty="0"/>
              <a:t> + 3ms+ T</a:t>
            </a:r>
            <a:r>
              <a:rPr lang="en-GB" sz="1600" baseline="-25000" dirty="0"/>
              <a:t>L1-RSRP </a:t>
            </a:r>
            <a:r>
              <a:rPr lang="en-GB" sz="1600" dirty="0"/>
              <a:t>+ time for time tracking if applicable</a:t>
            </a:r>
            <a:endParaRPr lang="en-US" sz="1600" dirty="0"/>
          </a:p>
          <a:p>
            <a:pPr lvl="2"/>
            <a:endParaRPr lang="en-GB" sz="1400" dirty="0"/>
          </a:p>
          <a:p>
            <a:pPr marL="400050" lvl="1" indent="0">
              <a:buNone/>
            </a:pPr>
            <a:r>
              <a:rPr lang="en-GB" sz="2000" dirty="0"/>
              <a:t>Delay requirement for RRC based spatial relation info switching associated with DL-RS for P-SRS</a:t>
            </a:r>
          </a:p>
          <a:p>
            <a:pPr lvl="1"/>
            <a:r>
              <a:rPr lang="en-GB" sz="1600" dirty="0"/>
              <a:t>For unknown spatial relation</a:t>
            </a:r>
            <a:endParaRPr lang="en-US" sz="1600" dirty="0"/>
          </a:p>
          <a:p>
            <a:pPr lvl="2"/>
            <a:r>
              <a:rPr lang="en-GB" sz="1600" dirty="0"/>
              <a:t>Option 1: </a:t>
            </a:r>
            <a:r>
              <a:rPr lang="en-GB" sz="1600" dirty="0" err="1"/>
              <a:t>T</a:t>
            </a:r>
            <a:r>
              <a:rPr lang="en-GB" sz="1600" baseline="-25000" dirty="0" err="1"/>
              <a:t>RRCprocessing</a:t>
            </a:r>
            <a:r>
              <a:rPr lang="en-GB" sz="1600" baseline="-25000" dirty="0"/>
              <a:t> </a:t>
            </a:r>
            <a:r>
              <a:rPr lang="en-GB" sz="1600" dirty="0"/>
              <a:t>+ T</a:t>
            </a:r>
            <a:r>
              <a:rPr lang="en-GB" sz="1600" baseline="-25000" dirty="0"/>
              <a:t>L1-RSRP</a:t>
            </a:r>
            <a:endParaRPr lang="en-US" sz="1600" dirty="0"/>
          </a:p>
          <a:p>
            <a:pPr lvl="2"/>
            <a:r>
              <a:rPr lang="en-GB" sz="1600" dirty="0"/>
              <a:t>Option 2:</a:t>
            </a:r>
            <a:r>
              <a:rPr lang="en-GB" sz="1600" b="1" i="1" dirty="0"/>
              <a:t> </a:t>
            </a:r>
            <a:r>
              <a:rPr lang="en-GB" sz="1600" dirty="0" err="1"/>
              <a:t>T</a:t>
            </a:r>
            <a:r>
              <a:rPr lang="en-GB" sz="1600" baseline="-25000" dirty="0" err="1"/>
              <a:t>RRCprocessing</a:t>
            </a:r>
            <a:r>
              <a:rPr lang="en-GB" sz="1600" dirty="0"/>
              <a:t> + T</a:t>
            </a:r>
            <a:r>
              <a:rPr lang="en-GB" sz="1600" baseline="-25000" dirty="0"/>
              <a:t>L1-RSRP </a:t>
            </a:r>
            <a:r>
              <a:rPr lang="en-GB" sz="1600" dirty="0"/>
              <a:t>+ time for time tracking if applicable</a:t>
            </a:r>
            <a:endParaRPr lang="en-US" sz="16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36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5" name="矩形 4"/>
          <p:cNvSpPr/>
          <p:nvPr/>
        </p:nvSpPr>
        <p:spPr>
          <a:xfrm>
            <a:off x="441370" y="1417638"/>
            <a:ext cx="8379101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en-US" sz="2400" dirty="0" smtClean="0">
                <a:latin typeface="+mn-lt"/>
                <a:cs typeface="Calibri" panose="020F0502020204030204" pitchFamily="34" charset="0"/>
              </a:rPr>
              <a:t>If the answer of the issue in slide 4 is Option 2,</a:t>
            </a:r>
          </a:p>
          <a:p>
            <a:pPr marL="285750" lvl="0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Sub 1. Whether to define UE behavior during the transition period when UL signal is configured with unknown DL-RS? (Where the transition period is the period after </a:t>
            </a:r>
            <a:r>
              <a:rPr lang="en-GB" dirty="0"/>
              <a:t>T</a:t>
            </a:r>
            <a:r>
              <a:rPr lang="en-GB" baseline="-25000" dirty="0"/>
              <a:t>HARQ</a:t>
            </a:r>
            <a:r>
              <a:rPr lang="en-GB" dirty="0"/>
              <a:t> + </a:t>
            </a:r>
            <a:r>
              <a:rPr lang="en-GB" dirty="0" smtClean="0"/>
              <a:t>3ms or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RRCprocessing</a:t>
            </a:r>
            <a:r>
              <a:rPr lang="en-GB" baseline="-25000" dirty="0" smtClean="0"/>
              <a:t> </a:t>
            </a:r>
            <a:r>
              <a:rPr lang="en-GB" dirty="0" smtClean="0"/>
              <a:t>to UE finished spatial relation switch</a:t>
            </a: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.)</a:t>
            </a:r>
            <a:endParaRPr lang="en-US" altLang="en-US" dirty="0" smtClean="0">
              <a:latin typeface="+mn-lt"/>
            </a:endParaRP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Option 1: Define</a:t>
            </a:r>
            <a:endParaRPr lang="en-US" altLang="en-US" dirty="0" smtClean="0">
              <a:latin typeface="+mn-lt"/>
            </a:endParaRP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Option 2: Do not define</a:t>
            </a: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endParaRPr lang="en-US" altLang="en-US" dirty="0">
              <a:latin typeface="+mn-lt"/>
              <a:cs typeface="Calibri" panose="020F0502020204030204" pitchFamily="34" charset="0"/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Sub 2. If the </a:t>
            </a:r>
            <a:r>
              <a:rPr lang="en-US" altLang="en-US" dirty="0">
                <a:cs typeface="Calibri" panose="020F0502020204030204" pitchFamily="34" charset="0"/>
              </a:rPr>
              <a:t>answer of the </a:t>
            </a:r>
            <a:r>
              <a:rPr lang="en-US" altLang="en-US" dirty="0" smtClean="0">
                <a:cs typeface="Calibri" panose="020F0502020204030204" pitchFamily="34" charset="0"/>
              </a:rPr>
              <a:t>sub 1 is Option 1,</a:t>
            </a: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What’s the </a:t>
            </a:r>
            <a:r>
              <a:rPr lang="en-US" altLang="en-US" dirty="0">
                <a:cs typeface="Calibri" panose="020F0502020204030204" pitchFamily="34" charset="0"/>
              </a:rPr>
              <a:t>UE behavior during the transition period when UL signal is configured with unknown DL-RS? </a:t>
            </a:r>
            <a:endParaRPr lang="en-US" altLang="en-US" dirty="0" smtClean="0">
              <a:cs typeface="Calibri" panose="020F0502020204030204" pitchFamily="34" charset="0"/>
            </a:endParaRPr>
          </a:p>
          <a:p>
            <a:pPr marL="1200150" lvl="2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Option 1: </a:t>
            </a:r>
            <a:r>
              <a:rPr lang="en-GB" dirty="0"/>
              <a:t>UE transmits using previous TX </a:t>
            </a:r>
            <a:r>
              <a:rPr lang="en-GB" dirty="0" smtClean="0"/>
              <a:t>beam</a:t>
            </a:r>
          </a:p>
          <a:p>
            <a:pPr marL="1200150" lvl="2" indent="-285750" eaLnBrk="0" hangingPunct="0">
              <a:buFont typeface="Arial" panose="020B0604020202020204" pitchFamily="34" charset="0"/>
              <a:buChar char="•"/>
            </a:pPr>
            <a:r>
              <a:rPr lang="en-GB" altLang="en-US" dirty="0" smtClean="0">
                <a:latin typeface="+mn-lt"/>
              </a:rPr>
              <a:t>Option 2: </a:t>
            </a:r>
            <a:r>
              <a:rPr lang="en-GB" dirty="0"/>
              <a:t>Drop UL transmission until spatial relation info is known</a:t>
            </a:r>
            <a:endParaRPr lang="en-US" altLang="en-US" dirty="0" smtClean="0">
              <a:latin typeface="+mn-lt"/>
            </a:endParaRPr>
          </a:p>
          <a:p>
            <a:pPr lvl="0" eaLnBrk="0" hangingPunct="0"/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 </a:t>
            </a:r>
            <a:endParaRPr lang="en-US" altLang="en-US" dirty="0" smtClean="0">
              <a:latin typeface="+mn-lt"/>
            </a:endParaRPr>
          </a:p>
          <a:p>
            <a:pPr lvl="1" eaLnBrk="0" hangingPunct="0"/>
            <a:endParaRPr lang="en-US" altLang="en-US" dirty="0"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450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6f846979-0e6f-42ff-8b87-e1893efeda99"/>
    <ds:schemaRef ds:uri="http://schemas.openxmlformats.org/package/2006/metadata/core-properties"/>
    <ds:schemaRef ds:uri="db33437f-65a5-48c5-b537-19efd290f967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7091</TotalTime>
  <Words>506</Words>
  <Application>Microsoft Office PowerPoint</Application>
  <PresentationFormat>全屏显示(4:3)</PresentationFormat>
  <Paragraphs>127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맑은 고딕</vt:lpstr>
      <vt:lpstr>Meiryo UI</vt:lpstr>
      <vt:lpstr>宋体</vt:lpstr>
      <vt:lpstr>Arial</vt:lpstr>
      <vt:lpstr>Calibri</vt:lpstr>
      <vt:lpstr>Office 主题</vt:lpstr>
      <vt:lpstr>WF on spatial relation switch</vt:lpstr>
      <vt:lpstr>Background</vt:lpstr>
      <vt:lpstr>Agreement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zhixun tang-Mediatek</cp:lastModifiedBy>
  <cp:revision>455</cp:revision>
  <dcterms:created xsi:type="dcterms:W3CDTF">2016-01-12T08:39:00Z</dcterms:created>
  <dcterms:modified xsi:type="dcterms:W3CDTF">2020-08-28T11:49:24Z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