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2" r:id="rId6"/>
    <p:sldId id="313" r:id="rId7"/>
    <p:sldId id="312" r:id="rId8"/>
    <p:sldId id="314" r:id="rId9"/>
    <p:sldId id="318" r:id="rId10"/>
    <p:sldId id="294" r:id="rId11"/>
    <p:sldId id="315" r:id="rId12"/>
    <p:sldId id="319" r:id="rId13"/>
    <p:sldId id="296" r:id="rId14"/>
    <p:sldId id="316" r:id="rId15"/>
    <p:sldId id="317" r:id="rId16"/>
    <p:sldId id="310"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2020/8/27</a:t>
            </a:fld>
            <a:endParaRPr lang="zh-CN" altLang="en-US"/>
          </a:p>
        </p:txBody>
      </p:sp>
      <p:sp>
        <p:nvSpPr>
          <p:cNvPr id="6" name="页脚占位符 4">
            <a:extLst>
              <a:ext uri="{FF2B5EF4-FFF2-40B4-BE49-F238E27FC236}">
                <a16:creationId xmlns=""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2020/8/27</a:t>
            </a:fld>
            <a:endParaRPr lang="zh-CN" altLang="en-US"/>
          </a:p>
        </p:txBody>
      </p:sp>
      <p:sp>
        <p:nvSpPr>
          <p:cNvPr id="8" name="页脚占位符 4">
            <a:extLst>
              <a:ext uri="{FF2B5EF4-FFF2-40B4-BE49-F238E27FC236}">
                <a16:creationId xmlns=""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2020/8/27</a:t>
            </a:fld>
            <a:endParaRPr lang="zh-CN" altLang="en-US"/>
          </a:p>
        </p:txBody>
      </p:sp>
      <p:sp>
        <p:nvSpPr>
          <p:cNvPr id="4" name="页脚占位符 4">
            <a:extLst>
              <a:ext uri="{FF2B5EF4-FFF2-40B4-BE49-F238E27FC236}">
                <a16:creationId xmlns=""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2020/8/27</a:t>
            </a:fld>
            <a:endParaRPr lang="zh-CN" altLang="en-US"/>
          </a:p>
        </p:txBody>
      </p:sp>
      <p:sp>
        <p:nvSpPr>
          <p:cNvPr id="3" name="页脚占位符 4">
            <a:extLst>
              <a:ext uri="{FF2B5EF4-FFF2-40B4-BE49-F238E27FC236}">
                <a16:creationId xmlns=""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2020/8/27</a:t>
            </a:fld>
            <a:endParaRPr lang="zh-CN" altLang="en-US"/>
          </a:p>
        </p:txBody>
      </p:sp>
      <p:sp>
        <p:nvSpPr>
          <p:cNvPr id="6" name="页脚占位符 4">
            <a:extLst>
              <a:ext uri="{FF2B5EF4-FFF2-40B4-BE49-F238E27FC236}">
                <a16:creationId xmlns=""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2020/8/27</a:t>
            </a:fld>
            <a:endParaRPr lang="zh-CN" altLang="en-US"/>
          </a:p>
        </p:txBody>
      </p:sp>
      <p:sp>
        <p:nvSpPr>
          <p:cNvPr id="6" name="页脚占位符 4">
            <a:extLst>
              <a:ext uri="{FF2B5EF4-FFF2-40B4-BE49-F238E27FC236}">
                <a16:creationId xmlns=""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2020/8/27</a:t>
            </a:fld>
            <a:endParaRPr lang="zh-CN" altLang="en-US"/>
          </a:p>
        </p:txBody>
      </p:sp>
      <p:sp>
        <p:nvSpPr>
          <p:cNvPr id="5" name="页脚占位符 4">
            <a:extLst>
              <a:ext uri="{FF2B5EF4-FFF2-40B4-BE49-F238E27FC236}">
                <a16:creationId xmlns=""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GB"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a:t>
            </a:r>
            <a:r>
              <a:rPr lang="en-GB"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96</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-e</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Electronic Meeting, </a:t>
            </a:r>
            <a:r>
              <a:rPr lang="en-US" altLang="zh-CN" sz="1800" dirty="0" smtClean="0">
                <a:latin typeface="Arial Unicode MS" panose="020B0604020202020204" pitchFamily="50" charset="-128"/>
                <a:ea typeface="Arial Unicode MS" panose="020B0604020202020204" pitchFamily="50" charset="-128"/>
                <a:cs typeface="Arial Unicode MS" panose="020B0604020202020204" pitchFamily="50" charset="-128"/>
              </a:rPr>
              <a:t>17–  28 August, </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2020</a:t>
            </a:r>
          </a:p>
        </p:txBody>
      </p:sp>
      <p:sp>
        <p:nvSpPr>
          <p:cNvPr id="2051" name="副标题 2">
            <a:extLst>
              <a:ext uri="{FF2B5EF4-FFF2-40B4-BE49-F238E27FC236}">
                <a16:creationId xmlns="" xmlns:a16="http://schemas.microsoft.com/office/drawing/2014/main" id="{732DF2D5-9D9A-4862-9C8A-329725393EEC}"/>
              </a:ext>
            </a:extLst>
          </p:cNvPr>
          <p:cNvSpPr>
            <a:spLocks noGrp="1"/>
          </p:cNvSpPr>
          <p:nvPr>
            <p:ph type="subTitle" idx="1"/>
          </p:nvPr>
        </p:nvSpPr>
        <p:spPr>
          <a:xfrm>
            <a:off x="1331640" y="4725144"/>
            <a:ext cx="6400800" cy="1752600"/>
          </a:xfrm>
        </p:spPr>
        <p:txBody>
          <a:bodyPr/>
          <a:lstStyle/>
          <a:p>
            <a:pPr eaLnBrk="1" hangingPunct="1"/>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2052" name="TextBox 3">
            <a:extLst>
              <a:ext uri="{FF2B5EF4-FFF2-40B4-BE49-F238E27FC236}">
                <a16:creationId xmlns="" xmlns:a16="http://schemas.microsoft.com/office/drawing/2014/main" id="{52CDA161-FCDD-40C1-983C-4E86B038B191}"/>
              </a:ext>
            </a:extLst>
          </p:cNvPr>
          <p:cNvSpPr txBox="1">
            <a:spLocks noChangeArrowheads="1"/>
          </p:cNvSpPr>
          <p:nvPr/>
        </p:nvSpPr>
        <p:spPr bwMode="auto">
          <a:xfrm>
            <a:off x="395288" y="2420938"/>
            <a:ext cx="8640762"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t>WF on requirements for RSTD and UE Rx-</a:t>
            </a:r>
            <a:r>
              <a:rPr lang="en-US" altLang="zh-CN" sz="4400" dirty="0" err="1"/>
              <a:t>Tx</a:t>
            </a:r>
            <a:r>
              <a:rPr lang="en-US" altLang="zh-CN" sz="4400" dirty="0"/>
              <a:t> time difference measurement</a:t>
            </a:r>
            <a:endParaRPr lang="zh-CN" altLang="en-US" sz="4400" dirty="0">
              <a:latin typeface="Calibri" panose="020F0502020204030204" pitchFamily="34" charset="0"/>
            </a:endParaRPr>
          </a:p>
        </p:txBody>
      </p:sp>
      <p:sp>
        <p:nvSpPr>
          <p:cNvPr id="2053" name="TextBox 4">
            <a:extLst>
              <a:ext uri="{FF2B5EF4-FFF2-40B4-BE49-F238E27FC236}">
                <a16:creationId xmlns="" xmlns:a16="http://schemas.microsoft.com/office/drawing/2014/main"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GB" altLang="zh-CN" dirty="0" smtClean="0"/>
              <a:t>R4-201</a:t>
            </a:r>
            <a:r>
              <a:rPr lang="en-US" altLang="zh-CN" dirty="0" smtClean="0"/>
              <a:t>2251</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a:t>
            </a:r>
            <a:r>
              <a:rPr lang="en-US" altLang="zh-CN" sz="3200" dirty="0" smtClean="0"/>
              <a:t>condition and accuracy for RSTD (2)</a:t>
            </a:r>
            <a:endParaRPr lang="zh-CN" altLang="en-US" sz="3200" dirty="0"/>
          </a:p>
        </p:txBody>
      </p:sp>
      <p:sp>
        <p:nvSpPr>
          <p:cNvPr id="3" name="内容占位符 2"/>
          <p:cNvSpPr>
            <a:spLocks noGrp="1"/>
          </p:cNvSpPr>
          <p:nvPr>
            <p:ph idx="1"/>
          </p:nvPr>
        </p:nvSpPr>
        <p:spPr/>
        <p:txBody>
          <a:bodyPr>
            <a:normAutofit fontScale="85000" lnSpcReduction="20000"/>
          </a:bodyPr>
          <a:lstStyle/>
          <a:p>
            <a:r>
              <a:rPr lang="en-GB" altLang="zh-CN" sz="2400" dirty="0">
                <a:solidFill>
                  <a:srgbClr val="FF0000"/>
                </a:solidFill>
              </a:rPr>
              <a:t>Open issues to be discussed at RAN4#97-e</a:t>
            </a:r>
          </a:p>
          <a:p>
            <a:pPr lvl="1"/>
            <a:r>
              <a:rPr lang="en-US" altLang="zh-CN" sz="2000" dirty="0" smtClean="0">
                <a:solidFill>
                  <a:srgbClr val="FF0000"/>
                </a:solidFill>
              </a:rPr>
              <a:t>Applicable </a:t>
            </a:r>
            <a:r>
              <a:rPr lang="en-US" altLang="zh-CN" sz="2000" dirty="0">
                <a:solidFill>
                  <a:srgbClr val="FF0000"/>
                </a:solidFill>
              </a:rPr>
              <a:t>PRS BW for defining </a:t>
            </a:r>
            <a:r>
              <a:rPr lang="en-US" altLang="zh-CN" sz="2000" dirty="0" smtClean="0">
                <a:solidFill>
                  <a:srgbClr val="FF0000"/>
                </a:solidFill>
              </a:rPr>
              <a:t>accuracy</a:t>
            </a:r>
          </a:p>
          <a:p>
            <a:pPr lvl="2"/>
            <a:r>
              <a:rPr lang="en-US" altLang="zh-CN" sz="1600" dirty="0" smtClean="0">
                <a:solidFill>
                  <a:srgbClr val="FF0000"/>
                </a:solidFill>
              </a:rPr>
              <a:t>Option </a:t>
            </a:r>
            <a:r>
              <a:rPr lang="en-US" altLang="zh-CN" sz="1600" dirty="0">
                <a:solidFill>
                  <a:srgbClr val="FF0000"/>
                </a:solidFill>
              </a:rPr>
              <a:t>1 </a:t>
            </a:r>
            <a:r>
              <a:rPr lang="en-US" altLang="zh-CN" sz="1600" dirty="0" smtClean="0">
                <a:solidFill>
                  <a:srgbClr val="FF0000"/>
                </a:solidFill>
              </a:rPr>
              <a:t>: </a:t>
            </a:r>
            <a:r>
              <a:rPr lang="en-US" altLang="zh-CN" sz="1600" dirty="0">
                <a:solidFill>
                  <a:srgbClr val="FF0000"/>
                </a:solidFill>
              </a:rPr>
              <a:t>If reference and neighbor PRS resources belong to different positioning frequency layers, the minimum PRS BW of the positioning frequency layers should be used for applicability of accuracy requirements.</a:t>
            </a:r>
          </a:p>
          <a:p>
            <a:pPr lvl="2"/>
            <a:r>
              <a:rPr lang="en-US" altLang="zh-CN" sz="1600" dirty="0" smtClean="0">
                <a:solidFill>
                  <a:srgbClr val="FF0000"/>
                </a:solidFill>
              </a:rPr>
              <a:t>Option 2: FFS</a:t>
            </a:r>
          </a:p>
          <a:p>
            <a:pPr lvl="1"/>
            <a:r>
              <a:rPr lang="en-US" altLang="zh-CN" sz="2000" dirty="0" smtClean="0">
                <a:solidFill>
                  <a:srgbClr val="FF0000"/>
                </a:solidFill>
              </a:rPr>
              <a:t>Assumption </a:t>
            </a:r>
            <a:r>
              <a:rPr lang="en-US" altLang="zh-CN" sz="2000" dirty="0">
                <a:solidFill>
                  <a:srgbClr val="FF0000"/>
                </a:solidFill>
              </a:rPr>
              <a:t>on TRS setting for defining accuracy and </a:t>
            </a:r>
            <a:r>
              <a:rPr lang="en-US" altLang="zh-CN" sz="2000" dirty="0" smtClean="0">
                <a:solidFill>
                  <a:srgbClr val="FF0000"/>
                </a:solidFill>
              </a:rPr>
              <a:t>test</a:t>
            </a:r>
          </a:p>
          <a:p>
            <a:pPr lvl="2"/>
            <a:r>
              <a:rPr lang="en-US" altLang="zh-CN" sz="1600" dirty="0" smtClean="0">
                <a:solidFill>
                  <a:srgbClr val="FF0000"/>
                </a:solidFill>
              </a:rPr>
              <a:t>Option 1: </a:t>
            </a:r>
            <a:r>
              <a:rPr lang="en-US" altLang="zh-CN" sz="1600" dirty="0">
                <a:solidFill>
                  <a:srgbClr val="FF0000"/>
                </a:solidFill>
              </a:rPr>
              <a:t>add proper TRS settings in both RSTD accuracy requirements and test cases so that UE can compensate the crystal clock frequency offset by measuring TRS.</a:t>
            </a:r>
          </a:p>
          <a:p>
            <a:pPr lvl="2"/>
            <a:r>
              <a:rPr lang="en-US" altLang="zh-CN" sz="1600" dirty="0" smtClean="0">
                <a:solidFill>
                  <a:srgbClr val="FF0000"/>
                </a:solidFill>
              </a:rPr>
              <a:t>Option 2: </a:t>
            </a:r>
            <a:r>
              <a:rPr lang="en-US" altLang="zh-CN" sz="1600" dirty="0">
                <a:solidFill>
                  <a:srgbClr val="FF0000"/>
                </a:solidFill>
              </a:rPr>
              <a:t>FFS for Performance </a:t>
            </a:r>
            <a:r>
              <a:rPr lang="en-US" altLang="zh-CN" sz="1600" dirty="0" smtClean="0">
                <a:solidFill>
                  <a:srgbClr val="FF0000"/>
                </a:solidFill>
              </a:rPr>
              <a:t>part</a:t>
            </a:r>
          </a:p>
          <a:p>
            <a:pPr lvl="1"/>
            <a:r>
              <a:rPr lang="en-US" altLang="zh-CN" sz="2000" dirty="0" smtClean="0">
                <a:solidFill>
                  <a:srgbClr val="FF0000"/>
                </a:solidFill>
              </a:rPr>
              <a:t>Applicable </a:t>
            </a:r>
            <a:r>
              <a:rPr lang="en-US" altLang="zh-CN" sz="2000" dirty="0">
                <a:solidFill>
                  <a:srgbClr val="FF0000"/>
                </a:solidFill>
              </a:rPr>
              <a:t>accuracy requirement in case of </a:t>
            </a:r>
            <a:r>
              <a:rPr lang="en-US" altLang="zh-CN" sz="2000" dirty="0" smtClean="0">
                <a:solidFill>
                  <a:srgbClr val="FF0000"/>
                </a:solidFill>
              </a:rPr>
              <a:t>HO</a:t>
            </a:r>
          </a:p>
          <a:p>
            <a:pPr lvl="2"/>
            <a:r>
              <a:rPr lang="en-US" altLang="zh-CN" sz="1600" dirty="0" smtClean="0">
                <a:solidFill>
                  <a:srgbClr val="FF0000"/>
                </a:solidFill>
              </a:rPr>
              <a:t>Option 1: Define applicable </a:t>
            </a:r>
            <a:r>
              <a:rPr lang="en-US" altLang="zh-CN" sz="1600" dirty="0">
                <a:solidFill>
                  <a:srgbClr val="FF0000"/>
                </a:solidFill>
              </a:rPr>
              <a:t>accuracy requirements for RSTD measurements under cell change, considering the cases of intra-frequency HO and inter-frequency </a:t>
            </a:r>
            <a:r>
              <a:rPr lang="en-US" altLang="zh-CN" sz="1600" dirty="0" smtClean="0">
                <a:solidFill>
                  <a:srgbClr val="FF0000"/>
                </a:solidFill>
              </a:rPr>
              <a:t>HO, e.g. </a:t>
            </a:r>
            <a:r>
              <a:rPr lang="en-US" altLang="zh-CN" sz="1600" dirty="0">
                <a:solidFill>
                  <a:srgbClr val="FF0000"/>
                </a:solidFill>
              </a:rPr>
              <a:t>t</a:t>
            </a:r>
            <a:r>
              <a:rPr lang="en-US" altLang="zh-CN" sz="1600" dirty="0" smtClean="0">
                <a:solidFill>
                  <a:srgbClr val="FF0000"/>
                </a:solidFill>
              </a:rPr>
              <a:t>he </a:t>
            </a:r>
            <a:r>
              <a:rPr lang="en-US" altLang="zh-CN" sz="1600" dirty="0">
                <a:solidFill>
                  <a:srgbClr val="FF0000"/>
                </a:solidFill>
              </a:rPr>
              <a:t>most relaxed applies between the one before and the one after the HO.</a:t>
            </a:r>
          </a:p>
          <a:p>
            <a:pPr lvl="2"/>
            <a:r>
              <a:rPr lang="en-US" altLang="zh-CN" sz="1600" dirty="0" smtClean="0">
                <a:solidFill>
                  <a:srgbClr val="FF0000"/>
                </a:solidFill>
              </a:rPr>
              <a:t>Option 2: </a:t>
            </a:r>
            <a:r>
              <a:rPr lang="en-US" altLang="zh-CN" sz="1600" dirty="0">
                <a:solidFill>
                  <a:srgbClr val="FF0000"/>
                </a:solidFill>
              </a:rPr>
              <a:t>Applicable accuracy requirements is not impacted by HO</a:t>
            </a:r>
            <a:r>
              <a:rPr lang="en-US" altLang="zh-CN" sz="1600" dirty="0" smtClean="0">
                <a:solidFill>
                  <a:srgbClr val="FF0000"/>
                </a:solidFill>
              </a:rPr>
              <a:t>.</a:t>
            </a:r>
          </a:p>
          <a:p>
            <a:pPr lvl="1"/>
            <a:r>
              <a:rPr lang="en-US" altLang="zh-CN" sz="2000" dirty="0" smtClean="0">
                <a:solidFill>
                  <a:srgbClr val="FF0000"/>
                </a:solidFill>
              </a:rPr>
              <a:t>Applicable </a:t>
            </a:r>
            <a:r>
              <a:rPr lang="en-US" altLang="zh-CN" sz="2000" dirty="0">
                <a:solidFill>
                  <a:srgbClr val="FF0000"/>
                </a:solidFill>
              </a:rPr>
              <a:t>propagation channel for accuracy </a:t>
            </a:r>
            <a:r>
              <a:rPr lang="en-US" altLang="zh-CN" sz="2000" dirty="0" smtClean="0">
                <a:solidFill>
                  <a:srgbClr val="FF0000"/>
                </a:solidFill>
              </a:rPr>
              <a:t>requirement</a:t>
            </a:r>
          </a:p>
          <a:p>
            <a:pPr lvl="2"/>
            <a:r>
              <a:rPr lang="en-US" altLang="zh-CN" sz="1600" dirty="0" smtClean="0">
                <a:solidFill>
                  <a:srgbClr val="FF0000"/>
                </a:solidFill>
              </a:rPr>
              <a:t>Option 1: </a:t>
            </a:r>
            <a:r>
              <a:rPr lang="en-US" altLang="zh-CN" sz="1600" dirty="0">
                <a:solidFill>
                  <a:srgbClr val="FF0000"/>
                </a:solidFill>
              </a:rPr>
              <a:t>Exclude number from simulations for TDL-C channel model with 300 ns delay spread in FR1 from consideration for defining the RSTD and UE Rx-</a:t>
            </a:r>
            <a:r>
              <a:rPr lang="en-US" altLang="zh-CN" sz="1600" dirty="0" err="1">
                <a:solidFill>
                  <a:srgbClr val="FF0000"/>
                </a:solidFill>
              </a:rPr>
              <a:t>Tx</a:t>
            </a:r>
            <a:r>
              <a:rPr lang="en-US" altLang="zh-CN" sz="1600" dirty="0">
                <a:solidFill>
                  <a:srgbClr val="FF0000"/>
                </a:solidFill>
              </a:rPr>
              <a:t> timing difference accuracy requirements.</a:t>
            </a:r>
          </a:p>
          <a:p>
            <a:pPr lvl="2"/>
            <a:r>
              <a:rPr lang="en-US" altLang="zh-CN" sz="1600" dirty="0" smtClean="0">
                <a:solidFill>
                  <a:srgbClr val="FF0000"/>
                </a:solidFill>
              </a:rPr>
              <a:t>Option 2: Take </a:t>
            </a:r>
            <a:r>
              <a:rPr lang="en-US" altLang="zh-CN" sz="1600" dirty="0">
                <a:solidFill>
                  <a:srgbClr val="FF0000"/>
                </a:solidFill>
              </a:rPr>
              <a:t>into account number from simulations for TDL-C channel model with 300 ns delay spread in FR1 from consideration for defining the RSTD and UE Rx-</a:t>
            </a:r>
            <a:r>
              <a:rPr lang="en-US" altLang="zh-CN" sz="1600" dirty="0" err="1">
                <a:solidFill>
                  <a:srgbClr val="FF0000"/>
                </a:solidFill>
              </a:rPr>
              <a:t>Tx</a:t>
            </a:r>
            <a:r>
              <a:rPr lang="en-US" altLang="zh-CN" sz="1600" dirty="0">
                <a:solidFill>
                  <a:srgbClr val="FF0000"/>
                </a:solidFill>
              </a:rPr>
              <a:t> timing </a:t>
            </a:r>
          </a:p>
          <a:p>
            <a:endParaRPr lang="en-US" altLang="zh-CN" sz="2400" dirty="0" smtClean="0"/>
          </a:p>
          <a:p>
            <a:pPr marL="457200" lvl="1" indent="0">
              <a:buNone/>
            </a:pPr>
            <a:endParaRPr lang="zh-CN" altLang="en-US" sz="2000" dirty="0"/>
          </a:p>
        </p:txBody>
      </p:sp>
    </p:spTree>
    <p:extLst>
      <p:ext uri="{BB962C8B-B14F-4D97-AF65-F5344CB8AC3E}">
        <p14:creationId xmlns:p14="http://schemas.microsoft.com/office/powerpoint/2010/main" val="27175195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a:t>
            </a:r>
            <a:r>
              <a:rPr lang="en-US" altLang="zh-CN" sz="3200" dirty="0" smtClean="0"/>
              <a:t>condition and accuracy for UE Rx-</a:t>
            </a:r>
            <a:r>
              <a:rPr lang="en-US" altLang="zh-CN" sz="3200" dirty="0" err="1" smtClean="0"/>
              <a:t>Tx</a:t>
            </a:r>
            <a:r>
              <a:rPr lang="en-US" altLang="zh-CN" sz="3200" dirty="0" smtClean="0"/>
              <a:t> time difference (1)</a:t>
            </a:r>
            <a:endParaRPr lang="zh-CN" altLang="en-US" sz="3200" dirty="0"/>
          </a:p>
        </p:txBody>
      </p:sp>
      <p:sp>
        <p:nvSpPr>
          <p:cNvPr id="3" name="内容占位符 2"/>
          <p:cNvSpPr>
            <a:spLocks noGrp="1"/>
          </p:cNvSpPr>
          <p:nvPr>
            <p:ph idx="1"/>
          </p:nvPr>
        </p:nvSpPr>
        <p:spPr/>
        <p:txBody>
          <a:bodyPr>
            <a:normAutofit/>
          </a:bodyPr>
          <a:lstStyle/>
          <a:p>
            <a:r>
              <a:rPr lang="en-US" altLang="zh-CN" sz="2400" dirty="0" smtClean="0">
                <a:solidFill>
                  <a:srgbClr val="00B050"/>
                </a:solidFill>
              </a:rPr>
              <a:t>For defining </a:t>
            </a:r>
            <a:r>
              <a:rPr lang="en-US" altLang="zh-CN" sz="2400" dirty="0">
                <a:solidFill>
                  <a:srgbClr val="00B050"/>
                </a:solidFill>
              </a:rPr>
              <a:t>UE Rx-</a:t>
            </a:r>
            <a:r>
              <a:rPr lang="en-US" altLang="zh-CN" sz="2400" dirty="0" err="1">
                <a:solidFill>
                  <a:srgbClr val="00B050"/>
                </a:solidFill>
              </a:rPr>
              <a:t>Tx</a:t>
            </a:r>
            <a:r>
              <a:rPr lang="en-US" altLang="zh-CN" sz="2400" dirty="0">
                <a:solidFill>
                  <a:srgbClr val="00B050"/>
                </a:solidFill>
              </a:rPr>
              <a:t> time difference </a:t>
            </a:r>
            <a:r>
              <a:rPr lang="en-US" altLang="zh-CN" sz="2400" dirty="0" smtClean="0">
                <a:solidFill>
                  <a:srgbClr val="00B050"/>
                </a:solidFill>
              </a:rPr>
              <a:t>accuracy requirements, </a:t>
            </a:r>
            <a:r>
              <a:rPr lang="en-US" altLang="zh-CN" sz="2400" dirty="0">
                <a:solidFill>
                  <a:srgbClr val="00B050"/>
                </a:solidFill>
              </a:rPr>
              <a:t>f</a:t>
            </a:r>
            <a:r>
              <a:rPr lang="en-US" altLang="zh-CN" sz="2400" dirty="0" smtClean="0">
                <a:solidFill>
                  <a:srgbClr val="00B050"/>
                </a:solidFill>
              </a:rPr>
              <a:t>ollow the same conclusion for RSTD on </a:t>
            </a:r>
          </a:p>
          <a:p>
            <a:pPr lvl="1"/>
            <a:r>
              <a:rPr lang="en-US" altLang="zh-CN" sz="2000" dirty="0" smtClean="0">
                <a:solidFill>
                  <a:srgbClr val="00B050"/>
                </a:solidFill>
              </a:rPr>
              <a:t>Number </a:t>
            </a:r>
            <a:r>
              <a:rPr lang="en-US" altLang="zh-CN" sz="2000" dirty="0">
                <a:solidFill>
                  <a:srgbClr val="00B050"/>
                </a:solidFill>
              </a:rPr>
              <a:t>of PRS occasions or PRS repetitions for defining accuracy</a:t>
            </a:r>
          </a:p>
          <a:p>
            <a:pPr lvl="1"/>
            <a:r>
              <a:rPr lang="en-US" altLang="zh-CN" sz="2000" dirty="0">
                <a:solidFill>
                  <a:srgbClr val="00B050"/>
                </a:solidFill>
              </a:rPr>
              <a:t>Whether accuracy requirements are agnostic to comb size</a:t>
            </a:r>
          </a:p>
          <a:p>
            <a:pPr lvl="1"/>
            <a:r>
              <a:rPr lang="en-US" altLang="zh-CN" sz="2000" dirty="0">
                <a:solidFill>
                  <a:srgbClr val="00B050"/>
                </a:solidFill>
              </a:rPr>
              <a:t>Antenna panel assumption</a:t>
            </a:r>
          </a:p>
          <a:p>
            <a:pPr lvl="1"/>
            <a:r>
              <a:rPr lang="en-US" altLang="zh-CN" sz="2000" dirty="0" smtClean="0">
                <a:solidFill>
                  <a:srgbClr val="00B050"/>
                </a:solidFill>
              </a:rPr>
              <a:t>Applicable </a:t>
            </a:r>
            <a:r>
              <a:rPr lang="en-US" altLang="zh-CN" sz="2000" dirty="0">
                <a:solidFill>
                  <a:srgbClr val="00B050"/>
                </a:solidFill>
              </a:rPr>
              <a:t>propagation channel for accuracy </a:t>
            </a:r>
            <a:r>
              <a:rPr lang="en-US" altLang="zh-CN" sz="2000" dirty="0" smtClean="0">
                <a:solidFill>
                  <a:srgbClr val="00B050"/>
                </a:solidFill>
              </a:rPr>
              <a:t>requirement</a:t>
            </a:r>
            <a:endParaRPr lang="en-US" altLang="zh-CN" sz="2000" dirty="0">
              <a:solidFill>
                <a:srgbClr val="00B050"/>
              </a:solidFill>
            </a:endParaRPr>
          </a:p>
          <a:p>
            <a:endParaRPr lang="en-US" altLang="zh-CN" sz="2400" dirty="0" smtClean="0"/>
          </a:p>
          <a:p>
            <a:pPr marL="457200" lvl="1" indent="0">
              <a:buNone/>
            </a:pPr>
            <a:endParaRPr lang="zh-CN" altLang="en-US" sz="2000" dirty="0"/>
          </a:p>
        </p:txBody>
      </p:sp>
    </p:spTree>
    <p:extLst>
      <p:ext uri="{BB962C8B-B14F-4D97-AF65-F5344CB8AC3E}">
        <p14:creationId xmlns:p14="http://schemas.microsoft.com/office/powerpoint/2010/main" val="38906445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a:t>
            </a:r>
            <a:r>
              <a:rPr lang="en-US" altLang="zh-CN" sz="3200" dirty="0" smtClean="0"/>
              <a:t>condition and accuracy for UE Rx-</a:t>
            </a:r>
            <a:r>
              <a:rPr lang="en-US" altLang="zh-CN" sz="3200" dirty="0" err="1" smtClean="0"/>
              <a:t>Tx</a:t>
            </a:r>
            <a:r>
              <a:rPr lang="en-US" altLang="zh-CN" sz="3200" dirty="0" smtClean="0"/>
              <a:t> time difference (2)</a:t>
            </a:r>
            <a:endParaRPr lang="zh-CN" altLang="en-US" sz="3200" dirty="0"/>
          </a:p>
        </p:txBody>
      </p:sp>
      <p:sp>
        <p:nvSpPr>
          <p:cNvPr id="3" name="内容占位符 2"/>
          <p:cNvSpPr>
            <a:spLocks noGrp="1"/>
          </p:cNvSpPr>
          <p:nvPr>
            <p:ph idx="1"/>
          </p:nvPr>
        </p:nvSpPr>
        <p:spPr>
          <a:xfrm>
            <a:off x="457200" y="1600200"/>
            <a:ext cx="8229600" cy="4853136"/>
          </a:xfrm>
        </p:spPr>
        <p:txBody>
          <a:bodyPr>
            <a:normAutofit fontScale="85000" lnSpcReduction="20000"/>
          </a:bodyPr>
          <a:lstStyle/>
          <a:p>
            <a:r>
              <a:rPr lang="en-GB" altLang="zh-CN" sz="2400" dirty="0">
                <a:solidFill>
                  <a:srgbClr val="FF0000"/>
                </a:solidFill>
              </a:rPr>
              <a:t>Open issues to be discussed at RAN4#97-e</a:t>
            </a:r>
          </a:p>
          <a:p>
            <a:pPr lvl="1"/>
            <a:r>
              <a:rPr lang="en-US" altLang="zh-CN" sz="2000" dirty="0" smtClean="0">
                <a:solidFill>
                  <a:srgbClr val="FF0000"/>
                </a:solidFill>
              </a:rPr>
              <a:t>Accuracy </a:t>
            </a:r>
            <a:r>
              <a:rPr lang="en-US" altLang="zh-CN" sz="2000" dirty="0">
                <a:solidFill>
                  <a:srgbClr val="FF0000"/>
                </a:solidFill>
              </a:rPr>
              <a:t>for serving/neighbor </a:t>
            </a:r>
            <a:r>
              <a:rPr lang="en-US" altLang="zh-CN" sz="2000" dirty="0" smtClean="0">
                <a:solidFill>
                  <a:srgbClr val="FF0000"/>
                </a:solidFill>
              </a:rPr>
              <a:t>cells</a:t>
            </a:r>
          </a:p>
          <a:p>
            <a:pPr lvl="2"/>
            <a:r>
              <a:rPr lang="en-US" altLang="zh-CN" sz="1600" dirty="0" smtClean="0">
                <a:solidFill>
                  <a:srgbClr val="FF0000"/>
                </a:solidFill>
              </a:rPr>
              <a:t>Option 1: </a:t>
            </a:r>
            <a:r>
              <a:rPr lang="en-US" altLang="zh-CN" sz="1600" dirty="0">
                <a:solidFill>
                  <a:srgbClr val="FF0000"/>
                </a:solidFill>
              </a:rPr>
              <a:t>Only one set of accuracy requirements applicable to both serving and neighbor cells to be defined</a:t>
            </a:r>
          </a:p>
          <a:p>
            <a:pPr lvl="2"/>
            <a:r>
              <a:rPr lang="en-US" altLang="zh-CN" sz="1600" dirty="0" smtClean="0">
                <a:solidFill>
                  <a:srgbClr val="FF0000"/>
                </a:solidFill>
              </a:rPr>
              <a:t>Option 2: </a:t>
            </a:r>
            <a:r>
              <a:rPr lang="en-US" altLang="zh-CN" sz="1600" dirty="0">
                <a:solidFill>
                  <a:srgbClr val="FF0000"/>
                </a:solidFill>
              </a:rPr>
              <a:t>Define separate side conditions for serving and neighbor cells </a:t>
            </a:r>
          </a:p>
          <a:p>
            <a:pPr lvl="3"/>
            <a:r>
              <a:rPr lang="en-US" altLang="zh-CN" sz="1200" dirty="0" smtClean="0">
                <a:solidFill>
                  <a:srgbClr val="FF0000"/>
                </a:solidFill>
              </a:rPr>
              <a:t>Serving </a:t>
            </a:r>
            <a:r>
              <a:rPr lang="en-US" altLang="zh-CN" sz="1200" dirty="0">
                <a:solidFill>
                  <a:srgbClr val="FF0000"/>
                </a:solidFill>
              </a:rPr>
              <a:t>cell side condition for UE Rx-</a:t>
            </a:r>
            <a:r>
              <a:rPr lang="en-US" altLang="zh-CN" sz="1200" dirty="0" err="1">
                <a:solidFill>
                  <a:srgbClr val="FF0000"/>
                </a:solidFill>
              </a:rPr>
              <a:t>Tx</a:t>
            </a:r>
            <a:r>
              <a:rPr lang="en-US" altLang="zh-CN" sz="1200" dirty="0">
                <a:solidFill>
                  <a:srgbClr val="FF0000"/>
                </a:solidFill>
              </a:rPr>
              <a:t>: -3 dB, for FR1 and </a:t>
            </a:r>
            <a:r>
              <a:rPr lang="en-US" altLang="zh-CN" sz="1200" dirty="0" smtClean="0">
                <a:solidFill>
                  <a:srgbClr val="FF0000"/>
                </a:solidFill>
              </a:rPr>
              <a:t>FR2</a:t>
            </a:r>
          </a:p>
          <a:p>
            <a:pPr lvl="3"/>
            <a:r>
              <a:rPr lang="en-US" altLang="zh-CN" sz="1200" dirty="0">
                <a:solidFill>
                  <a:srgbClr val="FF0000"/>
                </a:solidFill>
              </a:rPr>
              <a:t>FFS: same or different requirements for serving and neighbor </a:t>
            </a:r>
            <a:r>
              <a:rPr lang="en-US" altLang="zh-CN" sz="1200" dirty="0" smtClean="0">
                <a:solidFill>
                  <a:srgbClr val="FF0000"/>
                </a:solidFill>
              </a:rPr>
              <a:t>cells</a:t>
            </a:r>
            <a:endParaRPr lang="en-US" altLang="zh-CN" sz="1600" dirty="0" smtClean="0">
              <a:solidFill>
                <a:srgbClr val="FF0000"/>
              </a:solidFill>
            </a:endParaRPr>
          </a:p>
          <a:p>
            <a:pPr lvl="1"/>
            <a:r>
              <a:rPr lang="en-US" altLang="zh-CN" sz="2000" dirty="0" smtClean="0">
                <a:solidFill>
                  <a:srgbClr val="FF0000"/>
                </a:solidFill>
              </a:rPr>
              <a:t>Rx-</a:t>
            </a:r>
            <a:r>
              <a:rPr lang="en-US" altLang="zh-CN" sz="2000" dirty="0" err="1" smtClean="0">
                <a:solidFill>
                  <a:srgbClr val="FF0000"/>
                </a:solidFill>
              </a:rPr>
              <a:t>Tx</a:t>
            </a:r>
            <a:r>
              <a:rPr lang="en-US" altLang="zh-CN" sz="2000" dirty="0" smtClean="0">
                <a:solidFill>
                  <a:srgbClr val="FF0000"/>
                </a:solidFill>
              </a:rPr>
              <a:t> </a:t>
            </a:r>
            <a:r>
              <a:rPr lang="en-US" altLang="zh-CN" sz="2000" dirty="0">
                <a:solidFill>
                  <a:srgbClr val="FF0000"/>
                </a:solidFill>
              </a:rPr>
              <a:t>calibration error budget at UE and </a:t>
            </a:r>
            <a:r>
              <a:rPr lang="en-US" altLang="zh-CN" sz="2000" dirty="0" err="1" smtClean="0">
                <a:solidFill>
                  <a:srgbClr val="FF0000"/>
                </a:solidFill>
              </a:rPr>
              <a:t>gNB</a:t>
            </a:r>
            <a:endParaRPr lang="en-US" altLang="zh-CN" sz="2000" dirty="0" smtClean="0">
              <a:solidFill>
                <a:srgbClr val="FF0000"/>
              </a:solidFill>
            </a:endParaRPr>
          </a:p>
          <a:p>
            <a:pPr lvl="2"/>
            <a:r>
              <a:rPr lang="en-US" altLang="zh-CN" sz="1600" dirty="0" smtClean="0">
                <a:solidFill>
                  <a:srgbClr val="FF0000"/>
                </a:solidFill>
              </a:rPr>
              <a:t>Option 1: </a:t>
            </a:r>
            <a:r>
              <a:rPr lang="en-US" altLang="zh-CN" sz="1600" dirty="0">
                <a:solidFill>
                  <a:srgbClr val="FF0000"/>
                </a:solidFill>
              </a:rPr>
              <a:t>The Rx-</a:t>
            </a:r>
            <a:r>
              <a:rPr lang="en-US" altLang="zh-CN" sz="1600" dirty="0" err="1">
                <a:solidFill>
                  <a:srgbClr val="FF0000"/>
                </a:solidFill>
              </a:rPr>
              <a:t>Tx</a:t>
            </a:r>
            <a:r>
              <a:rPr lang="en-US" altLang="zh-CN" sz="1600" dirty="0">
                <a:solidFill>
                  <a:srgbClr val="FF0000"/>
                </a:solidFill>
              </a:rPr>
              <a:t> calibration error budget at UE and </a:t>
            </a:r>
            <a:r>
              <a:rPr lang="en-US" altLang="zh-CN" sz="1600" dirty="0" err="1">
                <a:solidFill>
                  <a:srgbClr val="FF0000"/>
                </a:solidFill>
              </a:rPr>
              <a:t>gNB</a:t>
            </a:r>
            <a:r>
              <a:rPr lang="en-US" altLang="zh-CN" sz="1600" dirty="0">
                <a:solidFill>
                  <a:srgbClr val="FF0000"/>
                </a:solidFill>
              </a:rPr>
              <a:t> shall be defined to be of the same scale.</a:t>
            </a:r>
          </a:p>
          <a:p>
            <a:pPr lvl="2"/>
            <a:r>
              <a:rPr lang="en-US" altLang="zh-CN" sz="1600" dirty="0" smtClean="0">
                <a:solidFill>
                  <a:srgbClr val="FF0000"/>
                </a:solidFill>
              </a:rPr>
              <a:t>Option 2: </a:t>
            </a:r>
            <a:r>
              <a:rPr lang="en-US" altLang="zh-CN" sz="1600" dirty="0">
                <a:solidFill>
                  <a:srgbClr val="FF0000"/>
                </a:solidFill>
              </a:rPr>
              <a:t>FFS in Performance </a:t>
            </a:r>
            <a:r>
              <a:rPr lang="en-US" altLang="zh-CN" sz="1600" dirty="0" smtClean="0">
                <a:solidFill>
                  <a:srgbClr val="FF0000"/>
                </a:solidFill>
              </a:rPr>
              <a:t>part</a:t>
            </a:r>
          </a:p>
          <a:p>
            <a:pPr lvl="1"/>
            <a:r>
              <a:rPr lang="en-US" altLang="zh-CN" sz="2000" dirty="0" smtClean="0">
                <a:solidFill>
                  <a:srgbClr val="FF0000"/>
                </a:solidFill>
              </a:rPr>
              <a:t>Applicability </a:t>
            </a:r>
            <a:r>
              <a:rPr lang="en-US" altLang="zh-CN" sz="2000" dirty="0">
                <a:solidFill>
                  <a:srgbClr val="FF0000"/>
                </a:solidFill>
              </a:rPr>
              <a:t>of accuracy requirements in case of </a:t>
            </a:r>
            <a:r>
              <a:rPr lang="en-US" altLang="zh-CN" sz="2000" dirty="0" smtClean="0">
                <a:solidFill>
                  <a:srgbClr val="FF0000"/>
                </a:solidFill>
              </a:rPr>
              <a:t>HO</a:t>
            </a:r>
          </a:p>
          <a:p>
            <a:pPr lvl="2"/>
            <a:r>
              <a:rPr lang="en-US" altLang="zh-CN" sz="1600" dirty="0" smtClean="0">
                <a:solidFill>
                  <a:srgbClr val="FF0000"/>
                </a:solidFill>
              </a:rPr>
              <a:t>Option 1: </a:t>
            </a:r>
            <a:r>
              <a:rPr lang="en-US" altLang="zh-CN" sz="1600" dirty="0">
                <a:solidFill>
                  <a:srgbClr val="FF0000"/>
                </a:solidFill>
              </a:rPr>
              <a:t>UE Rx-</a:t>
            </a:r>
            <a:r>
              <a:rPr lang="en-US" altLang="zh-CN" sz="1600" dirty="0" err="1">
                <a:solidFill>
                  <a:srgbClr val="FF0000"/>
                </a:solidFill>
              </a:rPr>
              <a:t>Tx</a:t>
            </a:r>
            <a:r>
              <a:rPr lang="en-US" altLang="zh-CN" sz="1600" dirty="0">
                <a:solidFill>
                  <a:srgbClr val="FF0000"/>
                </a:solidFill>
              </a:rPr>
              <a:t> time difference accuracy requirements do not apply with HO during the measurement period.</a:t>
            </a:r>
          </a:p>
          <a:p>
            <a:pPr lvl="2"/>
            <a:r>
              <a:rPr lang="en-US" altLang="zh-CN" sz="1600" dirty="0" smtClean="0">
                <a:solidFill>
                  <a:srgbClr val="FF0000"/>
                </a:solidFill>
              </a:rPr>
              <a:t>Option 2: Define the </a:t>
            </a:r>
            <a:r>
              <a:rPr lang="en-US" altLang="zh-CN" sz="1600" dirty="0">
                <a:solidFill>
                  <a:srgbClr val="FF0000"/>
                </a:solidFill>
              </a:rPr>
              <a:t>applicable accuracy requirements for UE Rx-</a:t>
            </a:r>
            <a:r>
              <a:rPr lang="en-US" altLang="zh-CN" sz="1600" dirty="0" err="1">
                <a:solidFill>
                  <a:srgbClr val="FF0000"/>
                </a:solidFill>
              </a:rPr>
              <a:t>Tx</a:t>
            </a:r>
            <a:r>
              <a:rPr lang="en-US" altLang="zh-CN" sz="1600" dirty="0">
                <a:solidFill>
                  <a:srgbClr val="FF0000"/>
                </a:solidFill>
              </a:rPr>
              <a:t> measurements under cell change, considering the cases of intra-frequency HO and inter-frequency </a:t>
            </a:r>
            <a:r>
              <a:rPr lang="en-US" altLang="zh-CN" sz="1600" dirty="0" smtClean="0">
                <a:solidFill>
                  <a:srgbClr val="FF0000"/>
                </a:solidFill>
              </a:rPr>
              <a:t>HO</a:t>
            </a:r>
          </a:p>
          <a:p>
            <a:pPr lvl="1"/>
            <a:r>
              <a:rPr lang="en-US" altLang="zh-CN" sz="2000" dirty="0" smtClean="0">
                <a:solidFill>
                  <a:srgbClr val="FF0000"/>
                </a:solidFill>
              </a:rPr>
              <a:t>Applicability </a:t>
            </a:r>
            <a:r>
              <a:rPr lang="en-US" altLang="zh-CN" sz="2000" dirty="0">
                <a:solidFill>
                  <a:srgbClr val="FF0000"/>
                </a:solidFill>
              </a:rPr>
              <a:t>of accuracy requirements in case of </a:t>
            </a:r>
            <a:r>
              <a:rPr lang="en-US" altLang="zh-CN" sz="2000" dirty="0" err="1">
                <a:solidFill>
                  <a:srgbClr val="FF0000"/>
                </a:solidFill>
              </a:rPr>
              <a:t>N</a:t>
            </a:r>
            <a:r>
              <a:rPr lang="en-US" altLang="zh-CN" sz="2000" baseline="-25000" dirty="0" err="1">
                <a:solidFill>
                  <a:srgbClr val="FF0000"/>
                </a:solidFill>
              </a:rPr>
              <a:t>TA_offset</a:t>
            </a:r>
            <a:r>
              <a:rPr lang="en-US" altLang="zh-CN" sz="2000" dirty="0">
                <a:solidFill>
                  <a:srgbClr val="FF0000"/>
                </a:solidFill>
              </a:rPr>
              <a:t> </a:t>
            </a:r>
            <a:r>
              <a:rPr lang="en-US" altLang="zh-CN" sz="2000" dirty="0" smtClean="0">
                <a:solidFill>
                  <a:srgbClr val="FF0000"/>
                </a:solidFill>
              </a:rPr>
              <a:t>change</a:t>
            </a:r>
          </a:p>
          <a:p>
            <a:pPr lvl="2"/>
            <a:r>
              <a:rPr lang="en-US" altLang="zh-CN" sz="1600" dirty="0" smtClean="0">
                <a:solidFill>
                  <a:srgbClr val="FF0000"/>
                </a:solidFill>
              </a:rPr>
              <a:t>Option 1: </a:t>
            </a:r>
            <a:r>
              <a:rPr lang="en-US" altLang="zh-CN" sz="1600" dirty="0">
                <a:solidFill>
                  <a:srgbClr val="FF0000"/>
                </a:solidFill>
              </a:rPr>
              <a:t>RAN4 not to capture applicability of UE Rx-</a:t>
            </a:r>
            <a:r>
              <a:rPr lang="en-US" altLang="zh-CN" sz="1600" dirty="0" err="1">
                <a:solidFill>
                  <a:srgbClr val="FF0000"/>
                </a:solidFill>
              </a:rPr>
              <a:t>Tx</a:t>
            </a:r>
            <a:r>
              <a:rPr lang="en-US" altLang="zh-CN" sz="1600" dirty="0">
                <a:solidFill>
                  <a:srgbClr val="FF0000"/>
                </a:solidFill>
              </a:rPr>
              <a:t> time difference accuracy requirements under </a:t>
            </a:r>
            <a:r>
              <a:rPr lang="en-US" altLang="zh-CN" sz="1600" dirty="0" err="1">
                <a:solidFill>
                  <a:srgbClr val="FF0000"/>
                </a:solidFill>
              </a:rPr>
              <a:t>N</a:t>
            </a:r>
            <a:r>
              <a:rPr lang="en-US" altLang="zh-CN" sz="1600" baseline="-25000" dirty="0" err="1">
                <a:solidFill>
                  <a:srgbClr val="FF0000"/>
                </a:solidFill>
              </a:rPr>
              <a:t>TA_offset</a:t>
            </a:r>
            <a:r>
              <a:rPr lang="en-US" altLang="zh-CN" sz="1600" dirty="0" smtClean="0">
                <a:solidFill>
                  <a:srgbClr val="FF0000"/>
                </a:solidFill>
              </a:rPr>
              <a:t> </a:t>
            </a:r>
            <a:r>
              <a:rPr lang="en-US" altLang="zh-CN" sz="1600" dirty="0">
                <a:solidFill>
                  <a:srgbClr val="FF0000"/>
                </a:solidFill>
              </a:rPr>
              <a:t>change during the measurement period</a:t>
            </a:r>
          </a:p>
          <a:p>
            <a:pPr lvl="2"/>
            <a:r>
              <a:rPr lang="en-US" altLang="zh-CN" sz="1600" dirty="0" smtClean="0">
                <a:solidFill>
                  <a:srgbClr val="FF0000"/>
                </a:solidFill>
              </a:rPr>
              <a:t>Option 2: </a:t>
            </a:r>
            <a:r>
              <a:rPr lang="en-US" altLang="zh-CN" sz="1600" dirty="0">
                <a:solidFill>
                  <a:srgbClr val="FF0000"/>
                </a:solidFill>
              </a:rPr>
              <a:t>Clarify in section 10.1.25.2 in TS 38.133: “UE Rx-</a:t>
            </a:r>
            <a:r>
              <a:rPr lang="en-US" altLang="zh-CN" sz="1600" dirty="0" err="1">
                <a:solidFill>
                  <a:srgbClr val="FF0000"/>
                </a:solidFill>
              </a:rPr>
              <a:t>Tx</a:t>
            </a:r>
            <a:r>
              <a:rPr lang="en-US" altLang="zh-CN" sz="1600" dirty="0">
                <a:solidFill>
                  <a:srgbClr val="FF0000"/>
                </a:solidFill>
              </a:rPr>
              <a:t> time difference accuracy requirements shall not apply if </a:t>
            </a:r>
            <a:r>
              <a:rPr lang="en-US" altLang="zh-CN" sz="1600" dirty="0" err="1">
                <a:solidFill>
                  <a:srgbClr val="FF0000"/>
                </a:solidFill>
              </a:rPr>
              <a:t>N</a:t>
            </a:r>
            <a:r>
              <a:rPr lang="en-US" altLang="zh-CN" sz="1600" baseline="-25000" dirty="0" err="1">
                <a:solidFill>
                  <a:srgbClr val="FF0000"/>
                </a:solidFill>
              </a:rPr>
              <a:t>TA_offset</a:t>
            </a:r>
            <a:r>
              <a:rPr lang="en-US" altLang="zh-CN" sz="1600" dirty="0" smtClean="0">
                <a:solidFill>
                  <a:srgbClr val="FF0000"/>
                </a:solidFill>
              </a:rPr>
              <a:t> </a:t>
            </a:r>
            <a:r>
              <a:rPr lang="en-US" altLang="zh-CN" sz="1600" dirty="0">
                <a:solidFill>
                  <a:srgbClr val="FF0000"/>
                </a:solidFill>
              </a:rPr>
              <a:t>defined in Table 7.1.2-2 in 38.133 changes during the UE Rx-</a:t>
            </a:r>
            <a:r>
              <a:rPr lang="en-US" altLang="zh-CN" sz="1600" dirty="0" err="1">
                <a:solidFill>
                  <a:srgbClr val="FF0000"/>
                </a:solidFill>
              </a:rPr>
              <a:t>Tx</a:t>
            </a:r>
            <a:r>
              <a:rPr lang="en-US" altLang="zh-CN" sz="1600" dirty="0">
                <a:solidFill>
                  <a:srgbClr val="FF0000"/>
                </a:solidFill>
              </a:rPr>
              <a:t> measurement period</a:t>
            </a:r>
            <a:r>
              <a:rPr lang="en-US" altLang="zh-CN" sz="1600" dirty="0" smtClean="0">
                <a:solidFill>
                  <a:srgbClr val="FF0000"/>
                </a:solidFill>
              </a:rPr>
              <a:t>.”</a:t>
            </a:r>
            <a:endParaRPr lang="en-US" altLang="zh-CN" sz="1600" dirty="0">
              <a:solidFill>
                <a:srgbClr val="FF0000"/>
              </a:solidFill>
            </a:endParaRPr>
          </a:p>
        </p:txBody>
      </p:sp>
    </p:spTree>
    <p:extLst>
      <p:ext uri="{BB962C8B-B14F-4D97-AF65-F5344CB8AC3E}">
        <p14:creationId xmlns:p14="http://schemas.microsoft.com/office/powerpoint/2010/main" val="11734849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Report </a:t>
            </a:r>
            <a:r>
              <a:rPr lang="en-US" altLang="zh-CN" sz="3200" dirty="0" smtClean="0"/>
              <a:t>mapping</a:t>
            </a:r>
            <a:endParaRPr lang="zh-CN" altLang="en-US" sz="32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lnSpcReduction="10000"/>
              </a:bodyPr>
              <a:lstStyle/>
              <a:p>
                <a:r>
                  <a:rPr lang="en-GB" altLang="zh-CN" sz="2000" dirty="0">
                    <a:solidFill>
                      <a:srgbClr val="FF0000"/>
                    </a:solidFill>
                  </a:rPr>
                  <a:t>Open issues to be discussed at RAN4#97-e</a:t>
                </a:r>
              </a:p>
              <a:p>
                <a:pPr lvl="1"/>
                <a:r>
                  <a:rPr lang="en-US" altLang="zh-CN" sz="1900" dirty="0" smtClean="0">
                    <a:solidFill>
                      <a:srgbClr val="FF0000"/>
                    </a:solidFill>
                  </a:rPr>
                  <a:t>Relation </a:t>
                </a:r>
                <a:r>
                  <a:rPr lang="en-US" altLang="zh-CN" sz="1900" dirty="0">
                    <a:solidFill>
                      <a:srgbClr val="FF0000"/>
                    </a:solidFill>
                  </a:rPr>
                  <a:t>between k1 and </a:t>
                </a:r>
                <a:r>
                  <a:rPr lang="en-US" altLang="zh-CN" sz="1900" dirty="0" smtClean="0">
                    <a:solidFill>
                      <a:srgbClr val="FF0000"/>
                    </a:solidFill>
                  </a:rPr>
                  <a:t>k2</a:t>
                </a:r>
              </a:p>
              <a:p>
                <a:pPr lvl="2"/>
                <a:r>
                  <a:rPr lang="en-US" altLang="zh-CN" sz="1500" dirty="0" smtClean="0">
                    <a:solidFill>
                      <a:srgbClr val="FF0000"/>
                    </a:solidFill>
                  </a:rPr>
                  <a:t>Option </a:t>
                </a:r>
                <a:r>
                  <a:rPr lang="en-US" altLang="zh-CN" sz="1500" dirty="0">
                    <a:solidFill>
                      <a:srgbClr val="FF0000"/>
                    </a:solidFill>
                  </a:rPr>
                  <a:t>1 </a:t>
                </a:r>
                <a:r>
                  <a:rPr lang="en-US" altLang="zh-CN" sz="1500" dirty="0" smtClean="0">
                    <a:solidFill>
                      <a:srgbClr val="FF0000"/>
                    </a:solidFill>
                  </a:rPr>
                  <a:t>:</a:t>
                </a:r>
                <a:r>
                  <a:rPr lang="zh-CN" altLang="zh-CN" sz="1600" dirty="0"/>
                  <a:t> </a:t>
                </a:r>
                <a14:m>
                  <m:oMath xmlns:m="http://schemas.openxmlformats.org/officeDocument/2006/math">
                    <m:sSub>
                      <m:sSubPr>
                        <m:ctrlPr>
                          <a:rPr lang="zh-CN" altLang="zh-CN" sz="1600" i="1">
                            <a:latin typeface="Cambria Math" panose="02040503050406030204" pitchFamily="18" charset="0"/>
                          </a:rPr>
                        </m:ctrlPr>
                      </m:sSubPr>
                      <m:e>
                        <m:r>
                          <m:rPr>
                            <m:sty m:val="p"/>
                          </m:rPr>
                          <a:rPr lang="en-US" altLang="zh-CN" sz="1600">
                            <a:latin typeface="Cambria Math" panose="02040503050406030204" pitchFamily="18" charset="0"/>
                          </a:rPr>
                          <m:t>k</m:t>
                        </m:r>
                      </m:e>
                      <m:sub>
                        <m:r>
                          <a:rPr lang="en-US" altLang="zh-CN" sz="1600">
                            <a:latin typeface="Cambria Math" panose="02040503050406030204" pitchFamily="18" charset="0"/>
                          </a:rPr>
                          <m:t>1</m:t>
                        </m:r>
                      </m:sub>
                    </m:sSub>
                    <m:sSub>
                      <m:sSubPr>
                        <m:ctrlPr>
                          <a:rPr lang="zh-CN" altLang="zh-CN" sz="1600" i="1">
                            <a:latin typeface="Cambria Math" panose="02040503050406030204" pitchFamily="18" charset="0"/>
                          </a:rPr>
                        </m:ctrlPr>
                      </m:sSubPr>
                      <m:e>
                        <m:r>
                          <a:rPr lang="en-US" altLang="zh-CN" sz="1600">
                            <a:latin typeface="Cambria Math" panose="02040503050406030204" pitchFamily="18" charset="0"/>
                          </a:rPr>
                          <m:t>≤</m:t>
                        </m:r>
                        <m:r>
                          <m:rPr>
                            <m:sty m:val="p"/>
                          </m:rPr>
                          <a:rPr lang="en-US" altLang="zh-CN" sz="1600">
                            <a:latin typeface="Cambria Math" panose="02040503050406030204" pitchFamily="18" charset="0"/>
                          </a:rPr>
                          <m:t>k</m:t>
                        </m:r>
                      </m:e>
                      <m:sub>
                        <m:r>
                          <a:rPr lang="en-US" altLang="zh-CN" sz="1600">
                            <a:latin typeface="Cambria Math" panose="02040503050406030204" pitchFamily="18" charset="0"/>
                          </a:rPr>
                          <m:t>2</m:t>
                        </m:r>
                      </m:sub>
                    </m:sSub>
                    <m:r>
                      <a:rPr lang="en-US" altLang="zh-CN" sz="1600">
                        <a:latin typeface="Cambria Math" panose="02040503050406030204" pitchFamily="18" charset="0"/>
                      </a:rPr>
                      <m:t>≤</m:t>
                    </m:r>
                    <m:d>
                      <m:dPr>
                        <m:begChr m:val="⌈"/>
                        <m:endChr m:val="⌉"/>
                        <m:ctrlPr>
                          <a:rPr lang="zh-CN" altLang="zh-CN" sz="1600" i="1">
                            <a:latin typeface="Cambria Math" panose="02040503050406030204" pitchFamily="18" charset="0"/>
                          </a:rPr>
                        </m:ctrlPr>
                      </m:dPr>
                      <m:e>
                        <m:func>
                          <m:funcPr>
                            <m:ctrlPr>
                              <a:rPr lang="zh-CN" altLang="zh-CN" sz="1600" i="1">
                                <a:latin typeface="Cambria Math" panose="02040503050406030204" pitchFamily="18" charset="0"/>
                              </a:rPr>
                            </m:ctrlPr>
                          </m:funcPr>
                          <m:fName>
                            <m:sSub>
                              <m:sSubPr>
                                <m:ctrlPr>
                                  <a:rPr lang="zh-CN" altLang="zh-CN" sz="1600" i="1">
                                    <a:latin typeface="Cambria Math" panose="02040503050406030204" pitchFamily="18" charset="0"/>
                                  </a:rPr>
                                </m:ctrlPr>
                              </m:sSubPr>
                              <m:e>
                                <m:r>
                                  <m:rPr>
                                    <m:sty m:val="p"/>
                                  </m:rPr>
                                  <a:rPr lang="en-US" altLang="zh-CN" sz="1600">
                                    <a:latin typeface="Cambria Math" panose="02040503050406030204" pitchFamily="18" charset="0"/>
                                  </a:rPr>
                                  <m:t>log</m:t>
                                </m:r>
                              </m:e>
                              <m:sub>
                                <m:r>
                                  <a:rPr lang="en-US" altLang="zh-CN" sz="1600">
                                    <a:latin typeface="Cambria Math" panose="02040503050406030204" pitchFamily="18" charset="0"/>
                                  </a:rPr>
                                  <m:t>2</m:t>
                                </m:r>
                              </m:sub>
                            </m:sSub>
                          </m:fName>
                          <m:e>
                            <m:d>
                              <m:dPr>
                                <m:ctrlPr>
                                  <a:rPr lang="zh-CN" altLang="zh-CN" sz="1600" i="1">
                                    <a:latin typeface="Cambria Math" panose="02040503050406030204" pitchFamily="18" charset="0"/>
                                  </a:rPr>
                                </m:ctrlPr>
                              </m:dPr>
                              <m:e>
                                <m:f>
                                  <m:fPr>
                                    <m:ctrlPr>
                                      <a:rPr lang="zh-CN" altLang="zh-CN" sz="1600" i="1">
                                        <a:latin typeface="Cambria Math" panose="02040503050406030204" pitchFamily="18" charset="0"/>
                                      </a:rPr>
                                    </m:ctrlPr>
                                  </m:fPr>
                                  <m:num>
                                    <m:r>
                                      <a:rPr lang="en-US" altLang="zh-CN" sz="1600">
                                        <a:latin typeface="Cambria Math" panose="02040503050406030204" pitchFamily="18" charset="0"/>
                                      </a:rPr>
                                      <m:t>1</m:t>
                                    </m:r>
                                  </m:num>
                                  <m:den>
                                    <m:r>
                                      <a:rPr lang="en-US" altLang="zh-CN" sz="1600">
                                        <a:latin typeface="Cambria Math" panose="02040503050406030204" pitchFamily="18" charset="0"/>
                                      </a:rPr>
                                      <m:t>4</m:t>
                                    </m:r>
                                    <m:sSub>
                                      <m:sSubPr>
                                        <m:ctrlPr>
                                          <a:rPr lang="zh-CN" altLang="zh-CN" sz="1600" i="1">
                                            <a:latin typeface="Cambria Math" panose="02040503050406030204" pitchFamily="18" charset="0"/>
                                          </a:rPr>
                                        </m:ctrlPr>
                                      </m:sSubPr>
                                      <m:e>
                                        <m:r>
                                          <m:rPr>
                                            <m:sty m:val="p"/>
                                          </m:rPr>
                                          <a:rPr lang="en-US" altLang="zh-CN" sz="1600">
                                            <a:latin typeface="Cambria Math" panose="02040503050406030204" pitchFamily="18" charset="0"/>
                                          </a:rPr>
                                          <m:t>T</m:t>
                                        </m:r>
                                      </m:e>
                                      <m:sub>
                                        <m:r>
                                          <m:rPr>
                                            <m:sty m:val="p"/>
                                          </m:rPr>
                                          <a:rPr lang="en-US" altLang="zh-CN" sz="1600">
                                            <a:latin typeface="Cambria Math" panose="02040503050406030204" pitchFamily="18" charset="0"/>
                                          </a:rPr>
                                          <m:t>c</m:t>
                                        </m:r>
                                      </m:sub>
                                    </m:sSub>
                                    <m:func>
                                      <m:funcPr>
                                        <m:ctrlPr>
                                          <a:rPr lang="zh-CN" altLang="zh-CN" sz="1600" i="1">
                                            <a:latin typeface="Cambria Math" panose="02040503050406030204" pitchFamily="18" charset="0"/>
                                          </a:rPr>
                                        </m:ctrlPr>
                                      </m:funcPr>
                                      <m:fName>
                                        <m:limLow>
                                          <m:limLowPr>
                                            <m:ctrlPr>
                                              <a:rPr lang="zh-CN" altLang="zh-CN" sz="1600" i="1">
                                                <a:latin typeface="Cambria Math" panose="02040503050406030204" pitchFamily="18" charset="0"/>
                                              </a:rPr>
                                            </m:ctrlPr>
                                          </m:limLowPr>
                                          <m:e>
                                            <m:r>
                                              <m:rPr>
                                                <m:sty m:val="p"/>
                                              </m:rPr>
                                              <a:rPr lang="en-US" altLang="zh-CN" sz="1600">
                                                <a:latin typeface="Cambria Math" panose="02040503050406030204" pitchFamily="18" charset="0"/>
                                              </a:rPr>
                                              <m:t>min</m:t>
                                            </m:r>
                                          </m:e>
                                          <m:lim>
                                            <m:r>
                                              <m:rPr>
                                                <m:sty m:val="p"/>
                                              </m:rPr>
                                              <a:rPr lang="en-US" altLang="zh-CN" sz="1600">
                                                <a:latin typeface="Cambria Math" panose="02040503050406030204" pitchFamily="18" charset="0"/>
                                              </a:rPr>
                                              <m:t>i</m:t>
                                            </m:r>
                                          </m:lim>
                                        </m:limLow>
                                      </m:fName>
                                      <m:e>
                                        <m:r>
                                          <a:rPr lang="en-US" altLang="zh-CN" sz="1600">
                                            <a:latin typeface="Cambria Math" panose="02040503050406030204" pitchFamily="18" charset="0"/>
                                          </a:rPr>
                                          <m:t>(</m:t>
                                        </m:r>
                                        <m:r>
                                          <m:rPr>
                                            <m:sty m:val="p"/>
                                          </m:rPr>
                                          <a:rPr lang="en-US" altLang="zh-CN" sz="1600">
                                            <a:latin typeface="Cambria Math" panose="02040503050406030204" pitchFamily="18" charset="0"/>
                                          </a:rPr>
                                          <m:t>B</m:t>
                                        </m:r>
                                        <m:sSub>
                                          <m:sSubPr>
                                            <m:ctrlPr>
                                              <a:rPr lang="zh-CN" altLang="zh-CN" sz="1600" i="1">
                                                <a:latin typeface="Cambria Math" panose="02040503050406030204" pitchFamily="18" charset="0"/>
                                              </a:rPr>
                                            </m:ctrlPr>
                                          </m:sSubPr>
                                          <m:e>
                                            <m:r>
                                              <m:rPr>
                                                <m:sty m:val="p"/>
                                              </m:rPr>
                                              <a:rPr lang="en-US" altLang="zh-CN" sz="1600">
                                                <a:latin typeface="Cambria Math" panose="02040503050406030204" pitchFamily="18" charset="0"/>
                                              </a:rPr>
                                              <m:t>W</m:t>
                                            </m:r>
                                          </m:e>
                                          <m:sub>
                                            <m:r>
                                              <m:rPr>
                                                <m:sty m:val="p"/>
                                              </m:rPr>
                                              <a:rPr lang="en-US" altLang="zh-CN" sz="1600">
                                                <a:latin typeface="Cambria Math" panose="02040503050406030204" pitchFamily="18" charset="0"/>
                                              </a:rPr>
                                              <m:t>PRS</m:t>
                                            </m:r>
                                            <m:r>
                                              <a:rPr lang="en-US" altLang="zh-CN" sz="1600">
                                                <a:latin typeface="Cambria Math" panose="02040503050406030204" pitchFamily="18" charset="0"/>
                                              </a:rPr>
                                              <m:t>,</m:t>
                                            </m:r>
                                            <m:r>
                                              <m:rPr>
                                                <m:sty m:val="p"/>
                                              </m:rPr>
                                              <a:rPr lang="en-US" altLang="zh-CN" sz="1600">
                                                <a:latin typeface="Cambria Math" panose="02040503050406030204" pitchFamily="18" charset="0"/>
                                              </a:rPr>
                                              <m:t>i</m:t>
                                            </m:r>
                                          </m:sub>
                                        </m:sSub>
                                        <m:r>
                                          <a:rPr lang="en-US" altLang="zh-CN" sz="1600">
                                            <a:latin typeface="Cambria Math" panose="02040503050406030204" pitchFamily="18" charset="0"/>
                                          </a:rPr>
                                          <m:t>)</m:t>
                                        </m:r>
                                      </m:e>
                                    </m:func>
                                    <m:r>
                                      <a:rPr lang="en-US" altLang="zh-CN" sz="1600">
                                        <a:latin typeface="Cambria Math" panose="02040503050406030204" pitchFamily="18" charset="0"/>
                                      </a:rPr>
                                      <m:t> </m:t>
                                    </m:r>
                                  </m:den>
                                </m:f>
                              </m:e>
                            </m:d>
                          </m:e>
                        </m:func>
                      </m:e>
                    </m:d>
                  </m:oMath>
                </a14:m>
                <a:endParaRPr lang="en-US" altLang="zh-CN" sz="1500" dirty="0" smtClean="0">
                  <a:solidFill>
                    <a:srgbClr val="FF0000"/>
                  </a:solidFill>
                </a:endParaRPr>
              </a:p>
              <a:p>
                <a:pPr lvl="3"/>
                <a:r>
                  <a:rPr lang="en-US" altLang="zh-CN" sz="1100" dirty="0" smtClean="0">
                    <a:solidFill>
                      <a:srgbClr val="FF0000"/>
                    </a:solidFill>
                  </a:rPr>
                  <a:t>i </a:t>
                </a:r>
                <a:r>
                  <a:rPr lang="en-US" altLang="zh-CN" sz="1100" dirty="0">
                    <a:solidFill>
                      <a:srgbClr val="FF0000"/>
                    </a:solidFill>
                  </a:rPr>
                  <a:t>is the positioning layer frequency layer index of all RSTD measurements of the same TRP pair.</a:t>
                </a:r>
              </a:p>
              <a:p>
                <a:pPr lvl="2"/>
                <a:r>
                  <a:rPr lang="en-US" altLang="zh-CN" sz="1500" dirty="0" smtClean="0">
                    <a:solidFill>
                      <a:srgbClr val="FF0000"/>
                    </a:solidFill>
                  </a:rPr>
                  <a:t>Option 2: </a:t>
                </a:r>
                <a:r>
                  <a:rPr lang="en-US" altLang="zh-CN" sz="1500" dirty="0">
                    <a:solidFill>
                      <a:srgbClr val="FF0000"/>
                    </a:solidFill>
                  </a:rPr>
                  <a:t>k2 &gt;= k1</a:t>
                </a:r>
              </a:p>
              <a:p>
                <a:pPr lvl="2"/>
                <a:r>
                  <a:rPr lang="en-US" altLang="zh-CN" sz="1500" dirty="0" smtClean="0">
                    <a:solidFill>
                      <a:srgbClr val="FF0000"/>
                    </a:solidFill>
                  </a:rPr>
                  <a:t>Option 3: </a:t>
                </a:r>
                <a:r>
                  <a:rPr lang="en-US" altLang="zh-CN" sz="1500" dirty="0">
                    <a:solidFill>
                      <a:srgbClr val="FF0000"/>
                    </a:solidFill>
                  </a:rPr>
                  <a:t>RAN4 not to define relationship between k1 and k2</a:t>
                </a:r>
              </a:p>
              <a:p>
                <a:pPr lvl="2"/>
                <a:r>
                  <a:rPr lang="en-US" altLang="zh-CN" sz="1500" dirty="0" smtClean="0">
                    <a:solidFill>
                      <a:srgbClr val="FF0000"/>
                    </a:solidFill>
                  </a:rPr>
                  <a:t>Option 4: </a:t>
                </a:r>
                <a:r>
                  <a:rPr lang="en-US" altLang="zh-CN" sz="1500" dirty="0">
                    <a:solidFill>
                      <a:srgbClr val="FF0000"/>
                    </a:solidFill>
                  </a:rPr>
                  <a:t>k2 &lt;= k1 </a:t>
                </a:r>
              </a:p>
              <a:p>
                <a:pPr lvl="2"/>
                <a:r>
                  <a:rPr lang="en-US" altLang="zh-CN" sz="1500" dirty="0" smtClean="0">
                    <a:solidFill>
                      <a:srgbClr val="FF0000"/>
                    </a:solidFill>
                  </a:rPr>
                  <a:t>Option 5: </a:t>
                </a:r>
                <a:r>
                  <a:rPr lang="en-US" altLang="zh-CN" sz="1500" dirty="0">
                    <a:solidFill>
                      <a:srgbClr val="FF0000"/>
                    </a:solidFill>
                  </a:rPr>
                  <a:t>the UE shall choose k2 &lt;= k1 if it supports at least one such k2, otherwise the UE may choose k2&gt;k1 (the smallest value of k2 supported by the UE can be UE capability</a:t>
                </a:r>
                <a:r>
                  <a:rPr lang="en-US" altLang="zh-CN" sz="1500" dirty="0" smtClean="0">
                    <a:solidFill>
                      <a:srgbClr val="FF0000"/>
                    </a:solidFill>
                  </a:rPr>
                  <a:t>).</a:t>
                </a:r>
                <a:endParaRPr lang="zh-CN" altLang="zh-CN" sz="1500" dirty="0" smtClean="0">
                  <a:solidFill>
                    <a:srgbClr val="FF0000"/>
                  </a:solidFill>
                </a:endParaRPr>
              </a:p>
              <a:p>
                <a:pPr lvl="1"/>
                <a:r>
                  <a:rPr lang="en-US" altLang="zh-CN" sz="2000" dirty="0" smtClean="0">
                    <a:solidFill>
                      <a:srgbClr val="FF0000"/>
                    </a:solidFill>
                  </a:rPr>
                  <a:t>Applicable </a:t>
                </a:r>
                <a:r>
                  <a:rPr lang="en-US" altLang="zh-CN" sz="2000" dirty="0">
                    <a:solidFill>
                      <a:srgbClr val="FF0000"/>
                    </a:solidFill>
                  </a:rPr>
                  <a:t>values for k in </a:t>
                </a:r>
                <a:r>
                  <a:rPr lang="en-US" altLang="zh-CN" sz="2000" dirty="0" smtClean="0">
                    <a:solidFill>
                      <a:srgbClr val="FF0000"/>
                    </a:solidFill>
                  </a:rPr>
                  <a:t>FR1</a:t>
                </a:r>
              </a:p>
              <a:p>
                <a:pPr lvl="2"/>
                <a:r>
                  <a:rPr lang="en-US" altLang="zh-CN" sz="1600" dirty="0" smtClean="0">
                    <a:solidFill>
                      <a:srgbClr val="FF0000"/>
                    </a:solidFill>
                  </a:rPr>
                  <a:t>Option 1: </a:t>
                </a:r>
                <a:r>
                  <a:rPr lang="en-US" altLang="zh-CN" sz="1600" dirty="0">
                    <a:solidFill>
                      <a:srgbClr val="FF0000"/>
                    </a:solidFill>
                  </a:rPr>
                  <a:t>{1,2,3,4,5}</a:t>
                </a:r>
              </a:p>
              <a:p>
                <a:pPr lvl="2"/>
                <a:r>
                  <a:rPr lang="en-US" altLang="zh-CN" sz="1600" dirty="0" smtClean="0">
                    <a:solidFill>
                      <a:srgbClr val="FF0000"/>
                    </a:solidFill>
                  </a:rPr>
                  <a:t>Option 2: </a:t>
                </a:r>
                <a:r>
                  <a:rPr lang="en-US" altLang="zh-CN" sz="1600" dirty="0">
                    <a:solidFill>
                      <a:srgbClr val="FF0000"/>
                    </a:solidFill>
                  </a:rPr>
                  <a:t>{2,3,4,5} </a:t>
                </a:r>
              </a:p>
              <a:p>
                <a:pPr lvl="2"/>
                <a:r>
                  <a:rPr lang="en-US" altLang="zh-CN" sz="1600" dirty="0" smtClean="0">
                    <a:solidFill>
                      <a:srgbClr val="FF0000"/>
                    </a:solidFill>
                  </a:rPr>
                  <a:t>Option 3: </a:t>
                </a:r>
                <a:r>
                  <a:rPr lang="en-US" altLang="zh-CN" sz="1600" dirty="0">
                    <a:solidFill>
                      <a:srgbClr val="FF0000"/>
                    </a:solidFill>
                  </a:rPr>
                  <a:t>{0,1,2,3,4,5}</a:t>
                </a:r>
              </a:p>
              <a:p>
                <a:pPr lvl="2"/>
                <a:r>
                  <a:rPr lang="en-US" altLang="zh-CN" sz="1600" dirty="0" smtClean="0">
                    <a:solidFill>
                      <a:srgbClr val="FF0000"/>
                    </a:solidFill>
                  </a:rPr>
                  <a:t>Option 4: </a:t>
                </a:r>
                <a:r>
                  <a:rPr lang="en-US" altLang="zh-CN" sz="1600" dirty="0">
                    <a:solidFill>
                      <a:srgbClr val="FF0000"/>
                    </a:solidFill>
                  </a:rPr>
                  <a:t>{3,4,5} </a:t>
                </a:r>
              </a:p>
              <a:p>
                <a:pPr lvl="2"/>
                <a:endParaRPr lang="zh-CN" altLang="zh-CN" sz="1600" dirty="0" smtClean="0">
                  <a:solidFill>
                    <a:srgbClr val="FF0000"/>
                  </a:solidFill>
                </a:endParaRPr>
              </a:p>
              <a:p>
                <a:endParaRPr lang="zh-CN" altLang="en-US"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667" t="-148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954550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dirty="0" smtClean="0"/>
              <a:t>RSTD (1)</a:t>
            </a:r>
            <a:endParaRPr lang="zh-CN" altLang="en-US" sz="3200" dirty="0"/>
          </a:p>
        </p:txBody>
      </p:sp>
      <p:sp>
        <p:nvSpPr>
          <p:cNvPr id="3" name="内容占位符 2"/>
          <p:cNvSpPr>
            <a:spLocks noGrp="1"/>
          </p:cNvSpPr>
          <p:nvPr>
            <p:ph idx="1"/>
          </p:nvPr>
        </p:nvSpPr>
        <p:spPr/>
        <p:txBody>
          <a:bodyPr>
            <a:normAutofit/>
          </a:bodyPr>
          <a:lstStyle/>
          <a:p>
            <a:r>
              <a:rPr lang="en-GB" altLang="zh-CN" sz="2400" dirty="0" smtClean="0"/>
              <a:t>The exact measurement period for RSTD is captured in </a:t>
            </a:r>
            <a:r>
              <a:rPr lang="en-GB" altLang="zh-CN" sz="2400" dirty="0"/>
              <a:t>CR </a:t>
            </a:r>
            <a:r>
              <a:rPr lang="en-GB" altLang="zh-CN" sz="2400" dirty="0" smtClean="0"/>
              <a:t>R4-2012129 or its further revision.</a:t>
            </a:r>
            <a:endParaRPr lang="zh-CN" altLang="zh-CN" sz="2400" dirty="0"/>
          </a:p>
          <a:p>
            <a:r>
              <a:rPr lang="en-GB" altLang="zh-CN" sz="2400" dirty="0">
                <a:solidFill>
                  <a:srgbClr val="00B050"/>
                </a:solidFill>
              </a:rPr>
              <a:t>If during the measurement period of one or more positioning frequency layers, MG pattern is reconfigured to enable UE to measure different DL PRS resources, the measurement period will be longer to account for RRC reconfiguration of the MG </a:t>
            </a:r>
            <a:r>
              <a:rPr lang="en-GB" altLang="zh-CN" sz="2400" dirty="0" smtClean="0">
                <a:solidFill>
                  <a:srgbClr val="00B050"/>
                </a:solidFill>
              </a:rPr>
              <a:t>pattern</a:t>
            </a:r>
          </a:p>
          <a:p>
            <a:r>
              <a:rPr lang="en-GB" altLang="zh-CN" sz="2400" dirty="0">
                <a:solidFill>
                  <a:srgbClr val="00B050"/>
                </a:solidFill>
              </a:rPr>
              <a:t>Measurement period requirements are defined independent of </a:t>
            </a:r>
            <a:r>
              <a:rPr lang="en-GB" altLang="zh-CN" sz="2400" i="1" dirty="0" err="1">
                <a:solidFill>
                  <a:srgbClr val="00B050"/>
                </a:solidFill>
              </a:rPr>
              <a:t>responseTime</a:t>
            </a:r>
            <a:r>
              <a:rPr lang="en-GB" altLang="zh-CN" sz="2400" dirty="0">
                <a:solidFill>
                  <a:srgbClr val="00B050"/>
                </a:solidFill>
              </a:rPr>
              <a:t>. RAN4 not to define any UE behaviour related to </a:t>
            </a:r>
            <a:r>
              <a:rPr lang="en-GB" altLang="zh-CN" sz="2400" i="1" dirty="0" err="1" smtClean="0">
                <a:solidFill>
                  <a:srgbClr val="00B050"/>
                </a:solidFill>
              </a:rPr>
              <a:t>responseTime</a:t>
            </a:r>
            <a:endParaRPr lang="en-GB" altLang="zh-CN" sz="2400" dirty="0" smtClean="0">
              <a:solidFill>
                <a:srgbClr val="00B050"/>
              </a:solidFill>
            </a:endParaRPr>
          </a:p>
        </p:txBody>
      </p:sp>
    </p:spTree>
    <p:extLst>
      <p:ext uri="{BB962C8B-B14F-4D97-AF65-F5344CB8AC3E}">
        <p14:creationId xmlns:p14="http://schemas.microsoft.com/office/powerpoint/2010/main" val="16452885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dirty="0" smtClean="0"/>
              <a:t>RSTD (2)</a:t>
            </a:r>
            <a:endParaRPr lang="zh-CN" altLang="en-US" sz="3200" dirty="0"/>
          </a:p>
        </p:txBody>
      </p:sp>
      <p:sp>
        <p:nvSpPr>
          <p:cNvPr id="3" name="内容占位符 2"/>
          <p:cNvSpPr>
            <a:spLocks noGrp="1"/>
          </p:cNvSpPr>
          <p:nvPr>
            <p:ph idx="1"/>
          </p:nvPr>
        </p:nvSpPr>
        <p:spPr>
          <a:xfrm>
            <a:off x="484759" y="1389470"/>
            <a:ext cx="8229600" cy="4997152"/>
          </a:xfrm>
        </p:spPr>
        <p:txBody>
          <a:bodyPr>
            <a:normAutofit fontScale="85000" lnSpcReduction="20000"/>
          </a:bodyPr>
          <a:lstStyle/>
          <a:p>
            <a:r>
              <a:rPr lang="en-GB" altLang="zh-CN" sz="2400" dirty="0" smtClean="0">
                <a:solidFill>
                  <a:srgbClr val="FF0000"/>
                </a:solidFill>
              </a:rPr>
              <a:t>Open issues to be discussed at RAN4#97-e</a:t>
            </a:r>
          </a:p>
          <a:p>
            <a:pPr lvl="1"/>
            <a:r>
              <a:rPr lang="en-GB" altLang="zh-CN" sz="2000" dirty="0" smtClean="0">
                <a:solidFill>
                  <a:srgbClr val="FF0000"/>
                </a:solidFill>
              </a:rPr>
              <a:t>Calculation </a:t>
            </a:r>
            <a:r>
              <a:rPr lang="en-GB" altLang="zh-CN" sz="2000" dirty="0">
                <a:solidFill>
                  <a:srgbClr val="FF0000"/>
                </a:solidFill>
              </a:rPr>
              <a:t>of PRS </a:t>
            </a:r>
            <a:r>
              <a:rPr lang="en-US" altLang="zh-CN" sz="2000" dirty="0" smtClean="0">
                <a:solidFill>
                  <a:srgbClr val="FF0000"/>
                </a:solidFill>
              </a:rPr>
              <a:t>sample </a:t>
            </a:r>
            <a:r>
              <a:rPr lang="en-GB" altLang="zh-CN" sz="2000" dirty="0" smtClean="0">
                <a:solidFill>
                  <a:srgbClr val="FF0000"/>
                </a:solidFill>
              </a:rPr>
              <a:t>duration</a:t>
            </a:r>
          </a:p>
          <a:p>
            <a:pPr lvl="2"/>
            <a:r>
              <a:rPr lang="en-US" altLang="zh-CN" sz="1600" dirty="0" smtClean="0">
                <a:solidFill>
                  <a:srgbClr val="FF0000"/>
                </a:solidFill>
              </a:rPr>
              <a:t>Option 1: </a:t>
            </a:r>
            <a:r>
              <a:rPr lang="en-US" altLang="zh-CN" sz="1600" dirty="0">
                <a:solidFill>
                  <a:srgbClr val="FF0000"/>
                </a:solidFill>
              </a:rPr>
              <a:t>Based on the type (type 1 or type 2) as UE used to report {N,T} </a:t>
            </a:r>
          </a:p>
          <a:p>
            <a:pPr lvl="2"/>
            <a:r>
              <a:rPr lang="en-US" altLang="zh-CN" sz="1600" dirty="0" smtClean="0">
                <a:solidFill>
                  <a:srgbClr val="FF0000"/>
                </a:solidFill>
              </a:rPr>
              <a:t>Option 2: </a:t>
            </a:r>
            <a:r>
              <a:rPr lang="en-US" altLang="zh-CN" sz="1600" dirty="0">
                <a:solidFill>
                  <a:srgbClr val="FF0000"/>
                </a:solidFill>
              </a:rPr>
              <a:t>Based on Type 2. RSTD measurement period for Type 1 PRS duration calculation shall be no longer than Type 2</a:t>
            </a:r>
            <a:r>
              <a:rPr lang="en-US" altLang="zh-CN" sz="1600" dirty="0" smtClean="0">
                <a:solidFill>
                  <a:srgbClr val="FF0000"/>
                </a:solidFill>
              </a:rPr>
              <a:t>.</a:t>
            </a:r>
          </a:p>
          <a:p>
            <a:pPr lvl="2"/>
            <a:r>
              <a:rPr lang="en-US" altLang="zh-CN" sz="1600" dirty="0" smtClean="0">
                <a:solidFill>
                  <a:srgbClr val="FF0000"/>
                </a:solidFill>
              </a:rPr>
              <a:t>Note: sample duration refers to </a:t>
            </a:r>
            <a:r>
              <a:rPr lang="en-US" altLang="zh-CN" sz="1600" dirty="0" err="1" smtClean="0">
                <a:solidFill>
                  <a:srgbClr val="FF0000"/>
                </a:solidFill>
              </a:rPr>
              <a:t>Lprs</a:t>
            </a:r>
            <a:r>
              <a:rPr lang="en-US" altLang="zh-CN" sz="1600" dirty="0" smtClean="0">
                <a:solidFill>
                  <a:srgbClr val="FF0000"/>
                </a:solidFill>
              </a:rPr>
              <a:t> </a:t>
            </a:r>
            <a:r>
              <a:rPr lang="en-US" altLang="zh-CN" sz="1600" dirty="0">
                <a:solidFill>
                  <a:srgbClr val="FF0000"/>
                </a:solidFill>
              </a:rPr>
              <a:t>(defined as K in clause 5.1.6.5 of </a:t>
            </a:r>
            <a:r>
              <a:rPr lang="en-US" altLang="zh-CN" sz="1600" dirty="0" smtClean="0">
                <a:solidFill>
                  <a:srgbClr val="FF0000"/>
                </a:solidFill>
              </a:rPr>
              <a:t>38.214)</a:t>
            </a:r>
            <a:endParaRPr lang="en-GB" altLang="zh-CN" sz="1600" dirty="0" smtClean="0">
              <a:solidFill>
                <a:srgbClr val="FF0000"/>
              </a:solidFill>
            </a:endParaRPr>
          </a:p>
          <a:p>
            <a:pPr lvl="1"/>
            <a:r>
              <a:rPr lang="en-US" altLang="zh-CN" sz="2000" dirty="0" smtClean="0">
                <a:solidFill>
                  <a:srgbClr val="FF0000"/>
                </a:solidFill>
              </a:rPr>
              <a:t>Multiple </a:t>
            </a:r>
            <a:r>
              <a:rPr lang="en-US" altLang="zh-CN" sz="2000" dirty="0">
                <a:solidFill>
                  <a:srgbClr val="FF0000"/>
                </a:solidFill>
              </a:rPr>
              <a:t>PRS </a:t>
            </a:r>
            <a:r>
              <a:rPr lang="en-US" altLang="zh-CN" sz="2000" dirty="0" smtClean="0">
                <a:solidFill>
                  <a:srgbClr val="FF0000"/>
                </a:solidFill>
              </a:rPr>
              <a:t>periodicities</a:t>
            </a:r>
          </a:p>
          <a:p>
            <a:pPr lvl="2"/>
            <a:r>
              <a:rPr lang="en-US" altLang="zh-CN" sz="1600" dirty="0" smtClean="0">
                <a:solidFill>
                  <a:srgbClr val="FF0000"/>
                </a:solidFill>
              </a:rPr>
              <a:t>Option 1: </a:t>
            </a:r>
            <a:r>
              <a:rPr lang="en-US" altLang="zh-CN" sz="1600" dirty="0">
                <a:solidFill>
                  <a:srgbClr val="FF0000"/>
                </a:solidFill>
              </a:rPr>
              <a:t>Use the maximum PRS resource periodicity among all PRS resource in a same positioning frequency layer </a:t>
            </a:r>
          </a:p>
          <a:p>
            <a:pPr lvl="2"/>
            <a:r>
              <a:rPr lang="en-US" altLang="zh-CN" sz="1600" dirty="0" smtClean="0">
                <a:solidFill>
                  <a:srgbClr val="FF0000"/>
                </a:solidFill>
              </a:rPr>
              <a:t>Option 2: </a:t>
            </a:r>
            <a:r>
              <a:rPr lang="en-US" altLang="zh-CN" sz="1600" dirty="0">
                <a:solidFill>
                  <a:srgbClr val="FF0000"/>
                </a:solidFill>
              </a:rPr>
              <a:t>Use the maximum PRS resource periodicity among all PRS resource among all configured PRS frequency layers</a:t>
            </a:r>
            <a:r>
              <a:rPr lang="en-US" altLang="zh-CN" sz="1600" dirty="0" smtClean="0">
                <a:solidFill>
                  <a:srgbClr val="FF0000"/>
                </a:solidFill>
              </a:rPr>
              <a:t>.</a:t>
            </a:r>
          </a:p>
          <a:p>
            <a:pPr lvl="1"/>
            <a:r>
              <a:rPr lang="en-US" altLang="zh-CN" sz="2000" dirty="0">
                <a:solidFill>
                  <a:srgbClr val="FF0000"/>
                </a:solidFill>
              </a:rPr>
              <a:t>Measurement period extension due to SSB </a:t>
            </a:r>
            <a:r>
              <a:rPr lang="en-US" altLang="zh-CN" sz="2000" dirty="0" smtClean="0">
                <a:solidFill>
                  <a:srgbClr val="FF0000"/>
                </a:solidFill>
              </a:rPr>
              <a:t>collision</a:t>
            </a:r>
          </a:p>
          <a:p>
            <a:pPr lvl="2"/>
            <a:r>
              <a:rPr lang="en-US" altLang="zh-CN" sz="1600" dirty="0" smtClean="0">
                <a:solidFill>
                  <a:srgbClr val="FF0000"/>
                </a:solidFill>
              </a:rPr>
              <a:t>Option 1: RSTD </a:t>
            </a:r>
            <a:r>
              <a:rPr lang="en-US" altLang="zh-CN" sz="1600" dirty="0">
                <a:solidFill>
                  <a:srgbClr val="FF0000"/>
                </a:solidFill>
              </a:rPr>
              <a:t>measurement period to be defined for cases when PRS occasions are not dropped </a:t>
            </a:r>
            <a:endParaRPr lang="en-US" altLang="zh-CN" sz="1600" dirty="0" smtClean="0">
              <a:solidFill>
                <a:srgbClr val="FF0000"/>
              </a:solidFill>
            </a:endParaRPr>
          </a:p>
          <a:p>
            <a:pPr lvl="2"/>
            <a:r>
              <a:rPr lang="en-US" altLang="zh-CN" sz="1600" dirty="0" smtClean="0">
                <a:solidFill>
                  <a:srgbClr val="FF0000"/>
                </a:solidFill>
              </a:rPr>
              <a:t>Option 2: </a:t>
            </a:r>
            <a:r>
              <a:rPr lang="en-US" altLang="zh-CN" sz="1600" dirty="0">
                <a:solidFill>
                  <a:srgbClr val="FF0000"/>
                </a:solidFill>
              </a:rPr>
              <a:t>The RSTD measurement period can be extended to compensate for the number of PRS symbols not available at the UE due to their overlap with SSB </a:t>
            </a:r>
            <a:r>
              <a:rPr lang="en-US" altLang="zh-CN" sz="1600" dirty="0" smtClean="0">
                <a:solidFill>
                  <a:srgbClr val="FF0000"/>
                </a:solidFill>
              </a:rPr>
              <a:t>symbols</a:t>
            </a:r>
            <a:endParaRPr lang="en-US" altLang="zh-CN" sz="1600" dirty="0">
              <a:solidFill>
                <a:srgbClr val="FF0000"/>
              </a:solidFill>
            </a:endParaRPr>
          </a:p>
          <a:p>
            <a:pPr lvl="2"/>
            <a:r>
              <a:rPr lang="en-US" altLang="zh-CN" sz="1600" dirty="0" smtClean="0">
                <a:solidFill>
                  <a:srgbClr val="FF0000"/>
                </a:solidFill>
              </a:rPr>
              <a:t>Option 3: </a:t>
            </a:r>
            <a:r>
              <a:rPr lang="en-US" altLang="zh-CN" sz="1600" dirty="0">
                <a:solidFill>
                  <a:srgbClr val="FF0000"/>
                </a:solidFill>
              </a:rPr>
              <a:t>The same measurement period requirement shall be met, regardless of whether some of the PRS symbols are dropped or not during this measurement </a:t>
            </a:r>
            <a:r>
              <a:rPr lang="en-US" altLang="zh-CN" sz="1600" dirty="0" smtClean="0">
                <a:solidFill>
                  <a:srgbClr val="FF0000"/>
                </a:solidFill>
              </a:rPr>
              <a:t>period</a:t>
            </a:r>
          </a:p>
          <a:p>
            <a:pPr lvl="1"/>
            <a:r>
              <a:rPr lang="en-US" altLang="zh-CN" sz="2000" dirty="0" smtClean="0">
                <a:solidFill>
                  <a:srgbClr val="FF0000"/>
                </a:solidFill>
              </a:rPr>
              <a:t>Measurement </a:t>
            </a:r>
            <a:r>
              <a:rPr lang="en-US" altLang="zh-CN" sz="2000" dirty="0">
                <a:solidFill>
                  <a:srgbClr val="FF0000"/>
                </a:solidFill>
              </a:rPr>
              <a:t>period when configured with </a:t>
            </a:r>
            <a:r>
              <a:rPr lang="en-US" altLang="zh-CN" sz="2000" dirty="0" smtClean="0">
                <a:solidFill>
                  <a:srgbClr val="FF0000"/>
                </a:solidFill>
              </a:rPr>
              <a:t>PRS-RSRP</a:t>
            </a:r>
          </a:p>
          <a:p>
            <a:pPr lvl="2"/>
            <a:r>
              <a:rPr lang="en-US" altLang="zh-CN" sz="1600" dirty="0" smtClean="0">
                <a:solidFill>
                  <a:srgbClr val="FF0000"/>
                </a:solidFill>
              </a:rPr>
              <a:t>Option 1: </a:t>
            </a:r>
            <a:r>
              <a:rPr lang="en-US" altLang="zh-CN" sz="1600" dirty="0">
                <a:solidFill>
                  <a:srgbClr val="FF0000"/>
                </a:solidFill>
              </a:rPr>
              <a:t>If RSTD is configured together with PRS-RSRP, then the measurement periods for both measurements are defined as: max(T</a:t>
            </a:r>
            <a:r>
              <a:rPr lang="en-US" altLang="zh-CN" sz="1600" baseline="-25000" dirty="0">
                <a:solidFill>
                  <a:srgbClr val="FF0000"/>
                </a:solidFill>
              </a:rPr>
              <a:t>RSTD</a:t>
            </a:r>
            <a:r>
              <a:rPr lang="en-US" altLang="zh-CN" sz="1600" dirty="0">
                <a:solidFill>
                  <a:srgbClr val="FF0000"/>
                </a:solidFill>
              </a:rPr>
              <a:t>,T</a:t>
            </a:r>
            <a:r>
              <a:rPr lang="en-US" altLang="zh-CN" sz="1600" baseline="-25000" dirty="0">
                <a:solidFill>
                  <a:srgbClr val="FF0000"/>
                </a:solidFill>
              </a:rPr>
              <a:t>PRS-RSRP</a:t>
            </a:r>
            <a:r>
              <a:rPr lang="en-US" altLang="zh-CN" sz="1600" dirty="0">
                <a:solidFill>
                  <a:srgbClr val="FF0000"/>
                </a:solidFill>
              </a:rPr>
              <a:t>), where T</a:t>
            </a:r>
            <a:r>
              <a:rPr lang="en-US" altLang="zh-CN" sz="1600" baseline="-25000" dirty="0">
                <a:solidFill>
                  <a:srgbClr val="FF0000"/>
                </a:solidFill>
              </a:rPr>
              <a:t>PRS-RSRP</a:t>
            </a:r>
            <a:r>
              <a:rPr lang="en-US" altLang="zh-CN" sz="1600" dirty="0" smtClean="0">
                <a:solidFill>
                  <a:srgbClr val="FF0000"/>
                </a:solidFill>
              </a:rPr>
              <a:t> </a:t>
            </a:r>
            <a:r>
              <a:rPr lang="en-US" altLang="zh-CN" sz="1600" dirty="0">
                <a:solidFill>
                  <a:srgbClr val="FF0000"/>
                </a:solidFill>
              </a:rPr>
              <a:t>and T</a:t>
            </a:r>
            <a:r>
              <a:rPr lang="en-US" altLang="zh-CN" sz="1600" baseline="-25000" dirty="0">
                <a:solidFill>
                  <a:srgbClr val="FF0000"/>
                </a:solidFill>
              </a:rPr>
              <a:t>RSTD</a:t>
            </a:r>
            <a:r>
              <a:rPr lang="en-US" altLang="zh-CN" sz="1600" dirty="0" smtClean="0">
                <a:solidFill>
                  <a:srgbClr val="FF0000"/>
                </a:solidFill>
              </a:rPr>
              <a:t> </a:t>
            </a:r>
            <a:r>
              <a:rPr lang="en-US" altLang="zh-CN" sz="1600" dirty="0">
                <a:solidFill>
                  <a:srgbClr val="FF0000"/>
                </a:solidFill>
              </a:rPr>
              <a:t>are the measurement periods for PRS-RSRP and RSTD, when configured without other measurements. </a:t>
            </a:r>
            <a:endParaRPr lang="en-US" altLang="zh-CN" sz="1600" dirty="0" smtClean="0">
              <a:solidFill>
                <a:srgbClr val="FF0000"/>
              </a:solidFill>
            </a:endParaRPr>
          </a:p>
          <a:p>
            <a:pPr lvl="2"/>
            <a:r>
              <a:rPr lang="en-US" altLang="zh-CN" sz="1600" dirty="0" smtClean="0">
                <a:solidFill>
                  <a:srgbClr val="FF0000"/>
                </a:solidFill>
              </a:rPr>
              <a:t>Option 2: </a:t>
            </a:r>
            <a:r>
              <a:rPr lang="en-US" altLang="zh-CN" sz="1600" dirty="0">
                <a:solidFill>
                  <a:srgbClr val="FF0000"/>
                </a:solidFill>
              </a:rPr>
              <a:t>RSTD measurement period is not impacted by PRS-RSRP measurement.</a:t>
            </a:r>
          </a:p>
          <a:p>
            <a:pPr lvl="2"/>
            <a:endParaRPr lang="en-US" altLang="zh-CN" sz="1600" dirty="0" smtClean="0">
              <a:solidFill>
                <a:srgbClr val="FF0000"/>
              </a:solidFill>
            </a:endParaRPr>
          </a:p>
        </p:txBody>
      </p:sp>
    </p:spTree>
    <p:extLst>
      <p:ext uri="{BB962C8B-B14F-4D97-AF65-F5344CB8AC3E}">
        <p14:creationId xmlns:p14="http://schemas.microsoft.com/office/powerpoint/2010/main" val="2908406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dirty="0" smtClean="0"/>
              <a:t>UE Rx-</a:t>
            </a:r>
            <a:r>
              <a:rPr lang="en-US" altLang="zh-CN" sz="3200" dirty="0" err="1" smtClean="0"/>
              <a:t>Tx</a:t>
            </a:r>
            <a:r>
              <a:rPr lang="en-US" altLang="zh-CN" sz="3200" dirty="0" smtClean="0"/>
              <a:t> time difference (1)</a:t>
            </a:r>
            <a:endParaRPr lang="zh-CN" altLang="en-US" sz="3200" dirty="0"/>
          </a:p>
        </p:txBody>
      </p:sp>
      <p:sp>
        <p:nvSpPr>
          <p:cNvPr id="3" name="内容占位符 2"/>
          <p:cNvSpPr>
            <a:spLocks noGrp="1"/>
          </p:cNvSpPr>
          <p:nvPr>
            <p:ph idx="1"/>
          </p:nvPr>
        </p:nvSpPr>
        <p:spPr/>
        <p:txBody>
          <a:bodyPr>
            <a:normAutofit/>
          </a:bodyPr>
          <a:lstStyle/>
          <a:p>
            <a:r>
              <a:rPr lang="en-GB" altLang="zh-CN" sz="2400" dirty="0" smtClean="0"/>
              <a:t>The exact measurement period for RSTD is captured in </a:t>
            </a:r>
            <a:r>
              <a:rPr lang="en-GB" altLang="zh-CN" sz="2400" dirty="0"/>
              <a:t>CR R4-2012130 or its further revision</a:t>
            </a:r>
            <a:endParaRPr lang="en-GB" altLang="zh-CN" sz="2400" dirty="0" smtClean="0"/>
          </a:p>
          <a:p>
            <a:r>
              <a:rPr lang="en-US" altLang="zh-CN" sz="2400" dirty="0">
                <a:solidFill>
                  <a:srgbClr val="00B050"/>
                </a:solidFill>
              </a:rPr>
              <a:t>For UE Rx-</a:t>
            </a:r>
            <a:r>
              <a:rPr lang="en-US" altLang="zh-CN" sz="2400" dirty="0" err="1">
                <a:solidFill>
                  <a:srgbClr val="00B050"/>
                </a:solidFill>
              </a:rPr>
              <a:t>Tx</a:t>
            </a:r>
            <a:r>
              <a:rPr lang="en-US" altLang="zh-CN" sz="2400" dirty="0">
                <a:solidFill>
                  <a:srgbClr val="00B050"/>
                </a:solidFill>
              </a:rPr>
              <a:t> in FR1, no impact of UE RX beam sweeping on UE Rx-</a:t>
            </a:r>
            <a:r>
              <a:rPr lang="en-US" altLang="zh-CN" sz="2400" dirty="0" err="1">
                <a:solidFill>
                  <a:srgbClr val="00B050"/>
                </a:solidFill>
              </a:rPr>
              <a:t>Tx</a:t>
            </a:r>
            <a:r>
              <a:rPr lang="en-US" altLang="zh-CN" sz="2400" dirty="0">
                <a:solidFill>
                  <a:srgbClr val="00B050"/>
                </a:solidFill>
              </a:rPr>
              <a:t> time difference measurement period shall be considered</a:t>
            </a:r>
            <a:r>
              <a:rPr lang="en-US" altLang="zh-CN" sz="2400" dirty="0" smtClean="0">
                <a:solidFill>
                  <a:srgbClr val="00B050"/>
                </a:solidFill>
              </a:rPr>
              <a:t>.</a:t>
            </a:r>
          </a:p>
          <a:p>
            <a:r>
              <a:rPr lang="en-US" altLang="zh-CN" sz="2400" dirty="0">
                <a:solidFill>
                  <a:srgbClr val="00B050"/>
                </a:solidFill>
              </a:rPr>
              <a:t>Measurement period in case of </a:t>
            </a:r>
            <a:r>
              <a:rPr lang="en-US" altLang="zh-CN" sz="2400" dirty="0" smtClean="0">
                <a:solidFill>
                  <a:srgbClr val="00B050"/>
                </a:solidFill>
              </a:rPr>
              <a:t>HO</a:t>
            </a:r>
          </a:p>
          <a:p>
            <a:pPr lvl="1"/>
            <a:r>
              <a:rPr lang="en-US" altLang="zh-CN" sz="2000" dirty="0">
                <a:solidFill>
                  <a:srgbClr val="00B050"/>
                </a:solidFill>
              </a:rPr>
              <a:t>UE restarts the measurement</a:t>
            </a:r>
          </a:p>
          <a:p>
            <a:endParaRPr lang="zh-CN" altLang="zh-CN" sz="2400" dirty="0"/>
          </a:p>
        </p:txBody>
      </p:sp>
    </p:spTree>
    <p:extLst>
      <p:ext uri="{BB962C8B-B14F-4D97-AF65-F5344CB8AC3E}">
        <p14:creationId xmlns:p14="http://schemas.microsoft.com/office/powerpoint/2010/main" val="10767849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dirty="0" smtClean="0"/>
              <a:t>UE Rx-</a:t>
            </a:r>
            <a:r>
              <a:rPr lang="en-US" altLang="zh-CN" sz="3200" dirty="0" err="1" smtClean="0"/>
              <a:t>Tx</a:t>
            </a:r>
            <a:r>
              <a:rPr lang="en-US" altLang="zh-CN" sz="3200" dirty="0" smtClean="0"/>
              <a:t> time difference (2)</a:t>
            </a:r>
            <a:endParaRPr lang="zh-CN" altLang="en-US" sz="3200" dirty="0"/>
          </a:p>
        </p:txBody>
      </p:sp>
      <p:sp>
        <p:nvSpPr>
          <p:cNvPr id="3" name="内容占位符 2"/>
          <p:cNvSpPr>
            <a:spLocks noGrp="1"/>
          </p:cNvSpPr>
          <p:nvPr>
            <p:ph idx="1"/>
          </p:nvPr>
        </p:nvSpPr>
        <p:spPr>
          <a:xfrm>
            <a:off x="457200" y="1417638"/>
            <a:ext cx="8229600" cy="5323730"/>
          </a:xfrm>
        </p:spPr>
        <p:txBody>
          <a:bodyPr>
            <a:normAutofit fontScale="62500" lnSpcReduction="20000"/>
          </a:bodyPr>
          <a:lstStyle/>
          <a:p>
            <a:r>
              <a:rPr lang="en-GB" altLang="zh-CN" dirty="0">
                <a:solidFill>
                  <a:srgbClr val="FF0000"/>
                </a:solidFill>
              </a:rPr>
              <a:t>Open issues to be discussed at </a:t>
            </a:r>
            <a:r>
              <a:rPr lang="en-GB" altLang="zh-CN" dirty="0" smtClean="0">
                <a:solidFill>
                  <a:srgbClr val="FF0000"/>
                </a:solidFill>
              </a:rPr>
              <a:t>RAN4#97-e</a:t>
            </a:r>
            <a:endParaRPr lang="en-US" altLang="zh-CN" dirty="0" smtClean="0">
              <a:solidFill>
                <a:srgbClr val="FF0000"/>
              </a:solidFill>
            </a:endParaRPr>
          </a:p>
          <a:p>
            <a:pPr lvl="1"/>
            <a:r>
              <a:rPr lang="en-US" altLang="zh-CN" sz="2400" dirty="0" smtClean="0">
                <a:solidFill>
                  <a:srgbClr val="FF0000"/>
                </a:solidFill>
              </a:rPr>
              <a:t>Whether </a:t>
            </a:r>
            <a:r>
              <a:rPr lang="en-US" altLang="zh-CN" sz="2400" dirty="0">
                <a:solidFill>
                  <a:srgbClr val="FF0000"/>
                </a:solidFill>
              </a:rPr>
              <a:t>SRS periodicity should be accounted in measurement </a:t>
            </a:r>
            <a:r>
              <a:rPr lang="en-US" altLang="zh-CN" sz="2400" dirty="0" smtClean="0">
                <a:solidFill>
                  <a:srgbClr val="FF0000"/>
                </a:solidFill>
              </a:rPr>
              <a:t>period</a:t>
            </a:r>
          </a:p>
          <a:p>
            <a:pPr lvl="2"/>
            <a:r>
              <a:rPr lang="en-US" altLang="zh-CN" sz="2000" dirty="0" smtClean="0">
                <a:solidFill>
                  <a:srgbClr val="FF0000"/>
                </a:solidFill>
              </a:rPr>
              <a:t>Option 1: </a:t>
            </a:r>
            <a:r>
              <a:rPr lang="en-US" altLang="zh-CN" sz="2000" dirty="0">
                <a:solidFill>
                  <a:srgbClr val="FF0000"/>
                </a:solidFill>
              </a:rPr>
              <a:t>No</a:t>
            </a:r>
          </a:p>
          <a:p>
            <a:pPr lvl="2"/>
            <a:r>
              <a:rPr lang="en-US" altLang="zh-CN" sz="2000" dirty="0" smtClean="0">
                <a:solidFill>
                  <a:srgbClr val="FF0000"/>
                </a:solidFill>
              </a:rPr>
              <a:t>Option 2: UE </a:t>
            </a:r>
            <a:r>
              <a:rPr lang="en-US" altLang="zh-CN" sz="2000" dirty="0">
                <a:solidFill>
                  <a:srgbClr val="FF0000"/>
                </a:solidFill>
              </a:rPr>
              <a:t>Rx-</a:t>
            </a:r>
            <a:r>
              <a:rPr lang="en-US" altLang="zh-CN" sz="2000" dirty="0" err="1">
                <a:solidFill>
                  <a:srgbClr val="FF0000"/>
                </a:solidFill>
              </a:rPr>
              <a:t>Tx</a:t>
            </a:r>
            <a:r>
              <a:rPr lang="en-US" altLang="zh-CN" sz="2000" dirty="0">
                <a:solidFill>
                  <a:srgbClr val="FF0000"/>
                </a:solidFill>
              </a:rPr>
              <a:t> measurement period depends on max(PRS periodicity, SRS periodicity)</a:t>
            </a:r>
          </a:p>
          <a:p>
            <a:pPr lvl="2"/>
            <a:r>
              <a:rPr lang="en-US" altLang="zh-CN" sz="2000" dirty="0" smtClean="0">
                <a:solidFill>
                  <a:srgbClr val="FF0000"/>
                </a:solidFill>
              </a:rPr>
              <a:t>Option 3: </a:t>
            </a:r>
            <a:r>
              <a:rPr lang="en-US" altLang="zh-CN" sz="2000" dirty="0">
                <a:solidFill>
                  <a:srgbClr val="FF0000"/>
                </a:solidFill>
              </a:rPr>
              <a:t>clarify that the requirements can be more relaxed if SRS is more sparse than </a:t>
            </a:r>
            <a:r>
              <a:rPr lang="en-US" altLang="zh-CN" sz="2000" dirty="0" smtClean="0">
                <a:solidFill>
                  <a:srgbClr val="FF0000"/>
                </a:solidFill>
              </a:rPr>
              <a:t>PRS</a:t>
            </a:r>
            <a:endParaRPr lang="zh-CN" altLang="zh-CN" sz="2000" dirty="0" smtClean="0">
              <a:solidFill>
                <a:srgbClr val="FF0000"/>
              </a:solidFill>
            </a:endParaRPr>
          </a:p>
          <a:p>
            <a:pPr lvl="1"/>
            <a:r>
              <a:rPr lang="en-US" altLang="zh-CN" sz="2400" dirty="0" smtClean="0">
                <a:solidFill>
                  <a:srgbClr val="FF0000"/>
                </a:solidFill>
              </a:rPr>
              <a:t>Whether </a:t>
            </a:r>
            <a:r>
              <a:rPr lang="en-US" altLang="zh-CN" sz="2400" dirty="0">
                <a:solidFill>
                  <a:srgbClr val="FF0000"/>
                </a:solidFill>
              </a:rPr>
              <a:t>SRS dropping should be accounted in measurement </a:t>
            </a:r>
            <a:r>
              <a:rPr lang="en-US" altLang="zh-CN" sz="2400" dirty="0" smtClean="0">
                <a:solidFill>
                  <a:srgbClr val="FF0000"/>
                </a:solidFill>
              </a:rPr>
              <a:t>period</a:t>
            </a:r>
          </a:p>
          <a:p>
            <a:pPr lvl="2"/>
            <a:r>
              <a:rPr lang="en-US" altLang="zh-CN" sz="2000" dirty="0" smtClean="0">
                <a:solidFill>
                  <a:srgbClr val="FF0000"/>
                </a:solidFill>
              </a:rPr>
              <a:t>Option 1: No, </a:t>
            </a:r>
            <a:r>
              <a:rPr lang="en-US" altLang="zh-CN" sz="2100" dirty="0" smtClean="0">
                <a:solidFill>
                  <a:srgbClr val="FF0000"/>
                </a:solidFill>
              </a:rPr>
              <a:t>FFS</a:t>
            </a:r>
            <a:r>
              <a:rPr lang="en-US" altLang="zh-CN" sz="2100" dirty="0">
                <a:solidFill>
                  <a:srgbClr val="FF0000"/>
                </a:solidFill>
              </a:rPr>
              <a:t>: RAN4 to define requirements for UE Rx-</a:t>
            </a:r>
            <a:r>
              <a:rPr lang="en-US" altLang="zh-CN" sz="2100" dirty="0" err="1">
                <a:solidFill>
                  <a:srgbClr val="FF0000"/>
                </a:solidFill>
              </a:rPr>
              <a:t>Tx</a:t>
            </a:r>
            <a:r>
              <a:rPr lang="en-US" altLang="zh-CN" sz="2100" dirty="0">
                <a:solidFill>
                  <a:srgbClr val="FF0000"/>
                </a:solidFill>
              </a:rPr>
              <a:t> time difference measurement period assuming no SRS dropping due to any reason</a:t>
            </a:r>
          </a:p>
          <a:p>
            <a:pPr lvl="2"/>
            <a:r>
              <a:rPr lang="en-US" altLang="zh-CN" sz="2000" dirty="0" smtClean="0">
                <a:solidFill>
                  <a:srgbClr val="FF0000"/>
                </a:solidFill>
              </a:rPr>
              <a:t>Option 2: The </a:t>
            </a:r>
            <a:r>
              <a:rPr lang="en-US" altLang="zh-CN" sz="2000" dirty="0">
                <a:solidFill>
                  <a:srgbClr val="FF0000"/>
                </a:solidFill>
              </a:rPr>
              <a:t>UE Rx-</a:t>
            </a:r>
            <a:r>
              <a:rPr lang="en-US" altLang="zh-CN" sz="2000" dirty="0" err="1">
                <a:solidFill>
                  <a:srgbClr val="FF0000"/>
                </a:solidFill>
              </a:rPr>
              <a:t>Tx</a:t>
            </a:r>
            <a:r>
              <a:rPr lang="en-US" altLang="zh-CN" sz="2000" dirty="0">
                <a:solidFill>
                  <a:srgbClr val="FF0000"/>
                </a:solidFill>
              </a:rPr>
              <a:t> measurement period can also be extended to compensate for the number of dropped SRS transmissions, at least when the number of dropped SRS transmissions is large.</a:t>
            </a:r>
          </a:p>
          <a:p>
            <a:pPr lvl="2"/>
            <a:r>
              <a:rPr lang="en-US" altLang="zh-CN" sz="2000" dirty="0" smtClean="0">
                <a:solidFill>
                  <a:srgbClr val="FF0000"/>
                </a:solidFill>
              </a:rPr>
              <a:t>Option 3: </a:t>
            </a:r>
            <a:r>
              <a:rPr lang="en-US" altLang="zh-CN" sz="2000" dirty="0">
                <a:solidFill>
                  <a:srgbClr val="FF0000"/>
                </a:solidFill>
              </a:rPr>
              <a:t>clarify in the requirements that the measurement period can be longer if some (or more than X) SRS are </a:t>
            </a:r>
            <a:r>
              <a:rPr lang="en-US" altLang="zh-CN" sz="2000" dirty="0" smtClean="0">
                <a:solidFill>
                  <a:srgbClr val="FF0000"/>
                </a:solidFill>
              </a:rPr>
              <a:t>dropped</a:t>
            </a:r>
            <a:endParaRPr lang="zh-CN" altLang="zh-CN" sz="2000" dirty="0" smtClean="0">
              <a:solidFill>
                <a:srgbClr val="FF0000"/>
              </a:solidFill>
            </a:endParaRPr>
          </a:p>
          <a:p>
            <a:pPr lvl="1"/>
            <a:r>
              <a:rPr lang="en-US" altLang="zh-CN" sz="2400" dirty="0" smtClean="0">
                <a:solidFill>
                  <a:srgbClr val="FF0000"/>
                </a:solidFill>
              </a:rPr>
              <a:t>SRS/PRS proximity</a:t>
            </a:r>
          </a:p>
          <a:p>
            <a:pPr lvl="2"/>
            <a:r>
              <a:rPr lang="en-US" altLang="zh-CN" sz="2100" dirty="0">
                <a:solidFill>
                  <a:srgbClr val="FF0000"/>
                </a:solidFill>
              </a:rPr>
              <a:t>Option 1: The measurement requirements is applicable only if any SRS transmission is within [-X, X] </a:t>
            </a:r>
            <a:r>
              <a:rPr lang="en-US" altLang="zh-CN" sz="2100" dirty="0" err="1">
                <a:solidFill>
                  <a:srgbClr val="FF0000"/>
                </a:solidFill>
              </a:rPr>
              <a:t>msec</a:t>
            </a:r>
            <a:r>
              <a:rPr lang="en-US" altLang="zh-CN" sz="2100" dirty="0">
                <a:solidFill>
                  <a:srgbClr val="FF0000"/>
                </a:solidFill>
              </a:rPr>
              <a:t> of at least one DL PRS resource of each of the TRPs in the assistance data.</a:t>
            </a:r>
            <a:r>
              <a:rPr lang="en-GB" altLang="zh-CN" sz="2100" dirty="0">
                <a:solidFill>
                  <a:srgbClr val="FF0000"/>
                </a:solidFill>
              </a:rPr>
              <a:t> Accuracy requirements is independent of PRS and SRS separation</a:t>
            </a:r>
            <a:endParaRPr lang="zh-CN" altLang="zh-CN" sz="2100" dirty="0">
              <a:solidFill>
                <a:srgbClr val="FF0000"/>
              </a:solidFill>
            </a:endParaRPr>
          </a:p>
          <a:p>
            <a:pPr lvl="2"/>
            <a:r>
              <a:rPr lang="en-US" altLang="zh-CN" sz="2000" dirty="0" smtClean="0">
                <a:solidFill>
                  <a:srgbClr val="FF0000"/>
                </a:solidFill>
              </a:rPr>
              <a:t>Option 2: </a:t>
            </a:r>
            <a:r>
              <a:rPr lang="en-US" altLang="zh-CN" sz="2000" dirty="0">
                <a:solidFill>
                  <a:srgbClr val="FF0000"/>
                </a:solidFill>
              </a:rPr>
              <a:t>The measurement accuracy requirements for UE Rx-</a:t>
            </a:r>
            <a:r>
              <a:rPr lang="en-US" altLang="zh-CN" sz="2000" dirty="0" err="1">
                <a:solidFill>
                  <a:srgbClr val="FF0000"/>
                </a:solidFill>
              </a:rPr>
              <a:t>Tx</a:t>
            </a:r>
            <a:r>
              <a:rPr lang="en-US" altLang="zh-CN" sz="2000" dirty="0">
                <a:solidFill>
                  <a:srgbClr val="FF0000"/>
                </a:solidFill>
              </a:rPr>
              <a:t> time difference is applicable regardless of time separation of SRS transmissions and PRS receptions. Accuracy requirements shall be a function of maximum time separation among SRS transmissions and their corresponding closest PRS receptions</a:t>
            </a:r>
          </a:p>
          <a:p>
            <a:pPr lvl="2"/>
            <a:r>
              <a:rPr lang="en-US" altLang="zh-CN" sz="2000" dirty="0" smtClean="0">
                <a:solidFill>
                  <a:srgbClr val="FF0000"/>
                </a:solidFill>
              </a:rPr>
              <a:t>Option 3: </a:t>
            </a:r>
            <a:r>
              <a:rPr lang="en-US" altLang="zh-CN" sz="2000" dirty="0">
                <a:solidFill>
                  <a:srgbClr val="FF0000"/>
                </a:solidFill>
              </a:rPr>
              <a:t>The requirements for UE Rx-</a:t>
            </a:r>
            <a:r>
              <a:rPr lang="en-US" altLang="zh-CN" sz="2000" dirty="0" err="1">
                <a:solidFill>
                  <a:srgbClr val="FF0000"/>
                </a:solidFill>
              </a:rPr>
              <a:t>Tx</a:t>
            </a:r>
            <a:r>
              <a:rPr lang="en-US" altLang="zh-CN" sz="2000" dirty="0">
                <a:solidFill>
                  <a:srgbClr val="FF0000"/>
                </a:solidFill>
              </a:rPr>
              <a:t> apply regardless of the time separation between SRS and PRS. If the closest </a:t>
            </a:r>
            <a:r>
              <a:rPr lang="en-US" altLang="zh-CN" sz="2000" dirty="0" err="1">
                <a:solidFill>
                  <a:srgbClr val="FF0000"/>
                </a:solidFill>
              </a:rPr>
              <a:t>subframes</a:t>
            </a:r>
            <a:r>
              <a:rPr lang="en-US" altLang="zh-CN" sz="2000" dirty="0">
                <a:solidFill>
                  <a:srgbClr val="FF0000"/>
                </a:solidFill>
              </a:rPr>
              <a:t> #i and #j are separated by more than ½ </a:t>
            </a:r>
            <a:r>
              <a:rPr lang="en-US" altLang="zh-CN" sz="2000" dirty="0" err="1">
                <a:solidFill>
                  <a:srgbClr val="FF0000"/>
                </a:solidFill>
              </a:rPr>
              <a:t>subframe</a:t>
            </a:r>
            <a:r>
              <a:rPr lang="en-US" altLang="zh-CN" sz="2000" dirty="0">
                <a:solidFill>
                  <a:srgbClr val="FF0000"/>
                </a:solidFill>
              </a:rPr>
              <a:t>, the UE shall compensate for the difference in the received timing of radio frame #i used for TUE-TX estimation and the </a:t>
            </a:r>
            <a:r>
              <a:rPr lang="en-US" altLang="zh-CN" sz="2000" dirty="0" err="1">
                <a:solidFill>
                  <a:srgbClr val="FF0000"/>
                </a:solidFill>
              </a:rPr>
              <a:t>subframe</a:t>
            </a:r>
            <a:r>
              <a:rPr lang="en-US" altLang="zh-CN" sz="2000" dirty="0">
                <a:solidFill>
                  <a:srgbClr val="FF0000"/>
                </a:solidFill>
              </a:rPr>
              <a:t> #j.</a:t>
            </a:r>
          </a:p>
          <a:p>
            <a:pPr lvl="2"/>
            <a:r>
              <a:rPr lang="en-US" altLang="zh-CN" sz="2000" dirty="0" smtClean="0">
                <a:solidFill>
                  <a:srgbClr val="FF0000"/>
                </a:solidFill>
              </a:rPr>
              <a:t>Option 4: </a:t>
            </a:r>
            <a:r>
              <a:rPr lang="en-US" altLang="zh-CN" sz="2000" dirty="0">
                <a:solidFill>
                  <a:srgbClr val="FF0000"/>
                </a:solidFill>
              </a:rPr>
              <a:t>Add proper TRS settings in both all timing accuracy requirements and test cases so that UE can compensate the crystal clock frequency offset by measuring </a:t>
            </a:r>
            <a:r>
              <a:rPr lang="en-US" altLang="zh-CN" sz="2000" dirty="0" smtClean="0">
                <a:solidFill>
                  <a:srgbClr val="FF0000"/>
                </a:solidFill>
              </a:rPr>
              <a:t>TRS</a:t>
            </a:r>
            <a:endParaRPr lang="en-US" altLang="zh-CN" sz="2000" dirty="0">
              <a:solidFill>
                <a:srgbClr val="FF0000"/>
              </a:solidFill>
            </a:endParaRPr>
          </a:p>
        </p:txBody>
      </p:sp>
    </p:spTree>
    <p:extLst>
      <p:ext uri="{BB962C8B-B14F-4D97-AF65-F5344CB8AC3E}">
        <p14:creationId xmlns:p14="http://schemas.microsoft.com/office/powerpoint/2010/main" val="18716256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a:t>
            </a:r>
            <a:r>
              <a:rPr lang="en-US" altLang="zh-CN" sz="3200" dirty="0" smtClean="0"/>
              <a:t>UE Rx-</a:t>
            </a:r>
            <a:r>
              <a:rPr lang="en-US" altLang="zh-CN" sz="3200" dirty="0" err="1" smtClean="0"/>
              <a:t>Tx</a:t>
            </a:r>
            <a:r>
              <a:rPr lang="en-US" altLang="zh-CN" sz="3200" dirty="0" smtClean="0"/>
              <a:t> time difference (3)</a:t>
            </a:r>
            <a:endParaRPr lang="zh-CN" altLang="en-US" sz="3200" dirty="0"/>
          </a:p>
        </p:txBody>
      </p:sp>
      <p:sp>
        <p:nvSpPr>
          <p:cNvPr id="3" name="内容占位符 2"/>
          <p:cNvSpPr>
            <a:spLocks noGrp="1"/>
          </p:cNvSpPr>
          <p:nvPr>
            <p:ph idx="1"/>
          </p:nvPr>
        </p:nvSpPr>
        <p:spPr>
          <a:xfrm>
            <a:off x="457200" y="1600200"/>
            <a:ext cx="8229600" cy="4853136"/>
          </a:xfrm>
        </p:spPr>
        <p:txBody>
          <a:bodyPr>
            <a:normAutofit fontScale="70000" lnSpcReduction="20000"/>
          </a:bodyPr>
          <a:lstStyle/>
          <a:p>
            <a:r>
              <a:rPr lang="en-GB" altLang="zh-CN" dirty="0">
                <a:solidFill>
                  <a:srgbClr val="FF0000"/>
                </a:solidFill>
              </a:rPr>
              <a:t>Open issues to be discussed at </a:t>
            </a:r>
            <a:r>
              <a:rPr lang="en-GB" altLang="zh-CN" dirty="0" smtClean="0">
                <a:solidFill>
                  <a:srgbClr val="FF0000"/>
                </a:solidFill>
              </a:rPr>
              <a:t>RAN4#97-e</a:t>
            </a:r>
            <a:endParaRPr lang="en-US" altLang="zh-CN" dirty="0" smtClean="0">
              <a:solidFill>
                <a:srgbClr val="FF0000"/>
              </a:solidFill>
            </a:endParaRPr>
          </a:p>
          <a:p>
            <a:pPr lvl="1"/>
            <a:r>
              <a:rPr lang="en-US" altLang="zh-CN" sz="2400" dirty="0" smtClean="0">
                <a:solidFill>
                  <a:srgbClr val="FF0000"/>
                </a:solidFill>
              </a:rPr>
              <a:t>SRS/PRS </a:t>
            </a:r>
            <a:r>
              <a:rPr lang="en-US" altLang="zh-CN" sz="2400" dirty="0">
                <a:solidFill>
                  <a:srgbClr val="FF0000"/>
                </a:solidFill>
              </a:rPr>
              <a:t>being in same </a:t>
            </a:r>
            <a:r>
              <a:rPr lang="en-US" altLang="zh-CN" sz="2400" dirty="0" smtClean="0">
                <a:solidFill>
                  <a:srgbClr val="FF0000"/>
                </a:solidFill>
              </a:rPr>
              <a:t>band</a:t>
            </a:r>
          </a:p>
          <a:p>
            <a:pPr lvl="2"/>
            <a:r>
              <a:rPr lang="en-US" altLang="zh-CN" sz="2000" dirty="0" smtClean="0">
                <a:solidFill>
                  <a:srgbClr val="FF0000"/>
                </a:solidFill>
              </a:rPr>
              <a:t>Option 1: </a:t>
            </a:r>
            <a:r>
              <a:rPr lang="en-US" altLang="zh-CN" sz="2000" dirty="0">
                <a:solidFill>
                  <a:srgbClr val="FF0000"/>
                </a:solidFill>
              </a:rPr>
              <a:t>Basic requirements for UE Rx-</a:t>
            </a:r>
            <a:r>
              <a:rPr lang="en-US" altLang="zh-CN" sz="2000" dirty="0" err="1">
                <a:solidFill>
                  <a:srgbClr val="FF0000"/>
                </a:solidFill>
              </a:rPr>
              <a:t>Tx</a:t>
            </a:r>
            <a:r>
              <a:rPr lang="en-US" altLang="zh-CN" sz="2000" dirty="0">
                <a:solidFill>
                  <a:srgbClr val="FF0000"/>
                </a:solidFill>
              </a:rPr>
              <a:t> time difference measurements shall be based on the assumption that positioning SRS resources are in the same band as PRS frequency layers.</a:t>
            </a:r>
          </a:p>
          <a:p>
            <a:pPr lvl="2"/>
            <a:r>
              <a:rPr lang="en-US" altLang="zh-CN" sz="2000" dirty="0" smtClean="0">
                <a:solidFill>
                  <a:srgbClr val="FF0000"/>
                </a:solidFill>
              </a:rPr>
              <a:t>Option 2: </a:t>
            </a:r>
            <a:r>
              <a:rPr lang="en-US" altLang="zh-CN" sz="2000" dirty="0">
                <a:solidFill>
                  <a:srgbClr val="FF0000"/>
                </a:solidFill>
              </a:rPr>
              <a:t>RAN4 to define Rx-</a:t>
            </a:r>
            <a:r>
              <a:rPr lang="en-US" altLang="zh-CN" sz="2000" dirty="0" err="1">
                <a:solidFill>
                  <a:srgbClr val="FF0000"/>
                </a:solidFill>
              </a:rPr>
              <a:t>Tx</a:t>
            </a:r>
            <a:r>
              <a:rPr lang="en-US" altLang="zh-CN" sz="2000" dirty="0">
                <a:solidFill>
                  <a:srgbClr val="FF0000"/>
                </a:solidFill>
              </a:rPr>
              <a:t> time difference requirements only for the case where SRS resource is in the same band as PRS resource</a:t>
            </a:r>
            <a:r>
              <a:rPr lang="en-US" altLang="zh-CN" sz="2000" dirty="0" smtClean="0">
                <a:solidFill>
                  <a:srgbClr val="FF0000"/>
                </a:solidFill>
              </a:rPr>
              <a:t>.</a:t>
            </a:r>
            <a:endParaRPr lang="zh-CN" altLang="zh-CN" sz="2000" dirty="0">
              <a:solidFill>
                <a:srgbClr val="FF0000"/>
              </a:solidFill>
            </a:endParaRPr>
          </a:p>
          <a:p>
            <a:pPr lvl="1"/>
            <a:r>
              <a:rPr lang="en-US" altLang="zh-CN" sz="2400" dirty="0" smtClean="0">
                <a:solidFill>
                  <a:srgbClr val="FF0000"/>
                </a:solidFill>
              </a:rPr>
              <a:t>Measurement </a:t>
            </a:r>
            <a:r>
              <a:rPr lang="en-US" altLang="zh-CN" sz="2400" dirty="0">
                <a:solidFill>
                  <a:srgbClr val="FF0000"/>
                </a:solidFill>
              </a:rPr>
              <a:t>period in case of TA change (due to TA command</a:t>
            </a:r>
            <a:r>
              <a:rPr lang="en-US" altLang="zh-CN" sz="2400" dirty="0" smtClean="0">
                <a:solidFill>
                  <a:srgbClr val="FF0000"/>
                </a:solidFill>
              </a:rPr>
              <a:t>)</a:t>
            </a:r>
          </a:p>
          <a:p>
            <a:pPr lvl="2"/>
            <a:r>
              <a:rPr lang="en-US" altLang="zh-CN" sz="2000" dirty="0" smtClean="0">
                <a:solidFill>
                  <a:srgbClr val="FF0000"/>
                </a:solidFill>
              </a:rPr>
              <a:t>Option 1: </a:t>
            </a:r>
            <a:r>
              <a:rPr lang="en-US" altLang="zh-CN" sz="2000" dirty="0">
                <a:solidFill>
                  <a:srgbClr val="FF0000"/>
                </a:solidFill>
              </a:rPr>
              <a:t>UE Rx-</a:t>
            </a:r>
            <a:r>
              <a:rPr lang="en-US" altLang="zh-CN" sz="2000" dirty="0" err="1">
                <a:solidFill>
                  <a:srgbClr val="FF0000"/>
                </a:solidFill>
              </a:rPr>
              <a:t>Tx</a:t>
            </a:r>
            <a:r>
              <a:rPr lang="en-US" altLang="zh-CN" sz="2000" dirty="0">
                <a:solidFill>
                  <a:srgbClr val="FF0000"/>
                </a:solidFill>
              </a:rPr>
              <a:t> time difference measurement requirements are not applicable if TA change is received during the measurement period. </a:t>
            </a:r>
          </a:p>
          <a:p>
            <a:pPr lvl="2"/>
            <a:r>
              <a:rPr lang="en-US" altLang="zh-CN" sz="2000" dirty="0" smtClean="0">
                <a:solidFill>
                  <a:srgbClr val="FF0000"/>
                </a:solidFill>
              </a:rPr>
              <a:t>Option 2: </a:t>
            </a:r>
            <a:r>
              <a:rPr lang="en-US" altLang="zh-CN" sz="2000" dirty="0">
                <a:solidFill>
                  <a:srgbClr val="FF0000"/>
                </a:solidFill>
              </a:rPr>
              <a:t>UE shall discard the UE Rx-</a:t>
            </a:r>
            <a:r>
              <a:rPr lang="en-US" altLang="zh-CN" sz="2000" dirty="0" err="1">
                <a:solidFill>
                  <a:srgbClr val="FF0000"/>
                </a:solidFill>
              </a:rPr>
              <a:t>Tx</a:t>
            </a:r>
            <a:r>
              <a:rPr lang="en-US" altLang="zh-CN" sz="2000" dirty="0">
                <a:solidFill>
                  <a:srgbClr val="FF0000"/>
                </a:solidFill>
              </a:rPr>
              <a:t> time difference measurement if the uplink transmission timing </a:t>
            </a:r>
            <a:r>
              <a:rPr lang="en-US" altLang="zh-CN" sz="2000" dirty="0" smtClean="0">
                <a:solidFill>
                  <a:srgbClr val="FF0000"/>
                </a:solidFill>
              </a:rPr>
              <a:t>changes </a:t>
            </a:r>
            <a:r>
              <a:rPr lang="en-US" altLang="zh-CN" sz="2000" dirty="0">
                <a:solidFill>
                  <a:srgbClr val="FF0000"/>
                </a:solidFill>
              </a:rPr>
              <a:t>during the UE Rx-</a:t>
            </a:r>
            <a:r>
              <a:rPr lang="en-US" altLang="zh-CN" sz="2000" dirty="0" err="1">
                <a:solidFill>
                  <a:srgbClr val="FF0000"/>
                </a:solidFill>
              </a:rPr>
              <a:t>Tx</a:t>
            </a:r>
            <a:r>
              <a:rPr lang="en-US" altLang="zh-CN" sz="2000" dirty="0">
                <a:solidFill>
                  <a:srgbClr val="FF0000"/>
                </a:solidFill>
              </a:rPr>
              <a:t> measurement period.</a:t>
            </a:r>
          </a:p>
          <a:p>
            <a:pPr lvl="2"/>
            <a:r>
              <a:rPr lang="en-US" altLang="zh-CN" sz="2000" dirty="0" smtClean="0">
                <a:solidFill>
                  <a:srgbClr val="FF0000"/>
                </a:solidFill>
              </a:rPr>
              <a:t>Option 3: </a:t>
            </a:r>
            <a:r>
              <a:rPr lang="en-US" altLang="zh-CN" sz="2000" dirty="0">
                <a:solidFill>
                  <a:srgbClr val="FF0000"/>
                </a:solidFill>
              </a:rPr>
              <a:t>UE could continue UE/</a:t>
            </a:r>
            <a:r>
              <a:rPr lang="en-US" altLang="zh-CN" sz="2000" dirty="0" err="1">
                <a:solidFill>
                  <a:srgbClr val="FF0000"/>
                </a:solidFill>
              </a:rPr>
              <a:t>gNB</a:t>
            </a:r>
            <a:r>
              <a:rPr lang="en-US" altLang="zh-CN" sz="2000" dirty="0">
                <a:solidFill>
                  <a:srgbClr val="FF0000"/>
                </a:solidFill>
              </a:rPr>
              <a:t> Rx-</a:t>
            </a:r>
            <a:r>
              <a:rPr lang="en-US" altLang="zh-CN" sz="2000" dirty="0" err="1">
                <a:solidFill>
                  <a:srgbClr val="FF0000"/>
                </a:solidFill>
              </a:rPr>
              <a:t>Tx</a:t>
            </a:r>
            <a:r>
              <a:rPr lang="en-US" altLang="zh-CN" sz="2000" dirty="0">
                <a:solidFill>
                  <a:srgbClr val="FF0000"/>
                </a:solidFill>
              </a:rPr>
              <a:t> time difference measurement during which timing adjustment for its UL transmissions</a:t>
            </a:r>
            <a:r>
              <a:rPr lang="en-US" altLang="zh-CN" sz="2000" dirty="0" smtClean="0">
                <a:solidFill>
                  <a:srgbClr val="FF0000"/>
                </a:solidFill>
              </a:rPr>
              <a:t>.</a:t>
            </a:r>
            <a:endParaRPr lang="zh-CN" altLang="zh-CN" sz="2000" dirty="0" smtClean="0">
              <a:solidFill>
                <a:srgbClr val="FF0000"/>
              </a:solidFill>
            </a:endParaRPr>
          </a:p>
          <a:p>
            <a:pPr lvl="1"/>
            <a:r>
              <a:rPr lang="en-US" altLang="zh-CN" sz="2400" dirty="0" smtClean="0">
                <a:solidFill>
                  <a:srgbClr val="FF0000"/>
                </a:solidFill>
              </a:rPr>
              <a:t>Measurement </a:t>
            </a:r>
            <a:r>
              <a:rPr lang="en-US" altLang="zh-CN" sz="2400" dirty="0">
                <a:solidFill>
                  <a:srgbClr val="FF0000"/>
                </a:solidFill>
              </a:rPr>
              <a:t>period in case of TA change (due to UE autonomous adjustment</a:t>
            </a:r>
            <a:r>
              <a:rPr lang="en-US" altLang="zh-CN" sz="2400" dirty="0" smtClean="0">
                <a:solidFill>
                  <a:srgbClr val="FF0000"/>
                </a:solidFill>
              </a:rPr>
              <a:t>)</a:t>
            </a:r>
          </a:p>
          <a:p>
            <a:pPr lvl="2"/>
            <a:r>
              <a:rPr lang="en-US" altLang="zh-CN" sz="2000" dirty="0" smtClean="0">
                <a:solidFill>
                  <a:srgbClr val="FF0000"/>
                </a:solidFill>
              </a:rPr>
              <a:t>Option 1: </a:t>
            </a:r>
            <a:r>
              <a:rPr lang="en-US" altLang="zh-CN" sz="2000" dirty="0">
                <a:solidFill>
                  <a:srgbClr val="FF0000"/>
                </a:solidFill>
              </a:rPr>
              <a:t>UE Rx-</a:t>
            </a:r>
            <a:r>
              <a:rPr lang="en-US" altLang="zh-CN" sz="2000" dirty="0" err="1">
                <a:solidFill>
                  <a:srgbClr val="FF0000"/>
                </a:solidFill>
              </a:rPr>
              <a:t>Tx</a:t>
            </a:r>
            <a:r>
              <a:rPr lang="en-US" altLang="zh-CN" sz="2000" dirty="0">
                <a:solidFill>
                  <a:srgbClr val="FF0000"/>
                </a:solidFill>
              </a:rPr>
              <a:t> time difference measurement requirements are applicable for UE autonomous adjustment of UL timing.</a:t>
            </a:r>
          </a:p>
          <a:p>
            <a:pPr lvl="2"/>
            <a:r>
              <a:rPr lang="en-US" altLang="zh-CN" sz="2000" dirty="0" smtClean="0">
                <a:solidFill>
                  <a:srgbClr val="FF0000"/>
                </a:solidFill>
              </a:rPr>
              <a:t>Option 2: </a:t>
            </a:r>
            <a:r>
              <a:rPr lang="en-US" altLang="zh-CN" sz="2000" dirty="0">
                <a:solidFill>
                  <a:srgbClr val="FF0000"/>
                </a:solidFill>
              </a:rPr>
              <a:t>UE shall discard the UE Rx-</a:t>
            </a:r>
            <a:r>
              <a:rPr lang="en-US" altLang="zh-CN" sz="2000" dirty="0" err="1">
                <a:solidFill>
                  <a:srgbClr val="FF0000"/>
                </a:solidFill>
              </a:rPr>
              <a:t>Tx</a:t>
            </a:r>
            <a:r>
              <a:rPr lang="en-US" altLang="zh-CN" sz="2000" dirty="0">
                <a:solidFill>
                  <a:srgbClr val="FF0000"/>
                </a:solidFill>
              </a:rPr>
              <a:t> time difference measurement if the uplink transmission timing </a:t>
            </a:r>
            <a:r>
              <a:rPr lang="en-US" altLang="zh-CN" sz="2000" dirty="0" smtClean="0">
                <a:solidFill>
                  <a:srgbClr val="FF0000"/>
                </a:solidFill>
              </a:rPr>
              <a:t>changes </a:t>
            </a:r>
            <a:r>
              <a:rPr lang="en-US" altLang="zh-CN" sz="2000" dirty="0">
                <a:solidFill>
                  <a:srgbClr val="FF0000"/>
                </a:solidFill>
              </a:rPr>
              <a:t>during the UE Rx-</a:t>
            </a:r>
            <a:r>
              <a:rPr lang="en-US" altLang="zh-CN" sz="2000" dirty="0" err="1">
                <a:solidFill>
                  <a:srgbClr val="FF0000"/>
                </a:solidFill>
              </a:rPr>
              <a:t>Tx</a:t>
            </a:r>
            <a:r>
              <a:rPr lang="en-US" altLang="zh-CN" sz="2000" dirty="0">
                <a:solidFill>
                  <a:srgbClr val="FF0000"/>
                </a:solidFill>
              </a:rPr>
              <a:t> measurement period</a:t>
            </a:r>
            <a:r>
              <a:rPr lang="en-US" altLang="zh-CN" sz="2000" dirty="0" smtClean="0">
                <a:solidFill>
                  <a:srgbClr val="FF0000"/>
                </a:solidFill>
              </a:rPr>
              <a:t>.</a:t>
            </a:r>
            <a:endParaRPr lang="zh-CN" altLang="zh-CN" sz="2000" dirty="0" smtClean="0">
              <a:solidFill>
                <a:srgbClr val="FF0000"/>
              </a:solidFill>
            </a:endParaRPr>
          </a:p>
          <a:p>
            <a:pPr lvl="1"/>
            <a:r>
              <a:rPr lang="en-US" altLang="zh-CN" sz="2400" dirty="0" smtClean="0">
                <a:solidFill>
                  <a:srgbClr val="FF0000"/>
                </a:solidFill>
              </a:rPr>
              <a:t>Measurement </a:t>
            </a:r>
            <a:r>
              <a:rPr lang="en-US" altLang="zh-CN" sz="2400" dirty="0">
                <a:solidFill>
                  <a:srgbClr val="FF0000"/>
                </a:solidFill>
              </a:rPr>
              <a:t>period in case of </a:t>
            </a:r>
            <a:r>
              <a:rPr lang="en-US" altLang="zh-CN" sz="2400" dirty="0" err="1">
                <a:solidFill>
                  <a:srgbClr val="FF0000"/>
                </a:solidFill>
              </a:rPr>
              <a:t>N</a:t>
            </a:r>
            <a:r>
              <a:rPr lang="en-US" altLang="zh-CN" sz="2400" baseline="-25000" dirty="0" err="1">
                <a:solidFill>
                  <a:srgbClr val="FF0000"/>
                </a:solidFill>
              </a:rPr>
              <a:t>TA_offset</a:t>
            </a:r>
            <a:r>
              <a:rPr lang="en-US" altLang="zh-CN" sz="2400" dirty="0">
                <a:solidFill>
                  <a:srgbClr val="FF0000"/>
                </a:solidFill>
              </a:rPr>
              <a:t> </a:t>
            </a:r>
            <a:r>
              <a:rPr lang="en-US" altLang="zh-CN" sz="2400" dirty="0" smtClean="0">
                <a:solidFill>
                  <a:srgbClr val="FF0000"/>
                </a:solidFill>
              </a:rPr>
              <a:t>change</a:t>
            </a:r>
          </a:p>
          <a:p>
            <a:pPr lvl="2"/>
            <a:r>
              <a:rPr lang="en-US" altLang="zh-CN" sz="2000" dirty="0" smtClean="0">
                <a:solidFill>
                  <a:srgbClr val="FF0000"/>
                </a:solidFill>
              </a:rPr>
              <a:t>Option 1: </a:t>
            </a:r>
            <a:r>
              <a:rPr lang="en-US" altLang="zh-CN" sz="2000" dirty="0">
                <a:solidFill>
                  <a:srgbClr val="FF0000"/>
                </a:solidFill>
              </a:rPr>
              <a:t>It is clarified in UE Rx-</a:t>
            </a:r>
            <a:r>
              <a:rPr lang="en-US" altLang="zh-CN" sz="2000" dirty="0" err="1">
                <a:solidFill>
                  <a:srgbClr val="FF0000"/>
                </a:solidFill>
              </a:rPr>
              <a:t>Tx</a:t>
            </a:r>
            <a:r>
              <a:rPr lang="en-US" altLang="zh-CN" sz="2000" dirty="0">
                <a:solidFill>
                  <a:srgbClr val="FF0000"/>
                </a:solidFill>
              </a:rPr>
              <a:t> measurement requirements (section 9.9.4 in TS 38.133) that the UE shall discard the UE Rx-</a:t>
            </a:r>
            <a:r>
              <a:rPr lang="en-US" altLang="zh-CN" sz="2000" dirty="0" err="1">
                <a:solidFill>
                  <a:srgbClr val="FF0000"/>
                </a:solidFill>
              </a:rPr>
              <a:t>Tx</a:t>
            </a:r>
            <a:r>
              <a:rPr lang="en-US" altLang="zh-CN" sz="2000" dirty="0">
                <a:solidFill>
                  <a:srgbClr val="FF0000"/>
                </a:solidFill>
              </a:rPr>
              <a:t> measurement if the </a:t>
            </a:r>
            <a:r>
              <a:rPr lang="en-US" altLang="zh-CN" sz="2000" dirty="0" err="1">
                <a:solidFill>
                  <a:srgbClr val="FF0000"/>
                </a:solidFill>
              </a:rPr>
              <a:t>N</a:t>
            </a:r>
            <a:r>
              <a:rPr lang="en-US" altLang="zh-CN" sz="2000" baseline="-25000" dirty="0" err="1">
                <a:solidFill>
                  <a:srgbClr val="FF0000"/>
                </a:solidFill>
              </a:rPr>
              <a:t>TA_offset</a:t>
            </a:r>
            <a:r>
              <a:rPr lang="en-US" altLang="zh-CN" sz="2000" dirty="0">
                <a:solidFill>
                  <a:srgbClr val="FF0000"/>
                </a:solidFill>
              </a:rPr>
              <a:t> changes during the measurement period</a:t>
            </a:r>
          </a:p>
          <a:p>
            <a:pPr lvl="2"/>
            <a:r>
              <a:rPr lang="en-US" altLang="zh-CN" sz="2000" dirty="0" smtClean="0">
                <a:solidFill>
                  <a:srgbClr val="FF0000"/>
                </a:solidFill>
              </a:rPr>
              <a:t>Option 2: No </a:t>
            </a:r>
            <a:r>
              <a:rPr lang="en-US" altLang="zh-CN" sz="2000" dirty="0">
                <a:solidFill>
                  <a:srgbClr val="FF0000"/>
                </a:solidFill>
              </a:rPr>
              <a:t>need to clarify UE Rx-</a:t>
            </a:r>
            <a:r>
              <a:rPr lang="en-US" altLang="zh-CN" sz="2000" dirty="0" err="1">
                <a:solidFill>
                  <a:srgbClr val="FF0000"/>
                </a:solidFill>
              </a:rPr>
              <a:t>Tx</a:t>
            </a:r>
            <a:r>
              <a:rPr lang="en-US" altLang="zh-CN" sz="2000" dirty="0">
                <a:solidFill>
                  <a:srgbClr val="FF0000"/>
                </a:solidFill>
              </a:rPr>
              <a:t> measurement requirements in case of </a:t>
            </a:r>
            <a:r>
              <a:rPr lang="en-US" altLang="zh-CN" sz="2000" dirty="0" err="1">
                <a:solidFill>
                  <a:srgbClr val="FF0000"/>
                </a:solidFill>
              </a:rPr>
              <a:t>N</a:t>
            </a:r>
            <a:r>
              <a:rPr lang="en-US" altLang="zh-CN" sz="2000" baseline="-25000" dirty="0" err="1">
                <a:solidFill>
                  <a:srgbClr val="FF0000"/>
                </a:solidFill>
              </a:rPr>
              <a:t>TA_offset</a:t>
            </a:r>
            <a:r>
              <a:rPr lang="en-US" altLang="zh-CN" sz="2000" dirty="0" smtClean="0">
                <a:solidFill>
                  <a:srgbClr val="FF0000"/>
                </a:solidFill>
              </a:rPr>
              <a:t> </a:t>
            </a:r>
            <a:r>
              <a:rPr lang="en-US" altLang="zh-CN" sz="2000" dirty="0">
                <a:solidFill>
                  <a:srgbClr val="FF0000"/>
                </a:solidFill>
              </a:rPr>
              <a:t>change</a:t>
            </a:r>
            <a:r>
              <a:rPr lang="en-US" altLang="zh-CN" sz="2000" dirty="0" smtClean="0">
                <a:solidFill>
                  <a:srgbClr val="FF0000"/>
                </a:solidFill>
              </a:rPr>
              <a:t>.</a:t>
            </a:r>
            <a:endParaRPr lang="en-US" altLang="zh-CN" sz="2000" dirty="0">
              <a:solidFill>
                <a:srgbClr val="FF0000"/>
              </a:solidFill>
            </a:endParaRPr>
          </a:p>
        </p:txBody>
      </p:sp>
    </p:spTree>
    <p:extLst>
      <p:ext uri="{BB962C8B-B14F-4D97-AF65-F5344CB8AC3E}">
        <p14:creationId xmlns:p14="http://schemas.microsoft.com/office/powerpoint/2010/main" val="8680766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a:t>
            </a:r>
            <a:r>
              <a:rPr lang="en-US" altLang="zh-CN" sz="3200" dirty="0" smtClean="0"/>
              <a:t>capability (1)</a:t>
            </a:r>
            <a:endParaRPr lang="zh-CN" altLang="en-US" sz="3200" dirty="0"/>
          </a:p>
        </p:txBody>
      </p:sp>
      <p:sp>
        <p:nvSpPr>
          <p:cNvPr id="3" name="内容占位符 2"/>
          <p:cNvSpPr>
            <a:spLocks noGrp="1"/>
          </p:cNvSpPr>
          <p:nvPr>
            <p:ph idx="1"/>
          </p:nvPr>
        </p:nvSpPr>
        <p:spPr/>
        <p:txBody>
          <a:bodyPr>
            <a:normAutofit/>
          </a:bodyPr>
          <a:lstStyle/>
          <a:p>
            <a:r>
              <a:rPr lang="en-US" altLang="zh-CN" sz="2400" dirty="0">
                <a:solidFill>
                  <a:srgbClr val="00B050"/>
                </a:solidFill>
              </a:rPr>
              <a:t>RAN4 not to define any additional requirements for the case when PRS configuration in assistance data exceeds reported capabilities in terms of number of PRS resources, resource sets, frequency layers, TRPs.</a:t>
            </a:r>
            <a:endParaRPr lang="zh-CN" altLang="zh-CN" sz="2400" dirty="0">
              <a:solidFill>
                <a:srgbClr val="00B050"/>
              </a:solidFill>
            </a:endParaRPr>
          </a:p>
          <a:p>
            <a:r>
              <a:rPr lang="en-US" altLang="zh-CN" sz="2400" dirty="0">
                <a:solidFill>
                  <a:srgbClr val="00B050"/>
                </a:solidFill>
              </a:rPr>
              <a:t>The applicable values for X are MGL/MGRP values of the gap patterns that are applicable for PRS measurement and supported by the </a:t>
            </a:r>
            <a:r>
              <a:rPr lang="en-US" altLang="zh-CN" sz="2400" dirty="0" smtClean="0">
                <a:solidFill>
                  <a:srgbClr val="00B050"/>
                </a:solidFill>
              </a:rPr>
              <a:t>UE</a:t>
            </a:r>
          </a:p>
        </p:txBody>
      </p:sp>
    </p:spTree>
    <p:extLst>
      <p:ext uri="{BB962C8B-B14F-4D97-AF65-F5344CB8AC3E}">
        <p14:creationId xmlns:p14="http://schemas.microsoft.com/office/powerpoint/2010/main" val="36989585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a:t>
            </a:r>
            <a:r>
              <a:rPr lang="en-US" altLang="zh-CN" sz="3200" dirty="0" smtClean="0"/>
              <a:t>capability (2)</a:t>
            </a:r>
            <a:endParaRPr lang="zh-CN" altLang="en-US" sz="3200" dirty="0"/>
          </a:p>
        </p:txBody>
      </p:sp>
      <p:sp>
        <p:nvSpPr>
          <p:cNvPr id="3" name="内容占位符 2"/>
          <p:cNvSpPr>
            <a:spLocks noGrp="1"/>
          </p:cNvSpPr>
          <p:nvPr>
            <p:ph idx="1"/>
          </p:nvPr>
        </p:nvSpPr>
        <p:spPr/>
        <p:txBody>
          <a:bodyPr>
            <a:normAutofit/>
          </a:bodyPr>
          <a:lstStyle/>
          <a:p>
            <a:r>
              <a:rPr lang="en-GB" altLang="zh-CN" sz="2400" dirty="0">
                <a:solidFill>
                  <a:srgbClr val="FF0000"/>
                </a:solidFill>
              </a:rPr>
              <a:t>Open issues to be discussed at </a:t>
            </a:r>
            <a:r>
              <a:rPr lang="en-GB" altLang="zh-CN" sz="2400" dirty="0" smtClean="0">
                <a:solidFill>
                  <a:srgbClr val="FF0000"/>
                </a:solidFill>
              </a:rPr>
              <a:t>RAN4#97-e</a:t>
            </a:r>
            <a:endParaRPr lang="en-US" altLang="zh-CN" sz="2400" dirty="0" smtClean="0">
              <a:solidFill>
                <a:srgbClr val="FF0000"/>
              </a:solidFill>
            </a:endParaRPr>
          </a:p>
          <a:p>
            <a:pPr lvl="1"/>
            <a:r>
              <a:rPr lang="en-US" altLang="zh-CN" sz="2000" dirty="0" smtClean="0">
                <a:solidFill>
                  <a:srgbClr val="FF0000"/>
                </a:solidFill>
              </a:rPr>
              <a:t>Whether </a:t>
            </a:r>
            <a:r>
              <a:rPr lang="en-US" altLang="zh-CN" sz="2000" dirty="0">
                <a:solidFill>
                  <a:srgbClr val="FF0000"/>
                </a:solidFill>
              </a:rPr>
              <a:t>RAN4 to define capability requirements for PRS </a:t>
            </a:r>
            <a:r>
              <a:rPr lang="en-US" altLang="zh-CN" sz="2000" dirty="0" smtClean="0">
                <a:solidFill>
                  <a:srgbClr val="FF0000"/>
                </a:solidFill>
              </a:rPr>
              <a:t>measurement</a:t>
            </a:r>
          </a:p>
          <a:p>
            <a:pPr lvl="2"/>
            <a:r>
              <a:rPr lang="en-US" altLang="zh-CN" sz="1600" dirty="0" smtClean="0">
                <a:solidFill>
                  <a:srgbClr val="FF0000"/>
                </a:solidFill>
              </a:rPr>
              <a:t>Option 1: </a:t>
            </a:r>
            <a:r>
              <a:rPr lang="en-US" altLang="zh-CN" sz="1600" dirty="0">
                <a:solidFill>
                  <a:srgbClr val="FF0000"/>
                </a:solidFill>
              </a:rPr>
              <a:t>No </a:t>
            </a:r>
          </a:p>
          <a:p>
            <a:pPr lvl="2"/>
            <a:r>
              <a:rPr lang="en-US" altLang="zh-CN" sz="1600" dirty="0" smtClean="0">
                <a:solidFill>
                  <a:srgbClr val="FF0000"/>
                </a:solidFill>
              </a:rPr>
              <a:t>Option 2: </a:t>
            </a:r>
            <a:r>
              <a:rPr lang="en-US" altLang="zh-CN" sz="1600" dirty="0">
                <a:solidFill>
                  <a:srgbClr val="FF0000"/>
                </a:solidFill>
              </a:rPr>
              <a:t>Yes </a:t>
            </a:r>
            <a:endParaRPr lang="en-US" altLang="zh-CN" sz="1600" dirty="0" smtClean="0">
              <a:solidFill>
                <a:srgbClr val="FF0000"/>
              </a:solidFill>
            </a:endParaRPr>
          </a:p>
          <a:p>
            <a:pPr lvl="1"/>
            <a:r>
              <a:rPr lang="en-US" altLang="zh-CN" sz="2000" dirty="0" smtClean="0">
                <a:solidFill>
                  <a:srgbClr val="FF0000"/>
                </a:solidFill>
              </a:rPr>
              <a:t>Requirements </a:t>
            </a:r>
            <a:r>
              <a:rPr lang="en-US" altLang="zh-CN" sz="2000" dirty="0">
                <a:solidFill>
                  <a:srgbClr val="FF0000"/>
                </a:solidFill>
              </a:rPr>
              <a:t>when duration of a single PRS resource exceeding UE processing </a:t>
            </a:r>
            <a:r>
              <a:rPr lang="en-US" altLang="zh-CN" sz="2000" dirty="0" smtClean="0">
                <a:solidFill>
                  <a:srgbClr val="FF0000"/>
                </a:solidFill>
              </a:rPr>
              <a:t>capability</a:t>
            </a:r>
          </a:p>
          <a:p>
            <a:pPr lvl="2"/>
            <a:r>
              <a:rPr lang="en-US" altLang="zh-CN" sz="1600" dirty="0" smtClean="0">
                <a:solidFill>
                  <a:srgbClr val="FF0000"/>
                </a:solidFill>
              </a:rPr>
              <a:t>Option 1: If </a:t>
            </a:r>
            <a:r>
              <a:rPr lang="en-US" altLang="zh-CN" sz="1600" dirty="0">
                <a:solidFill>
                  <a:srgbClr val="FF0000"/>
                </a:solidFill>
              </a:rPr>
              <a:t>the time span of a DL PRS resource instance is greater than UE reported capability N, measurement requirements do not apply for this resource</a:t>
            </a:r>
          </a:p>
          <a:p>
            <a:pPr lvl="2"/>
            <a:r>
              <a:rPr lang="en-US" altLang="zh-CN" sz="1600" dirty="0" smtClean="0">
                <a:solidFill>
                  <a:srgbClr val="FF0000"/>
                </a:solidFill>
              </a:rPr>
              <a:t>Option 2: </a:t>
            </a:r>
            <a:r>
              <a:rPr lang="en-US" altLang="zh-CN" sz="1600" dirty="0">
                <a:solidFill>
                  <a:srgbClr val="FF0000"/>
                </a:solidFill>
              </a:rPr>
              <a:t>If the capability is smaller then what is configured, then the requirements are to be relaxed</a:t>
            </a:r>
            <a:r>
              <a:rPr lang="en-US" altLang="zh-CN" sz="1600" dirty="0" smtClean="0">
                <a:solidFill>
                  <a:srgbClr val="FF0000"/>
                </a:solidFill>
              </a:rPr>
              <a:t>.</a:t>
            </a:r>
          </a:p>
          <a:p>
            <a:endParaRPr lang="en-US" altLang="zh-CN" sz="2400" dirty="0" smtClean="0">
              <a:solidFill>
                <a:srgbClr val="92D050"/>
              </a:solidFill>
            </a:endParaRPr>
          </a:p>
        </p:txBody>
      </p:sp>
    </p:spTree>
    <p:extLst>
      <p:ext uri="{BB962C8B-B14F-4D97-AF65-F5344CB8AC3E}">
        <p14:creationId xmlns:p14="http://schemas.microsoft.com/office/powerpoint/2010/main" val="14132509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a:t>
            </a:r>
            <a:r>
              <a:rPr lang="en-US" altLang="zh-CN" sz="3200" dirty="0" smtClean="0"/>
              <a:t>condition and accuracy for RSTD (1)</a:t>
            </a:r>
            <a:endParaRPr lang="zh-CN" altLang="en-US" sz="3200" dirty="0"/>
          </a:p>
        </p:txBody>
      </p:sp>
      <p:sp>
        <p:nvSpPr>
          <p:cNvPr id="3" name="内容占位符 2"/>
          <p:cNvSpPr>
            <a:spLocks noGrp="1"/>
          </p:cNvSpPr>
          <p:nvPr>
            <p:ph idx="1"/>
          </p:nvPr>
        </p:nvSpPr>
        <p:spPr>
          <a:xfrm>
            <a:off x="465259" y="1417638"/>
            <a:ext cx="8229600" cy="4925144"/>
          </a:xfrm>
        </p:spPr>
        <p:txBody>
          <a:bodyPr>
            <a:normAutofit fontScale="92500" lnSpcReduction="20000"/>
          </a:bodyPr>
          <a:lstStyle/>
          <a:p>
            <a:r>
              <a:rPr lang="en-GB" altLang="zh-CN" sz="2400" dirty="0">
                <a:solidFill>
                  <a:srgbClr val="FF0000"/>
                </a:solidFill>
              </a:rPr>
              <a:t>Open issues to be discussed at RAN4#97-e</a:t>
            </a:r>
          </a:p>
          <a:p>
            <a:pPr lvl="1"/>
            <a:r>
              <a:rPr lang="en-US" altLang="zh-CN" sz="2000" dirty="0" smtClean="0">
                <a:solidFill>
                  <a:srgbClr val="FF0000"/>
                </a:solidFill>
              </a:rPr>
              <a:t>Side </a:t>
            </a:r>
            <a:r>
              <a:rPr lang="en-US" altLang="zh-CN" sz="2000" dirty="0">
                <a:solidFill>
                  <a:srgbClr val="FF0000"/>
                </a:solidFill>
              </a:rPr>
              <a:t>condition for </a:t>
            </a:r>
            <a:r>
              <a:rPr lang="en-US" altLang="zh-CN" sz="2000" dirty="0" smtClean="0">
                <a:solidFill>
                  <a:srgbClr val="FF0000"/>
                </a:solidFill>
              </a:rPr>
              <a:t>FR2</a:t>
            </a:r>
          </a:p>
          <a:p>
            <a:pPr lvl="2"/>
            <a:r>
              <a:rPr lang="en-US" altLang="zh-CN" sz="1600" dirty="0" smtClean="0">
                <a:solidFill>
                  <a:srgbClr val="FF0000"/>
                </a:solidFill>
              </a:rPr>
              <a:t>Option 1: </a:t>
            </a:r>
            <a:r>
              <a:rPr lang="en-US" altLang="zh-CN" sz="1600" dirty="0">
                <a:solidFill>
                  <a:srgbClr val="FF0000"/>
                </a:solidFill>
              </a:rPr>
              <a:t>-3dB for reference TRP and -10 dB for neighbor TRP</a:t>
            </a:r>
          </a:p>
          <a:p>
            <a:pPr lvl="2"/>
            <a:r>
              <a:rPr lang="en-US" altLang="zh-CN" sz="1600" dirty="0" smtClean="0">
                <a:solidFill>
                  <a:srgbClr val="FF0000"/>
                </a:solidFill>
              </a:rPr>
              <a:t>Option 2: </a:t>
            </a:r>
            <a:r>
              <a:rPr lang="en-US" altLang="zh-CN" sz="1600" dirty="0">
                <a:solidFill>
                  <a:srgbClr val="FF0000"/>
                </a:solidFill>
              </a:rPr>
              <a:t>-6dB for reference TRP and -13 dB for neighbor </a:t>
            </a:r>
            <a:r>
              <a:rPr lang="en-US" altLang="zh-CN" sz="1600" dirty="0" smtClean="0">
                <a:solidFill>
                  <a:srgbClr val="FF0000"/>
                </a:solidFill>
              </a:rPr>
              <a:t>TRP</a:t>
            </a:r>
          </a:p>
          <a:p>
            <a:pPr lvl="1"/>
            <a:r>
              <a:rPr lang="en-US" altLang="zh-CN" sz="2000" dirty="0" smtClean="0">
                <a:solidFill>
                  <a:srgbClr val="FF0000"/>
                </a:solidFill>
              </a:rPr>
              <a:t>Number </a:t>
            </a:r>
            <a:r>
              <a:rPr lang="en-US" altLang="zh-CN" sz="2000" dirty="0">
                <a:solidFill>
                  <a:srgbClr val="FF0000"/>
                </a:solidFill>
              </a:rPr>
              <a:t>of PRS </a:t>
            </a:r>
            <a:r>
              <a:rPr lang="en-US" altLang="zh-CN" sz="2000" dirty="0" smtClean="0">
                <a:solidFill>
                  <a:srgbClr val="FF0000"/>
                </a:solidFill>
              </a:rPr>
              <a:t>samples or </a:t>
            </a:r>
            <a:r>
              <a:rPr lang="en-US" altLang="zh-CN" sz="2000" dirty="0">
                <a:solidFill>
                  <a:srgbClr val="FF0000"/>
                </a:solidFill>
              </a:rPr>
              <a:t>PRS repetitions for defining </a:t>
            </a:r>
            <a:r>
              <a:rPr lang="en-US" altLang="zh-CN" sz="2000" dirty="0" smtClean="0">
                <a:solidFill>
                  <a:srgbClr val="FF0000"/>
                </a:solidFill>
              </a:rPr>
              <a:t>accuracy</a:t>
            </a:r>
          </a:p>
          <a:p>
            <a:pPr lvl="2"/>
            <a:r>
              <a:rPr lang="en-US" altLang="zh-CN" sz="1600" dirty="0" smtClean="0">
                <a:solidFill>
                  <a:srgbClr val="FF0000"/>
                </a:solidFill>
              </a:rPr>
              <a:t>Option 1: Accuracy </a:t>
            </a:r>
            <a:r>
              <a:rPr lang="en-US" altLang="zh-CN" sz="1600" dirty="0">
                <a:solidFill>
                  <a:srgbClr val="FF0000"/>
                </a:solidFill>
              </a:rPr>
              <a:t>requirements are defined based on number of PRS </a:t>
            </a:r>
            <a:r>
              <a:rPr lang="en-US" altLang="zh-CN" sz="1600" dirty="0" smtClean="0">
                <a:solidFill>
                  <a:srgbClr val="FF0000"/>
                </a:solidFill>
              </a:rPr>
              <a:t>samples, </a:t>
            </a:r>
            <a:r>
              <a:rPr lang="en-US" altLang="zh-CN" sz="1600" dirty="0">
                <a:solidFill>
                  <a:srgbClr val="FF0000"/>
                </a:solidFill>
              </a:rPr>
              <a:t>where each </a:t>
            </a:r>
            <a:r>
              <a:rPr lang="en-US" altLang="zh-CN" sz="1600" dirty="0" smtClean="0">
                <a:solidFill>
                  <a:srgbClr val="FF0000"/>
                </a:solidFill>
              </a:rPr>
              <a:t>samples includes </a:t>
            </a:r>
            <a:r>
              <a:rPr lang="en-US" altLang="zh-CN" sz="1600" dirty="0">
                <a:solidFill>
                  <a:srgbClr val="FF0000"/>
                </a:solidFill>
              </a:rPr>
              <a:t>a number of PRS </a:t>
            </a:r>
            <a:r>
              <a:rPr lang="en-US" altLang="zh-CN" sz="1600" dirty="0" smtClean="0">
                <a:solidFill>
                  <a:srgbClr val="FF0000"/>
                </a:solidFill>
              </a:rPr>
              <a:t>repetitions. Single </a:t>
            </a:r>
            <a:r>
              <a:rPr lang="en-US" altLang="zh-CN" sz="1600" dirty="0">
                <a:solidFill>
                  <a:srgbClr val="FF0000"/>
                </a:solidFill>
              </a:rPr>
              <a:t>PRS </a:t>
            </a:r>
            <a:r>
              <a:rPr lang="en-US" altLang="zh-CN" sz="1600" dirty="0" smtClean="0">
                <a:solidFill>
                  <a:srgbClr val="FF0000"/>
                </a:solidFill>
              </a:rPr>
              <a:t>sample is </a:t>
            </a:r>
            <a:r>
              <a:rPr lang="en-US" altLang="zh-CN" sz="1600" dirty="0">
                <a:solidFill>
                  <a:srgbClr val="FF0000"/>
                </a:solidFill>
              </a:rPr>
              <a:t>assumed for accuracy requirements </a:t>
            </a:r>
          </a:p>
          <a:p>
            <a:pPr lvl="2"/>
            <a:r>
              <a:rPr lang="en-US" altLang="zh-CN" sz="1600" dirty="0" smtClean="0">
                <a:solidFill>
                  <a:srgbClr val="FF0000"/>
                </a:solidFill>
              </a:rPr>
              <a:t>Option 2: </a:t>
            </a:r>
            <a:r>
              <a:rPr lang="en-US" altLang="zh-CN" sz="1600" dirty="0">
                <a:solidFill>
                  <a:srgbClr val="FF0000"/>
                </a:solidFill>
              </a:rPr>
              <a:t>Accuracy requirements are defined based on the number of PRS </a:t>
            </a:r>
            <a:r>
              <a:rPr lang="en-US" altLang="zh-CN" sz="1600" dirty="0" smtClean="0">
                <a:solidFill>
                  <a:srgbClr val="FF0000"/>
                </a:solidFill>
              </a:rPr>
              <a:t>comb </a:t>
            </a:r>
            <a:r>
              <a:rPr lang="en-US" altLang="zh-CN" sz="1600" dirty="0">
                <a:solidFill>
                  <a:srgbClr val="FF0000"/>
                </a:solidFill>
              </a:rPr>
              <a:t>patterns in </a:t>
            </a:r>
            <a:r>
              <a:rPr lang="en-US" altLang="zh-CN" sz="1600" dirty="0" smtClean="0">
                <a:solidFill>
                  <a:srgbClr val="FF0000"/>
                </a:solidFill>
              </a:rPr>
              <a:t>time</a:t>
            </a:r>
          </a:p>
          <a:p>
            <a:pPr lvl="1"/>
            <a:r>
              <a:rPr lang="en-US" altLang="zh-CN" sz="2000" dirty="0" smtClean="0">
                <a:solidFill>
                  <a:srgbClr val="FF0000"/>
                </a:solidFill>
              </a:rPr>
              <a:t>Whether </a:t>
            </a:r>
            <a:r>
              <a:rPr lang="en-US" altLang="zh-CN" sz="2000" dirty="0">
                <a:solidFill>
                  <a:srgbClr val="FF0000"/>
                </a:solidFill>
              </a:rPr>
              <a:t>accuracy requirements are agnostic to comb </a:t>
            </a:r>
            <a:r>
              <a:rPr lang="en-US" altLang="zh-CN" sz="2000" dirty="0" smtClean="0">
                <a:solidFill>
                  <a:srgbClr val="FF0000"/>
                </a:solidFill>
              </a:rPr>
              <a:t>size</a:t>
            </a:r>
          </a:p>
          <a:p>
            <a:pPr lvl="2"/>
            <a:r>
              <a:rPr lang="en-US" altLang="zh-CN" sz="1600" dirty="0" smtClean="0">
                <a:solidFill>
                  <a:srgbClr val="FF0000"/>
                </a:solidFill>
              </a:rPr>
              <a:t>clarify what “comb size” refers to</a:t>
            </a:r>
            <a:endParaRPr lang="en-US" altLang="zh-CN" sz="1600" dirty="0">
              <a:solidFill>
                <a:srgbClr val="FF0000"/>
              </a:solidFill>
            </a:endParaRPr>
          </a:p>
          <a:p>
            <a:pPr lvl="1"/>
            <a:r>
              <a:rPr lang="en-US" altLang="zh-CN" sz="2000" dirty="0">
                <a:solidFill>
                  <a:srgbClr val="FF0000"/>
                </a:solidFill>
              </a:rPr>
              <a:t>Antenna panel </a:t>
            </a:r>
            <a:r>
              <a:rPr lang="en-US" altLang="zh-CN" sz="2000" dirty="0" smtClean="0">
                <a:solidFill>
                  <a:srgbClr val="FF0000"/>
                </a:solidFill>
              </a:rPr>
              <a:t>assumption</a:t>
            </a:r>
          </a:p>
          <a:p>
            <a:pPr lvl="2"/>
            <a:r>
              <a:rPr lang="en-US" altLang="zh-CN" sz="1600" dirty="0" smtClean="0">
                <a:solidFill>
                  <a:srgbClr val="FF0000"/>
                </a:solidFill>
              </a:rPr>
              <a:t>Option 1: RAN4 specifies at least the RSTD accuracy requirements (+/-Y dB) under the assumption of using the same antenna panel for receiving both the reference and neighbor PRS resources. For different antenna panels within the same RSTD measurement, the RSTD accuracy can be specified as +/-Y+ </a:t>
            </a:r>
            <a:r>
              <a:rPr lang="el-GR" altLang="zh-CN" sz="1600" dirty="0" smtClean="0">
                <a:solidFill>
                  <a:srgbClr val="FF0000"/>
                </a:solidFill>
              </a:rPr>
              <a:t>Δ</a:t>
            </a:r>
            <a:r>
              <a:rPr lang="en-US" altLang="zh-CN" sz="1600" dirty="0" smtClean="0">
                <a:solidFill>
                  <a:srgbClr val="FF0000"/>
                </a:solidFill>
              </a:rPr>
              <a:t>Y</a:t>
            </a:r>
            <a:r>
              <a:rPr lang="el-GR" altLang="zh-CN" sz="1600" dirty="0" smtClean="0">
                <a:solidFill>
                  <a:srgbClr val="FF0000"/>
                </a:solidFill>
              </a:rPr>
              <a:t> </a:t>
            </a:r>
            <a:r>
              <a:rPr lang="en-US" altLang="zh-CN" sz="1600" dirty="0" smtClean="0">
                <a:solidFill>
                  <a:srgbClr val="FF0000"/>
                </a:solidFill>
              </a:rPr>
              <a:t>dB, or there can be a note that the accuracy can be worse</a:t>
            </a:r>
          </a:p>
          <a:p>
            <a:pPr lvl="2"/>
            <a:r>
              <a:rPr lang="en-US" altLang="zh-CN" sz="1600" dirty="0" smtClean="0">
                <a:solidFill>
                  <a:srgbClr val="FF0000"/>
                </a:solidFill>
              </a:rPr>
              <a:t>Option 2: RAN4 not to define separate accuracy requirements for RSTD measured with same panel and with different panels</a:t>
            </a:r>
          </a:p>
          <a:p>
            <a:pPr lvl="2"/>
            <a:endParaRPr lang="en-US" altLang="zh-CN" sz="1600" dirty="0" smtClean="0">
              <a:solidFill>
                <a:srgbClr val="FF0000"/>
              </a:solidFill>
            </a:endParaRPr>
          </a:p>
          <a:p>
            <a:pPr marL="457200" lvl="1" indent="0">
              <a:buNone/>
            </a:pPr>
            <a:endParaRPr lang="zh-CN" altLang="en-US" sz="2000" dirty="0"/>
          </a:p>
        </p:txBody>
      </p:sp>
    </p:spTree>
    <p:extLst>
      <p:ext uri="{BB962C8B-B14F-4D97-AF65-F5344CB8AC3E}">
        <p14:creationId xmlns:p14="http://schemas.microsoft.com/office/powerpoint/2010/main" val="40117688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67E680D-AC5B-4E66-8A1E-AB2F09A6E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16A6EE-9C71-4CA8-B83C-FAA2FE0E539F}">
  <ds:schemaRefs>
    <ds:schemaRef ds:uri="http://schemas.microsoft.com/sharepoint/v3/contenttype/forms"/>
  </ds:schemaRefs>
</ds:datastoreItem>
</file>

<file path=customXml/itemProps3.xml><?xml version="1.0" encoding="utf-8"?>
<ds:datastoreItem xmlns:ds="http://schemas.openxmlformats.org/officeDocument/2006/customXml" ds:itemID="{EC8B4B51-588A-4193-AB4E-12963BE166E2}">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5973</TotalTime>
  <Words>1969</Words>
  <Application>Microsoft Office PowerPoint</Application>
  <PresentationFormat>全屏显示(4:3)</PresentationFormat>
  <Paragraphs>133</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Arial Unicode MS</vt:lpstr>
      <vt:lpstr>宋体</vt:lpstr>
      <vt:lpstr>Arial</vt:lpstr>
      <vt:lpstr>Calibri</vt:lpstr>
      <vt:lpstr>Cambria Math</vt:lpstr>
      <vt:lpstr>Office 主题</vt:lpstr>
      <vt:lpstr>3GPP TSG-RAN WG4 Meeting #96-e Electronic Meeting, 17–  28 August, 2020</vt:lpstr>
      <vt:lpstr>Measurement period for RSTD (1)</vt:lpstr>
      <vt:lpstr>Measurement period for RSTD (2)</vt:lpstr>
      <vt:lpstr>Measurement period for UE Rx-Tx time difference (1)</vt:lpstr>
      <vt:lpstr>Measurement period for UE Rx-Tx time difference (2)</vt:lpstr>
      <vt:lpstr>Measurement period for UE Rx-Tx time difference (3)</vt:lpstr>
      <vt:lpstr>Measurement capability (1)</vt:lpstr>
      <vt:lpstr>Measurement capability (2)</vt:lpstr>
      <vt:lpstr>Side condition and accuracy for RSTD (1)</vt:lpstr>
      <vt:lpstr>Side condition and accuracy for RSTD (2)</vt:lpstr>
      <vt:lpstr>Side condition and accuracy for UE Rx-Tx time difference (1)</vt:lpstr>
      <vt:lpstr>Side condition and accuracy for UE Rx-Tx time difference (2)</vt:lpstr>
      <vt:lpstr>Report mapping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294</cp:revision>
  <dcterms:created xsi:type="dcterms:W3CDTF">2016-01-12T08:39:50Z</dcterms:created>
  <dcterms:modified xsi:type="dcterms:W3CDTF">2020-08-27T12:27:45Z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(3)EYYaWhzOteu8XFAXckBWqqltYyMDS6fvMGZUYMJHbgBrR4EYEXQN/Z9qNVJFfsJR/TrcfFME
68Rl9P0ID/x4VwrKEwaZGP+D9HdfjYVQz5f4JtsM6RB7XARaK8n1eyF18+CaLkc6VFnI32nO
9bQUoYAwGPEstrxpVq0FhAkdRvjt4K7qcKbCS+ciu8DBpr3LuTZpL22AljWjf99WTsGbkBh9
WVTdpL5rtoXBO/XQOz</vt:lpwstr>
  </property>
  <property fmtid="{D5CDD505-2E9C-101B-9397-08002B2CF9AE}" pid="3" name="_2015_ms_pID_7253431">
    <vt:lpwstr>3QJ8iDqrE7E9zsVPKlGZ2Uz1Ug+317y5ZKQmq8QDlZGVSB9bCYXCiE
OlTznh4SPBOP8DO9GxUmR69jYT1LauGAnrNbraKSalq0Bn0OCMnc14+S/2s5jdUEBVWvbaCk
TC81ygJWdQIJ+XM2b6PAEWjRD6zH6UDqWLAYQqR+Gum/RctOvA+iusEUoKUpaNOM8WcVHhMK
XHmF6TutryQUM91sVP8jGg3i8+qYoC++XGJc</vt:lpwstr>
  </property>
  <property fmtid="{D5CDD505-2E9C-101B-9397-08002B2CF9AE}" pid="4" name="_2015_ms_pID_7253432">
    <vt:lpwstr>Iz5SdV4NImSHgaFKL/2KWwlqUnRXUdYKHv3V
+UUfvxefSW5ZaKehXjX/AiwPbtCX9VBuxrmb0wg2OxwWY0wSjPQ=</vt:lpwstr>
  </property>
  <property fmtid="{D5CDD505-2E9C-101B-9397-08002B2CF9AE}" pid="5" name="ContentTypeId">
    <vt:lpwstr>0x0101003AA7AC0C743A294CADF60F661720E3E6</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1597927634</vt:lpwstr>
  </property>
</Properties>
</file>