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71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9567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7934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3396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663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5018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6497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1580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511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550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8104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7957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74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WF on MR-DC RRM requirements</a:t>
            </a:r>
            <a:endParaRPr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31505" y="188640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b="1" dirty="0">
                <a:solidFill>
                  <a:prstClr val="black"/>
                </a:solidFill>
                <a:latin typeface="Calibri"/>
              </a:rPr>
              <a:t>3GPP TSG-RAN4 Meeting #96e 	</a:t>
            </a:r>
          </a:p>
          <a:p>
            <a:r>
              <a:rPr kumimoji="1" lang="en-US" b="1" dirty="0">
                <a:solidFill>
                  <a:prstClr val="black"/>
                </a:solidFill>
                <a:latin typeface="Calibri"/>
              </a:rPr>
              <a:t>E-meeting, August 17</a:t>
            </a:r>
            <a:r>
              <a:rPr kumimoji="1" lang="en-US" b="1" baseline="30000" dirty="0">
                <a:solidFill>
                  <a:prstClr val="black"/>
                </a:solidFill>
                <a:latin typeface="Calibri"/>
              </a:rPr>
              <a:t>th</a:t>
            </a:r>
            <a:r>
              <a:rPr kumimoji="1" lang="en-US" b="1" dirty="0">
                <a:solidFill>
                  <a:prstClr val="black"/>
                </a:solidFill>
                <a:latin typeface="Calibri"/>
              </a:rPr>
              <a:t> – 28</a:t>
            </a:r>
            <a:r>
              <a:rPr kumimoji="1" lang="en-US" b="1" baseline="30000" dirty="0">
                <a:solidFill>
                  <a:prstClr val="black"/>
                </a:solidFill>
                <a:latin typeface="Calibri"/>
              </a:rPr>
              <a:t>th</a:t>
            </a:r>
            <a:r>
              <a:rPr kumimoji="1" lang="en-US" b="1" dirty="0">
                <a:solidFill>
                  <a:prstClr val="black"/>
                </a:solidFill>
                <a:latin typeface="Calibri"/>
              </a:rPr>
              <a:t>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7392144" y="188640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kumimoji="1" lang="en-US" altLang="ja-JP" b="1" dirty="0">
                <a:solidFill>
                  <a:prstClr val="black"/>
                </a:solidFill>
                <a:latin typeface="Calibri"/>
                <a:ea typeface="ＭＳ Ｐゴシック" panose="020B0600070205080204" pitchFamily="34" charset="-128"/>
              </a:rPr>
              <a:t>R4-2012246</a:t>
            </a:r>
          </a:p>
          <a:p>
            <a:pPr algn="r"/>
            <a:r>
              <a:rPr kumimoji="1" lang="en-US" altLang="ja-JP" b="1" dirty="0">
                <a:solidFill>
                  <a:prstClr val="black"/>
                </a:solidFill>
                <a:latin typeface="Calibri"/>
                <a:ea typeface="ＭＳ Ｐゴシック" panose="020B0600070205080204" pitchFamily="34" charset="-128"/>
              </a:rPr>
              <a:t>Document for:</a:t>
            </a:r>
            <a:r>
              <a:rPr kumimoji="1" lang="en-US" altLang="ja-JP" dirty="0">
                <a:solidFill>
                  <a:prstClr val="black"/>
                </a:solidFill>
                <a:latin typeface="Calibri"/>
                <a:ea typeface="ＭＳ Ｐゴシック" panose="020B0600070205080204" pitchFamily="34" charset="-128"/>
              </a:rPr>
              <a:t>	Approval</a:t>
            </a:r>
            <a:endParaRPr kumimoji="1" lang="ja-JP" altLang="en-US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2800" dirty="0"/>
              <a:t>WF on </a:t>
            </a:r>
            <a:r>
              <a:rPr lang="en-GB" sz="2800" dirty="0"/>
              <a:t>Sub-topic#1-6 Conditions for ‘actively measured’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r>
              <a:rPr lang="en-GB" dirty="0"/>
              <a:t>Conditions for ‘actively measured’ is FFS</a:t>
            </a:r>
          </a:p>
          <a:p>
            <a:pPr marL="457200" lvl="1" indent="0">
              <a:buNone/>
            </a:pPr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75176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3200" dirty="0"/>
              <a:t>WF on </a:t>
            </a:r>
            <a:r>
              <a:rPr lang="en-GB" sz="3200" dirty="0"/>
              <a:t>Sub-topic#1-7 Other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r>
              <a:rPr lang="en-US" dirty="0"/>
              <a:t>Definitions of EMR carriers</a:t>
            </a:r>
            <a:endParaRPr lang="en-GB" dirty="0"/>
          </a:p>
          <a:p>
            <a:pPr lvl="1"/>
            <a:r>
              <a:rPr lang="en-GB" dirty="0"/>
              <a:t>Option 1: Follow the agreed definitions of overlapping and non-overlapping EMR carriers</a:t>
            </a:r>
          </a:p>
          <a:p>
            <a:pPr lvl="1"/>
            <a:r>
              <a:rPr lang="en-GB" dirty="0"/>
              <a:t>Option 2: Based on search thresholds and carrier priority</a:t>
            </a:r>
          </a:p>
          <a:p>
            <a:pPr lvl="1"/>
            <a:r>
              <a:rPr lang="en-GB" dirty="0"/>
              <a:t>Option 3: While T331 is running:</a:t>
            </a:r>
          </a:p>
          <a:p>
            <a:pPr lvl="2" hangingPunct="0"/>
            <a:r>
              <a:rPr lang="en-US" dirty="0"/>
              <a:t>overlapping carrier: a carrier configured for EMR and mobility.</a:t>
            </a:r>
            <a:endParaRPr lang="en-GB" dirty="0"/>
          </a:p>
          <a:p>
            <a:pPr lvl="2" hangingPunct="0"/>
            <a:r>
              <a:rPr lang="en-US" dirty="0"/>
              <a:t>non-overlapping carrier: a carrier configured for EMR only.</a:t>
            </a:r>
            <a:endParaRPr lang="en-GB" dirty="0"/>
          </a:p>
          <a:p>
            <a:pPr lvl="1"/>
            <a:r>
              <a:rPr lang="en-GB" dirty="0"/>
              <a:t>Option 5: No need for differentiation (added by Moderator)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75726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en-GB" sz="2800" dirty="0"/>
              <a:t>Sub-topic#2-3 Number of NR Inter-RAT EMR carriers to measure (36.133)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r>
              <a:rPr lang="en-GB" dirty="0"/>
              <a:t>UE shall be able to measure at least 1 NR inter-RAT carrier for EMR per FR.</a:t>
            </a:r>
          </a:p>
          <a:p>
            <a:pPr lvl="1"/>
            <a:r>
              <a:rPr lang="en-GB" dirty="0"/>
              <a:t>Option 1: yes</a:t>
            </a:r>
          </a:p>
          <a:p>
            <a:pPr lvl="1"/>
            <a:r>
              <a:rPr lang="en-GB" dirty="0"/>
              <a:t>Option 2: no</a:t>
            </a:r>
          </a:p>
          <a:p>
            <a:pPr lvl="1"/>
            <a:endParaRPr lang="en-GB" dirty="0"/>
          </a:p>
          <a:p>
            <a:r>
              <a:rPr lang="en-US" dirty="0"/>
              <a:t>Agreement:</a:t>
            </a:r>
            <a:endParaRPr lang="en-GB" dirty="0"/>
          </a:p>
          <a:p>
            <a:pPr lvl="1"/>
            <a:r>
              <a:rPr lang="fi-FI" dirty="0"/>
              <a:t>Option 2. </a:t>
            </a:r>
            <a:r>
              <a:rPr lang="en-US" dirty="0"/>
              <a:t>No need to explicitly mention that t</a:t>
            </a:r>
            <a:r>
              <a:rPr lang="en-GB" dirty="0"/>
              <a:t>he UE shall be able to measure at least 1 NR inter-RAT carrier for EMR per FR.</a:t>
            </a:r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797707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en-GB" sz="2100" dirty="0"/>
              <a:t>Sub-topic#2-5 Measurement accuracy requirements for NR Inter-RAT EMR carrier (36.133)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 fontScale="92500" lnSpcReduction="2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Agreement in sub-topic 2-5 was covering non-overlapping EMR carriers. </a:t>
            </a:r>
          </a:p>
          <a:p>
            <a:r>
              <a:rPr lang="en-GB" dirty="0"/>
              <a:t>RAN4 also need to define measurement accuracy for overlapping NR inter-RAT EMR carriers.</a:t>
            </a:r>
          </a:p>
          <a:p>
            <a:pPr lvl="1"/>
            <a:r>
              <a:rPr lang="en-GB" dirty="0"/>
              <a:t>Option 1: follow the agreement for overlapping EMR carriers in sub-topic 1-5 Issue 1-2-5-1</a:t>
            </a:r>
          </a:p>
          <a:p>
            <a:pPr lvl="1"/>
            <a:r>
              <a:rPr lang="en-GB" dirty="0"/>
              <a:t>Option 2: other</a:t>
            </a:r>
          </a:p>
          <a:p>
            <a:pPr lvl="1"/>
            <a:endParaRPr lang="en-GB" dirty="0"/>
          </a:p>
          <a:p>
            <a:r>
              <a:rPr lang="en-US" dirty="0"/>
              <a:t>Agreement:</a:t>
            </a:r>
            <a:endParaRPr lang="en-GB" dirty="0"/>
          </a:p>
          <a:p>
            <a:pPr lvl="1"/>
            <a:r>
              <a:rPr lang="fi-FI" dirty="0"/>
              <a:t>Option 1:</a:t>
            </a:r>
          </a:p>
          <a:p>
            <a:pPr lvl="2"/>
            <a:r>
              <a:rPr lang="en-US" dirty="0"/>
              <a:t>For overlapping inter-RAT EMR carriers, the </a:t>
            </a:r>
            <a:r>
              <a:rPr lang="en-GB" dirty="0"/>
              <a:t>UE measurement accuracy requirements for carriers configured for EMR:</a:t>
            </a:r>
          </a:p>
          <a:p>
            <a:pPr lvl="3"/>
            <a:r>
              <a:rPr lang="en-US" dirty="0"/>
              <a:t>RAN4 to define relaxed NR measurement requirements for overlapping carrier compared to existing NR inter-RAT requirements in terms of SNR and accuracy</a:t>
            </a:r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40291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en-GB" sz="3200" dirty="0"/>
              <a:t>Sub-topic#2-7 Beam level measurement requirements (36.133)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Conclusion from first round was not captured as agreement.</a:t>
            </a:r>
          </a:p>
          <a:p>
            <a:r>
              <a:rPr lang="en-GB" dirty="0"/>
              <a:t>Agree on the conclusion from 1st round and follow agreements in 1-2-3-3:</a:t>
            </a:r>
          </a:p>
          <a:p>
            <a:pPr lvl="1"/>
            <a:r>
              <a:rPr lang="en-GB" dirty="0"/>
              <a:t>Option 1: yes</a:t>
            </a:r>
          </a:p>
          <a:p>
            <a:pPr lvl="1"/>
            <a:r>
              <a:rPr lang="en-GB" dirty="0"/>
              <a:t>Option 2: no</a:t>
            </a:r>
          </a:p>
          <a:p>
            <a:pPr lvl="1"/>
            <a:endParaRPr lang="en-GB" dirty="0"/>
          </a:p>
          <a:p>
            <a:r>
              <a:rPr lang="en-US" dirty="0"/>
              <a:t>Agreement:</a:t>
            </a:r>
            <a:endParaRPr lang="en-GB" dirty="0"/>
          </a:p>
          <a:p>
            <a:pPr lvl="1"/>
            <a:r>
              <a:rPr lang="fi-FI" dirty="0"/>
              <a:t>Option 1:</a:t>
            </a:r>
          </a:p>
          <a:p>
            <a:pPr lvl="2"/>
            <a:r>
              <a:rPr lang="en-GB" dirty="0"/>
              <a:t>RAN4 agree to allow UE additional time period in measurement requirement for UE who supports the beam level EMR reporting:</a:t>
            </a:r>
          </a:p>
          <a:p>
            <a:pPr lvl="2"/>
            <a:r>
              <a:rPr lang="en-GB" dirty="0" err="1"/>
              <a:t>T</a:t>
            </a:r>
            <a:r>
              <a:rPr lang="en-GB" sz="2000" dirty="0" err="1"/>
              <a:t>timeIndex,NR_InterRAT</a:t>
            </a:r>
            <a:r>
              <a:rPr lang="en-GB" dirty="0"/>
              <a:t> = [X]* </a:t>
            </a:r>
            <a:r>
              <a:rPr lang="en-GB" dirty="0" err="1"/>
              <a:t>T</a:t>
            </a:r>
            <a:r>
              <a:rPr lang="en-GB" sz="2000" dirty="0" err="1"/>
              <a:t>measure,NR_InterRAT</a:t>
            </a:r>
            <a:r>
              <a:rPr lang="en-GB" dirty="0"/>
              <a:t>, </a:t>
            </a:r>
          </a:p>
          <a:p>
            <a:pPr lvl="3"/>
            <a:r>
              <a:rPr lang="en-GB" dirty="0"/>
              <a:t>where X is [3, 5].</a:t>
            </a:r>
          </a:p>
          <a:p>
            <a:pPr lvl="3"/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55543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rmAutofit fontScale="90000"/>
          </a:bodyPr>
          <a:lstStyle/>
          <a:p>
            <a:r>
              <a:rPr lang="fi-FI" dirty="0" err="1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/>
          <a:lstStyle/>
          <a:p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RAN4#96e E-</a:t>
            </a:r>
            <a:r>
              <a:rPr lang="fi-FI" dirty="0" err="1"/>
              <a:t>meeting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dicussion</a:t>
            </a:r>
            <a:r>
              <a:rPr lang="fi-FI" dirty="0"/>
              <a:t> </a:t>
            </a:r>
            <a:r>
              <a:rPr lang="fi-FI" dirty="0" err="1"/>
              <a:t>related</a:t>
            </a:r>
            <a:r>
              <a:rPr lang="fi-FI" dirty="0"/>
              <a:t> to </a:t>
            </a:r>
            <a:r>
              <a:rPr lang="en-GB" dirty="0"/>
              <a:t>Multi-RAT Dual-Connectivity and Carrier Aggregation enhancements [</a:t>
            </a:r>
            <a:r>
              <a:rPr lang="en-GB" dirty="0" err="1"/>
              <a:t>LTE_NR_DC_CA_enh</a:t>
            </a:r>
            <a:r>
              <a:rPr lang="en-GB" dirty="0"/>
              <a:t>] continued.</a:t>
            </a:r>
          </a:p>
          <a:p>
            <a:r>
              <a:rPr lang="fi-FI" dirty="0" err="1"/>
              <a:t>Agreements</a:t>
            </a:r>
            <a:r>
              <a:rPr lang="fi-FI" dirty="0"/>
              <a:t> made </a:t>
            </a:r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meeting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captured</a:t>
            </a:r>
            <a:r>
              <a:rPr lang="fi-FI" dirty="0"/>
              <a:t> in </a:t>
            </a:r>
            <a:r>
              <a:rPr lang="fi-FI" dirty="0" err="1"/>
              <a:t>this</a:t>
            </a:r>
            <a:r>
              <a:rPr lang="fi-FI" dirty="0"/>
              <a:t> WF.</a:t>
            </a:r>
          </a:p>
          <a:p>
            <a:r>
              <a:rPr lang="fi-FI" dirty="0" err="1"/>
              <a:t>Summary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discussions</a:t>
            </a:r>
            <a:r>
              <a:rPr lang="fi-FI" dirty="0"/>
              <a:t> </a:t>
            </a:r>
            <a:r>
              <a:rPr lang="fi-FI" dirty="0" err="1"/>
              <a:t>during</a:t>
            </a:r>
            <a:r>
              <a:rPr lang="fi-FI" dirty="0"/>
              <a:t> RAN4#96e </a:t>
            </a:r>
            <a:r>
              <a:rPr lang="fi-FI" dirty="0" err="1"/>
              <a:t>meeting</a:t>
            </a:r>
            <a:r>
              <a:rPr lang="fi-FI" dirty="0"/>
              <a:t> (</a:t>
            </a:r>
            <a:r>
              <a:rPr lang="fi-FI" dirty="0" err="1"/>
              <a:t>round</a:t>
            </a:r>
            <a:r>
              <a:rPr lang="fi-FI" dirty="0"/>
              <a:t> 1 and </a:t>
            </a:r>
            <a:r>
              <a:rPr lang="fi-FI" dirty="0" err="1"/>
              <a:t>round</a:t>
            </a:r>
            <a:r>
              <a:rPr lang="fi-FI" dirty="0"/>
              <a:t> 2) is </a:t>
            </a:r>
            <a:r>
              <a:rPr lang="fi-FI" dirty="0" err="1"/>
              <a:t>captured</a:t>
            </a:r>
            <a:r>
              <a:rPr lang="fi-FI" dirty="0"/>
              <a:t> in R4-2012212.</a:t>
            </a:r>
          </a:p>
          <a:p>
            <a:pPr lvl="1"/>
            <a:r>
              <a:rPr lang="fi-FI" dirty="0" err="1"/>
              <a:t>Ageements</a:t>
            </a:r>
            <a:r>
              <a:rPr lang="fi-FI" dirty="0"/>
              <a:t> </a:t>
            </a:r>
            <a:r>
              <a:rPr lang="fi-FI" dirty="0" err="1"/>
              <a:t>based</a:t>
            </a:r>
            <a:r>
              <a:rPr lang="fi-FI" dirty="0"/>
              <a:t> on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discussions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captured</a:t>
            </a:r>
            <a:r>
              <a:rPr lang="fi-FI" dirty="0"/>
              <a:t> in </a:t>
            </a:r>
            <a:r>
              <a:rPr lang="fi-FI" dirty="0" err="1"/>
              <a:t>same</a:t>
            </a:r>
            <a:r>
              <a:rPr lang="fi-FI" dirty="0"/>
              <a:t> </a:t>
            </a:r>
            <a:r>
              <a:rPr lang="fi-FI" dirty="0" err="1"/>
              <a:t>document</a:t>
            </a:r>
            <a:r>
              <a:rPr lang="fi-FI" dirty="0"/>
              <a:t>.</a:t>
            </a:r>
          </a:p>
          <a:p>
            <a:pPr lvl="1"/>
            <a:r>
              <a:rPr lang="fi-FI" dirty="0" err="1"/>
              <a:t>Additional</a:t>
            </a:r>
            <a:r>
              <a:rPr lang="fi-FI" dirty="0"/>
              <a:t> </a:t>
            </a:r>
            <a:r>
              <a:rPr lang="fi-FI" dirty="0" err="1"/>
              <a:t>ageements</a:t>
            </a:r>
            <a:r>
              <a:rPr lang="fi-FI" dirty="0"/>
              <a:t> </a:t>
            </a:r>
            <a:r>
              <a:rPr lang="fi-FI" dirty="0" err="1"/>
              <a:t>may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captured</a:t>
            </a:r>
            <a:r>
              <a:rPr lang="fi-FI" dirty="0"/>
              <a:t> in </a:t>
            </a:r>
            <a:r>
              <a:rPr lang="fi-FI" dirty="0" err="1"/>
              <a:t>chairman</a:t>
            </a:r>
            <a:r>
              <a:rPr lang="fi-FI" dirty="0"/>
              <a:t> </a:t>
            </a:r>
            <a:r>
              <a:rPr lang="fi-FI" dirty="0" err="1"/>
              <a:t>meeting</a:t>
            </a:r>
            <a:r>
              <a:rPr lang="fi-FI" dirty="0"/>
              <a:t> </a:t>
            </a:r>
            <a:r>
              <a:rPr lang="fi-FI" dirty="0" err="1"/>
              <a:t>minutes</a:t>
            </a:r>
            <a:r>
              <a:rPr lang="fi-FI" dirty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3013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en-GB" sz="3600" dirty="0"/>
              <a:t>Agreements Topic #1: NR measurements for EMR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 fontScale="92500" lnSpcReduction="1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Issue 1-2-2-1: Number of non-overlapping EMR carriers: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The number of non-overlapping inter-frequency EMR carriers is ≤7</a:t>
            </a:r>
          </a:p>
          <a:p>
            <a:r>
              <a:rPr lang="en-GB" dirty="0"/>
              <a:t>Issue 1-2-2-2: Number of non-overlapping EMR carrier when the total number limit is exceeded:</a:t>
            </a:r>
          </a:p>
          <a:p>
            <a:pPr lvl="1"/>
            <a:r>
              <a:rPr lang="en-US" dirty="0"/>
              <a:t>RAN4 will not define requirements for number of non-overlapping EMR carrier when the total number limit is exceeded</a:t>
            </a:r>
          </a:p>
          <a:p>
            <a:r>
              <a:rPr lang="en-GB" dirty="0"/>
              <a:t>Issue 1-2-3-1: NR inter-frequency beam-level measurement capability:</a:t>
            </a:r>
          </a:p>
          <a:p>
            <a:pPr lvl="1"/>
            <a:r>
              <a:rPr lang="en-GB" dirty="0"/>
              <a:t>RAN4 agree following related to NR inter-frequency beam-level measurement capability:</a:t>
            </a:r>
          </a:p>
          <a:p>
            <a:pPr lvl="2"/>
            <a:r>
              <a:rPr lang="en-GB" dirty="0"/>
              <a:t>FR1: 7 SSBs with different SSB index and/or PCI per inter-frequency layer</a:t>
            </a:r>
          </a:p>
          <a:p>
            <a:pPr lvl="2"/>
            <a:r>
              <a:rPr lang="en-GB" dirty="0"/>
              <a:t>FR2: 10 SSBs with different SSB index and/or PCI per inter-frequency layer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29117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3600" dirty="0" err="1"/>
              <a:t>Agreements</a:t>
            </a:r>
            <a:r>
              <a:rPr lang="fi-FI" sz="3600" dirty="0"/>
              <a:t> </a:t>
            </a:r>
            <a:r>
              <a:rPr lang="en-GB" sz="3600" dirty="0"/>
              <a:t>Topic #1: NR measurements for EMR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r>
              <a:rPr lang="en-GB" dirty="0"/>
              <a:t>Issue 1-2-5-1: For overlapping EMR carriers:</a:t>
            </a:r>
          </a:p>
          <a:p>
            <a:pPr lvl="1"/>
            <a:r>
              <a:rPr lang="en-US" dirty="0"/>
              <a:t>For overlapping EMR carriers, the </a:t>
            </a:r>
            <a:r>
              <a:rPr lang="en-GB" dirty="0"/>
              <a:t>UE measurement accuracy requirements for carriers configured for EMR:</a:t>
            </a:r>
          </a:p>
          <a:p>
            <a:pPr lvl="2"/>
            <a:r>
              <a:rPr lang="en-GB" dirty="0"/>
              <a:t>RAN4 to define relaxed NR measurement requirements for overlapping carrier compared to existing NR inter-frequency requirements in terms of SNR and accuracy</a:t>
            </a:r>
          </a:p>
          <a:p>
            <a:pPr lvl="2"/>
            <a:r>
              <a:rPr lang="en-GB" dirty="0"/>
              <a:t>LTE inter-RAT measurement requirements for overlapping carrier follows existing LTE inter-frequency requirements for CA Idle mode measurements for overlapping carrier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58197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3600" dirty="0" err="1"/>
              <a:t>Agreements</a:t>
            </a:r>
            <a:r>
              <a:rPr lang="fi-FI" sz="3600" dirty="0"/>
              <a:t> </a:t>
            </a:r>
            <a:r>
              <a:rPr lang="en-GB" sz="3600" dirty="0"/>
              <a:t>Topic #2: NR measurements for EMR (36.133)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 fontScale="92500"/>
          </a:bodyPr>
          <a:lstStyle/>
          <a:p>
            <a:r>
              <a:rPr lang="en-GB" dirty="0"/>
              <a:t>Sub-topic#2-1: s-</a:t>
            </a:r>
            <a:r>
              <a:rPr lang="en-GB" dirty="0" err="1"/>
              <a:t>NonIntraSearch</a:t>
            </a:r>
            <a:r>
              <a:rPr lang="en-GB" dirty="0"/>
              <a:t> </a:t>
            </a:r>
            <a:r>
              <a:rPr lang="en-US" dirty="0"/>
              <a:t>thresholds and EMR carriers</a:t>
            </a:r>
            <a:r>
              <a:rPr lang="en-GB" dirty="0"/>
              <a:t>:</a:t>
            </a:r>
          </a:p>
          <a:p>
            <a:pPr lvl="1"/>
            <a:r>
              <a:rPr lang="en-GB" dirty="0"/>
              <a:t>s-</a:t>
            </a:r>
            <a:r>
              <a:rPr lang="en-GB" dirty="0" err="1"/>
              <a:t>NonIntraSearch</a:t>
            </a:r>
            <a:r>
              <a:rPr lang="en-GB" dirty="0"/>
              <a:t> thresholds and NR inter-RAT EMR carriers follow agreements for NR measurements for EMR.</a:t>
            </a:r>
          </a:p>
          <a:p>
            <a:r>
              <a:rPr lang="en-GB" dirty="0"/>
              <a:t>Sub-topic#2-2: Capturing the UE capability:</a:t>
            </a:r>
          </a:p>
          <a:p>
            <a:pPr lvl="1"/>
            <a:r>
              <a:rPr lang="en-GB" dirty="0"/>
              <a:t>Capture the UE capability according to the proposed applicability text in 36.133 (R4-2010569) with necessary name correction.</a:t>
            </a:r>
          </a:p>
          <a:p>
            <a:r>
              <a:rPr lang="en-GB" dirty="0"/>
              <a:t>Sub-topic#2-3: Number of NR Inter-RAT EMR carriers to measure:</a:t>
            </a:r>
          </a:p>
          <a:p>
            <a:pPr lvl="1"/>
            <a:r>
              <a:rPr lang="en-GB" dirty="0"/>
              <a:t>UE should be able to measure up to 8 overlapping </a:t>
            </a:r>
            <a:r>
              <a:rPr lang="en-GB" dirty="0">
                <a:solidFill>
                  <a:srgbClr val="FF0000"/>
                </a:solidFill>
              </a:rPr>
              <a:t>and non-overlapping </a:t>
            </a:r>
            <a:r>
              <a:rPr lang="en-GB" dirty="0"/>
              <a:t>inter-RAT NR EMR carriers in total:</a:t>
            </a:r>
          </a:p>
          <a:p>
            <a:pPr lvl="2"/>
            <a:r>
              <a:rPr lang="en-GB" dirty="0"/>
              <a:t>Overlapping NR inter-RAT carriers: </a:t>
            </a:r>
            <a:r>
              <a:rPr lang="zh-CN" altLang="en-US" dirty="0"/>
              <a:t>≤</a:t>
            </a:r>
            <a:r>
              <a:rPr lang="en-GB" dirty="0"/>
              <a:t>8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Non-overlapping NR inter-RAT carriers: </a:t>
            </a:r>
            <a:r>
              <a:rPr lang="zh-CN" altLang="en-US" dirty="0">
                <a:solidFill>
                  <a:srgbClr val="FF0000"/>
                </a:solidFill>
              </a:rPr>
              <a:t>≤</a:t>
            </a:r>
            <a:r>
              <a:rPr lang="en-GB" dirty="0">
                <a:solidFill>
                  <a:srgbClr val="FF0000"/>
                </a:solidFill>
              </a:rPr>
              <a:t>2</a:t>
            </a:r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78634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3600" dirty="0" err="1"/>
              <a:t>Agreements</a:t>
            </a:r>
            <a:r>
              <a:rPr lang="fi-FI" sz="3600" dirty="0"/>
              <a:t> </a:t>
            </a:r>
            <a:r>
              <a:rPr lang="en-GB" sz="3600" dirty="0"/>
              <a:t>Topic #2: NR measurements for EMR (36.133)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 fontScale="85000" lnSpcReduction="2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Sub-topic#2-4: Measurement requirements for non-overlapping NR inter-RAT EMR carrier: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Measurement requirements for non-overlapping NR inter-RAT carriers are defined same as overlapping NR inter-RAT carriers.</a:t>
            </a:r>
          </a:p>
          <a:p>
            <a:r>
              <a:rPr lang="en-GB" dirty="0"/>
              <a:t>Sub-topic#2-5: Measurement accuracy requirements for NR Inter-RAT EMR carrier:</a:t>
            </a:r>
          </a:p>
          <a:p>
            <a:pPr lvl="1"/>
            <a:r>
              <a:rPr lang="en-GB" dirty="0"/>
              <a:t>For Measurement accuracy requirements for NR Inter-RAT EMR carrier same principles as in Issue 1-2-5-2 will be applied.</a:t>
            </a:r>
          </a:p>
          <a:p>
            <a:r>
              <a:rPr lang="en-GB" dirty="0"/>
              <a:t>Sub-topic#2-6: Beam level measurement capability:</a:t>
            </a:r>
          </a:p>
          <a:p>
            <a:pPr lvl="1"/>
            <a:r>
              <a:rPr lang="en-GB" dirty="0"/>
              <a:t>For NR inter-RAT EMR, the UE beam-level measurement capability requirements for EMR is the same as the number of beams in the existing Rel-15 inter-frequency requirements for RRC_CONNECTED state:</a:t>
            </a:r>
          </a:p>
          <a:p>
            <a:pPr lvl="2"/>
            <a:r>
              <a:rPr lang="en-GB" dirty="0"/>
              <a:t>FR1: 7 SSBs with different SSB index and/or PCI per inter-frequency layer</a:t>
            </a:r>
          </a:p>
          <a:p>
            <a:pPr lvl="2"/>
            <a:r>
              <a:rPr lang="en-GB" dirty="0"/>
              <a:t>FR2: 10 SSBs with different SSB index and/or PCI per inter-frequency layer</a:t>
            </a:r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623749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2800" dirty="0"/>
              <a:t>WF on </a:t>
            </a:r>
            <a:r>
              <a:rPr lang="en-GB" sz="2800" dirty="0"/>
              <a:t>Topic #1: s-</a:t>
            </a:r>
            <a:r>
              <a:rPr lang="en-GB" sz="2800" dirty="0" err="1"/>
              <a:t>NonIntraSearch</a:t>
            </a:r>
            <a:r>
              <a:rPr lang="en-GB" sz="2800" dirty="0"/>
              <a:t> thresholds and EMR carriers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Tentative agreement:</a:t>
            </a:r>
          </a:p>
          <a:p>
            <a:pPr lvl="1"/>
            <a:r>
              <a:rPr lang="en-GB" dirty="0"/>
              <a:t>Option 1:</a:t>
            </a:r>
          </a:p>
          <a:p>
            <a:pPr lvl="2"/>
            <a:r>
              <a:rPr lang="en-GB" dirty="0"/>
              <a:t>UE applies EMR carrier measurements disregards whether the signal exceeds the configured s-</a:t>
            </a:r>
            <a:r>
              <a:rPr lang="en-GB" dirty="0" err="1"/>
              <a:t>NonIntraSearch</a:t>
            </a:r>
            <a:r>
              <a:rPr lang="en-GB" dirty="0"/>
              <a:t> thresholds </a:t>
            </a:r>
          </a:p>
          <a:p>
            <a:pPr lvl="2"/>
            <a:r>
              <a:rPr lang="en-GB" dirty="0"/>
              <a:t>UE will follow conventional measurement interval for </a:t>
            </a:r>
            <a:r>
              <a:rPr lang="en-GB" dirty="0">
                <a:solidFill>
                  <a:srgbClr val="FF0000"/>
                </a:solidFill>
              </a:rPr>
              <a:t>both </a:t>
            </a:r>
            <a:r>
              <a:rPr lang="en-GB" dirty="0"/>
              <a:t>overlapping </a:t>
            </a:r>
            <a:r>
              <a:rPr lang="en-GB" dirty="0">
                <a:solidFill>
                  <a:srgbClr val="FF0000"/>
                </a:solidFill>
              </a:rPr>
              <a:t>and non-overlapping </a:t>
            </a:r>
            <a:r>
              <a:rPr lang="en-GB" dirty="0"/>
              <a:t>EMR carrier measurements when s-</a:t>
            </a:r>
            <a:r>
              <a:rPr lang="en-GB" dirty="0" err="1"/>
              <a:t>NonIntraSearch</a:t>
            </a:r>
            <a:r>
              <a:rPr lang="en-GB" dirty="0"/>
              <a:t> thresholds are configured</a:t>
            </a:r>
          </a:p>
          <a:p>
            <a:pPr lvl="3"/>
            <a:r>
              <a:rPr lang="en-GB" dirty="0"/>
              <a:t>Note: conventional measurement interval is the measurement period used for cell reselection purpose</a:t>
            </a:r>
          </a:p>
          <a:p>
            <a:pPr lvl="1"/>
            <a:r>
              <a:rPr lang="en-GB" dirty="0"/>
              <a:t>Option 2: </a:t>
            </a:r>
          </a:p>
          <a:p>
            <a:pPr lvl="2"/>
            <a:r>
              <a:rPr lang="en-GB" dirty="0"/>
              <a:t>No requirements defined for the case s-</a:t>
            </a:r>
            <a:r>
              <a:rPr lang="en-GB" dirty="0" err="1"/>
              <a:t>NonIntraSearch</a:t>
            </a:r>
            <a:r>
              <a:rPr lang="en-GB" dirty="0"/>
              <a:t> thresholds are configured</a:t>
            </a:r>
          </a:p>
          <a:p>
            <a:pPr lvl="1"/>
            <a:r>
              <a:rPr lang="en-GB" dirty="0"/>
              <a:t>Other options are under email discussion.</a:t>
            </a:r>
          </a:p>
          <a:p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76455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2800" dirty="0"/>
              <a:t>WF on </a:t>
            </a:r>
            <a:r>
              <a:rPr lang="en-GB" sz="2800" dirty="0"/>
              <a:t>Topic #1: s-</a:t>
            </a:r>
            <a:r>
              <a:rPr lang="en-GB" sz="2800" dirty="0" err="1"/>
              <a:t>NonIntraSearch</a:t>
            </a:r>
            <a:r>
              <a:rPr lang="en-GB" sz="2800" dirty="0"/>
              <a:t> thresholds and EMR carriers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pPr lvl="1"/>
            <a:r>
              <a:rPr lang="en-GB" sz="2400" dirty="0"/>
              <a:t>Option 3 (Moderator compromise proposal):</a:t>
            </a:r>
          </a:p>
          <a:p>
            <a:pPr lvl="2"/>
            <a:r>
              <a:rPr lang="en-GB" sz="2000" dirty="0"/>
              <a:t>RAN4 does not capture in RAN4 Rel-16 specifications anything specific related to search thresholds when UE is configured to perform EMR measurements. Following is proposed:</a:t>
            </a:r>
          </a:p>
          <a:p>
            <a:pPr lvl="3"/>
            <a:r>
              <a:rPr lang="en-GB" sz="1800" dirty="0"/>
              <a:t>UE shall be able to support EMR measurement both when search thresholds are configured and when search thresholds are not configured.</a:t>
            </a:r>
          </a:p>
          <a:p>
            <a:pPr lvl="3"/>
            <a:r>
              <a:rPr lang="en-GB" sz="1800" dirty="0"/>
              <a:t>UE has to fulfil the accuracy requirements for overlapping EMR measurements as defined 38.133  (to be defined)</a:t>
            </a:r>
          </a:p>
          <a:p>
            <a:pPr marL="457200" lvl="1" indent="0">
              <a:buNone/>
            </a:pPr>
            <a:endParaRPr lang="en-GB" strike="sngStrike" dirty="0">
              <a:solidFill>
                <a:srgbClr val="FF0000"/>
              </a:solidFill>
            </a:endParaRPr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67346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2600" dirty="0" err="1"/>
              <a:t>Agreement</a:t>
            </a:r>
            <a:r>
              <a:rPr lang="fi-FI" sz="2600" dirty="0"/>
              <a:t> on </a:t>
            </a:r>
            <a:r>
              <a:rPr lang="en-GB" sz="2600" dirty="0"/>
              <a:t>Sub-topic#1-3 beam-level measurement requirements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r>
              <a:rPr lang="en-GB" dirty="0"/>
              <a:t>Issue 1-2-3-3: beam-level measurement requirements:</a:t>
            </a:r>
          </a:p>
          <a:p>
            <a:r>
              <a:rPr lang="en-US" dirty="0"/>
              <a:t>Agreement:</a:t>
            </a:r>
            <a:endParaRPr lang="en-GB" dirty="0"/>
          </a:p>
          <a:p>
            <a:pPr lvl="1"/>
            <a:r>
              <a:rPr lang="en-GB" dirty="0"/>
              <a:t>RAN4 agree to allow UE additional time period in measurement requirement for UE who supports the beam level EMR reporting:</a:t>
            </a:r>
          </a:p>
          <a:p>
            <a:pPr lvl="1"/>
            <a:r>
              <a:rPr lang="en-GB" dirty="0" err="1"/>
              <a:t>T</a:t>
            </a:r>
            <a:r>
              <a:rPr lang="en-GB" sz="2400" dirty="0" err="1"/>
              <a:t>timeIndex,NR_Interf</a:t>
            </a:r>
            <a:r>
              <a:rPr lang="en-GB" dirty="0"/>
              <a:t> = [X]* </a:t>
            </a:r>
            <a:r>
              <a:rPr lang="en-GB" dirty="0" err="1"/>
              <a:t>T</a:t>
            </a:r>
            <a:r>
              <a:rPr lang="en-GB" sz="2400" dirty="0" err="1"/>
              <a:t>measure,NR_Interf</a:t>
            </a:r>
            <a:r>
              <a:rPr lang="en-GB" dirty="0"/>
              <a:t>, </a:t>
            </a:r>
          </a:p>
          <a:p>
            <a:pPr lvl="2"/>
            <a:r>
              <a:rPr lang="en-GB" dirty="0"/>
              <a:t>where X is [3, 5].</a:t>
            </a:r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2513031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6217</TotalTime>
  <Words>1147</Words>
  <Application>Microsoft Office PowerPoint</Application>
  <PresentationFormat>Widescreen</PresentationFormat>
  <Paragraphs>116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テーマ</vt:lpstr>
      <vt:lpstr>WF on MR-DC RRM requirements</vt:lpstr>
      <vt:lpstr>Background</vt:lpstr>
      <vt:lpstr>Agreements Topic #1: NR measurements for EMR (38.133)</vt:lpstr>
      <vt:lpstr>Agreements Topic #1: NR measurements for EMR (38.133)</vt:lpstr>
      <vt:lpstr>Agreements Topic #2: NR measurements for EMR (36.133)</vt:lpstr>
      <vt:lpstr>Agreements Topic #2: NR measurements for EMR (36.133)</vt:lpstr>
      <vt:lpstr>WF on Topic #1: s-NonIntraSearch thresholds and EMR carriers (38.133)</vt:lpstr>
      <vt:lpstr>WF on Topic #1: s-NonIntraSearch thresholds and EMR carriers (38.133)</vt:lpstr>
      <vt:lpstr>Agreement on Sub-topic#1-3 beam-level measurement requirements (38.133)</vt:lpstr>
      <vt:lpstr>WF on Sub-topic#1-6 Conditions for ‘actively measured’ (38.133)</vt:lpstr>
      <vt:lpstr>WF on Sub-topic#1-7 Other (38.133)</vt:lpstr>
      <vt:lpstr>Sub-topic#2-3 Number of NR Inter-RAT EMR carriers to measure (36.133)</vt:lpstr>
      <vt:lpstr>Sub-topic#2-5 Measurement accuracy requirements for NR Inter-RAT EMR carrier (36.133)</vt:lpstr>
      <vt:lpstr>Sub-topic#2-7 Beam level measurement requirements (36.133)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MR-DC RRM requirements</dc:title>
  <dc:creator>Nokia</dc:creator>
  <cp:lastModifiedBy>Nokia</cp:lastModifiedBy>
  <cp:revision>28</cp:revision>
  <dcterms:created xsi:type="dcterms:W3CDTF">2020-08-23T16:15:30Z</dcterms:created>
  <dcterms:modified xsi:type="dcterms:W3CDTF">2020-08-28T14:59:45Z</dcterms:modified>
</cp:coreProperties>
</file>