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17"/>
  </p:notesMasterIdLst>
  <p:sldIdLst>
    <p:sldId id="280" r:id="rId2"/>
    <p:sldId id="282" r:id="rId3"/>
    <p:sldId id="286" r:id="rId4"/>
    <p:sldId id="292" r:id="rId5"/>
    <p:sldId id="290" r:id="rId6"/>
    <p:sldId id="293" r:id="rId7"/>
    <p:sldId id="294" r:id="rId8"/>
    <p:sldId id="295" r:id="rId9"/>
    <p:sldId id="299" r:id="rId10"/>
    <p:sldId id="298" r:id="rId11"/>
    <p:sldId id="296" r:id="rId12"/>
    <p:sldId id="291" r:id="rId13"/>
    <p:sldId id="300" r:id="rId14"/>
    <p:sldId id="287" r:id="rId15"/>
    <p:sldId id="29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4" autoAdjust="0"/>
    <p:restoredTop sz="90157" autoAdjust="0"/>
  </p:normalViewPr>
  <p:slideViewPr>
    <p:cSldViewPr snapToGrid="0">
      <p:cViewPr varScale="1">
        <p:scale>
          <a:sx n="83" d="100"/>
          <a:sy n="83" d="100"/>
        </p:scale>
        <p:origin x="-44" y="-32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8/27/2020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8/27/2020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8/27/2020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8/27/2020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000" dirty="0"/>
              <a:t>WF on EVM measurement for UL-MIMO</a:t>
            </a:r>
            <a:endParaRPr lang="en-US" sz="44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Anritsu, </a:t>
            </a:r>
            <a:r>
              <a:rPr lang="en-US" sz="2800" dirty="0" smtClean="0"/>
              <a:t>[]</a:t>
            </a:r>
            <a:endParaRPr lang="en-US" sz="2800" dirty="0">
              <a:solidFill>
                <a:srgbClr val="FF0000"/>
              </a:solidFill>
            </a:endParaRPr>
          </a:p>
        </p:txBody>
      </p:sp>
      <p:sp>
        <p:nvSpPr>
          <p:cNvPr id="4" name="TextBox 3"/>
          <p:cNvSpPr txBox="1"/>
          <p:nvPr/>
        </p:nvSpPr>
        <p:spPr>
          <a:xfrm>
            <a:off x="9937103" y="218661"/>
            <a:ext cx="2019672" cy="523220"/>
          </a:xfrm>
          <a:prstGeom prst="rect">
            <a:avLst/>
          </a:prstGeom>
          <a:noFill/>
        </p:spPr>
        <p:txBody>
          <a:bodyPr wrap="square" rtlCol="0">
            <a:spAutoFit/>
          </a:bodyPr>
          <a:lstStyle/>
          <a:p>
            <a:r>
              <a:rPr lang="en-US" sz="2800" b="1" dirty="0" smtClean="0"/>
              <a:t>R4-2011747</a:t>
            </a:r>
            <a:endParaRPr lang="en-US" sz="2800" b="1" dirty="0"/>
          </a:p>
        </p:txBody>
      </p:sp>
      <p:sp>
        <p:nvSpPr>
          <p:cNvPr id="5" name="テキスト ボックス 3"/>
          <p:cNvSpPr txBox="1"/>
          <p:nvPr/>
        </p:nvSpPr>
        <p:spPr>
          <a:xfrm>
            <a:off x="107502" y="180688"/>
            <a:ext cx="5552079" cy="1754326"/>
          </a:xfrm>
          <a:prstGeom prst="rect">
            <a:avLst/>
          </a:prstGeom>
          <a:noFill/>
        </p:spPr>
        <p:txBody>
          <a:bodyPr wrap="square" rtlCol="0">
            <a:spAutoFit/>
          </a:bodyPr>
          <a:lstStyle/>
          <a:p>
            <a:r>
              <a:rPr lang="en-US" b="1" dirty="0"/>
              <a:t>3GPP TSG-RAN WG4 Meeting #</a:t>
            </a:r>
            <a:r>
              <a:rPr lang="en-US" b="1" dirty="0" smtClean="0"/>
              <a:t>96-e</a:t>
            </a:r>
            <a:endParaRPr lang="en-US" b="1" dirty="0"/>
          </a:p>
          <a:p>
            <a:r>
              <a:rPr lang="en-US" b="1" dirty="0"/>
              <a:t>Online, </a:t>
            </a:r>
            <a:r>
              <a:rPr lang="en-US" altLang="ja-JP" b="1" dirty="0" smtClean="0"/>
              <a:t>17</a:t>
            </a:r>
            <a:r>
              <a:rPr lang="en-US" altLang="ja-JP" b="1" baseline="30000" dirty="0" smtClean="0"/>
              <a:t>th</a:t>
            </a:r>
            <a:r>
              <a:rPr lang="en-US" altLang="ja-JP" b="1" dirty="0" smtClean="0"/>
              <a:t> – 28</a:t>
            </a:r>
            <a:r>
              <a:rPr lang="en-US" altLang="ja-JP" b="1" baseline="30000" dirty="0" smtClean="0"/>
              <a:t>th</a:t>
            </a:r>
            <a:r>
              <a:rPr lang="en-US" altLang="ja-JP" b="1" dirty="0" smtClean="0"/>
              <a:t> Aug </a:t>
            </a:r>
            <a:r>
              <a:rPr lang="en-US" altLang="ja-JP" b="1" dirty="0"/>
              <a:t>2020</a:t>
            </a:r>
            <a:endParaRPr lang="en-US" dirty="0"/>
          </a:p>
          <a:p>
            <a:r>
              <a:rPr lang="en-US" b="1" dirty="0"/>
              <a:t>Agenda: </a:t>
            </a:r>
            <a:r>
              <a:rPr lang="en-US" b="1" dirty="0" smtClean="0"/>
              <a:t>4.2.1</a:t>
            </a:r>
            <a:endParaRPr lang="en-US" b="1" dirty="0"/>
          </a:p>
          <a:p>
            <a:r>
              <a:rPr lang="en-US" b="1" dirty="0"/>
              <a:t>E-mail title: </a:t>
            </a:r>
            <a:r>
              <a:rPr lang="en-US" altLang="ja-JP" b="1" dirty="0"/>
              <a:t>[</a:t>
            </a:r>
            <a:r>
              <a:rPr lang="en-US" altLang="ja-JP" b="1" dirty="0" smtClean="0"/>
              <a:t>96e</a:t>
            </a:r>
            <a:r>
              <a:rPr lang="en-US" altLang="ja-JP" b="1" dirty="0"/>
              <a:t>][</a:t>
            </a:r>
            <a:r>
              <a:rPr lang="en-US" altLang="ja-JP" b="1" dirty="0" smtClean="0"/>
              <a:t>102] NR_NewRAT_UE_RF_Part_1</a:t>
            </a:r>
            <a:endParaRPr lang="en-US" b="1" dirty="0"/>
          </a:p>
          <a:p>
            <a:r>
              <a:rPr lang="en-US" altLang="ja-JP" b="1" dirty="0"/>
              <a:t>Sub-topic: </a:t>
            </a:r>
            <a:r>
              <a:rPr lang="en-US" altLang="ja-JP" b="1" dirty="0" smtClean="0"/>
              <a:t>1-1</a:t>
            </a:r>
            <a:endParaRPr lang="en-US" b="1" dirty="0"/>
          </a:p>
          <a:p>
            <a:r>
              <a:rPr lang="en-US" b="1" dirty="0"/>
              <a:t>WI: </a:t>
            </a:r>
            <a:r>
              <a:rPr lang="en-US" b="1" dirty="0" err="1"/>
              <a:t>NR_newRAT</a:t>
            </a:r>
            <a:r>
              <a:rPr lang="en-US" b="1" dirty="0"/>
              <a:t>-Core</a:t>
            </a:r>
          </a:p>
        </p:txBody>
      </p:sp>
    </p:spTree>
    <p:extLst>
      <p:ext uri="{BB962C8B-B14F-4D97-AF65-F5344CB8AC3E}">
        <p14:creationId xmlns:p14="http://schemas.microsoft.com/office/powerpoint/2010/main" val="2072106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altLang="ja-JP" sz="3200" b="1" dirty="0"/>
              <a:t>Reference point of EVM in </a:t>
            </a:r>
            <a:r>
              <a:rPr lang="en-US" altLang="ja-JP" sz="3200" b="1" dirty="0" smtClean="0"/>
              <a:t>FR</a:t>
            </a:r>
            <a:r>
              <a:rPr lang="en-US" altLang="ja-JP" sz="3200" b="1" dirty="0" smtClean="0">
                <a:solidFill>
                  <a:srgbClr val="FF0000"/>
                </a:solidFill>
              </a:rPr>
              <a:t>1</a:t>
            </a:r>
            <a:r>
              <a:rPr lang="en-US" altLang="ja-JP" sz="3200" b="1" dirty="0" smtClean="0"/>
              <a:t> during two-layer test</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a:bodyPr>
          <a:lstStyle/>
          <a:p>
            <a:pPr marL="0" lvl="0" indent="0">
              <a:buNone/>
            </a:pPr>
            <a:r>
              <a:rPr lang="en-US" altLang="ja-JP" sz="2400" b="1" dirty="0" smtClean="0"/>
              <a:t>Point 6 to be confirmed:</a:t>
            </a:r>
          </a:p>
          <a:p>
            <a:pPr marL="0" lvl="0" indent="0">
              <a:buNone/>
            </a:pPr>
            <a:r>
              <a:rPr lang="en-US" altLang="ja-JP" sz="2400" dirty="0" smtClean="0"/>
              <a:t>There are still different views regarding the reference point of EVM in FR1 with two layer simultaneous test.</a:t>
            </a:r>
            <a:endParaRPr lang="en-US" altLang="ja-JP" sz="2400" dirty="0"/>
          </a:p>
          <a:p>
            <a:pPr marL="0" indent="0">
              <a:buNone/>
            </a:pPr>
            <a:r>
              <a:rPr lang="en-US" altLang="ja-JP" sz="2400" b="1" dirty="0" smtClean="0"/>
              <a:t>Option 6-1)</a:t>
            </a:r>
            <a:r>
              <a:rPr lang="en-US" altLang="ja-JP" sz="2400" dirty="0" smtClean="0"/>
              <a:t> At the physical antenna </a:t>
            </a:r>
            <a:r>
              <a:rPr lang="en-US" altLang="ja-JP" sz="2400" dirty="0"/>
              <a:t>connector. UE RF </a:t>
            </a:r>
            <a:r>
              <a:rPr lang="en-US" altLang="ja-JP" sz="2400" dirty="0" smtClean="0"/>
              <a:t>front-end </a:t>
            </a:r>
            <a:r>
              <a:rPr lang="en-US" altLang="ja-JP" sz="2400" dirty="0"/>
              <a:t>impairments are included in the calculated EVM.  </a:t>
            </a:r>
            <a:endParaRPr lang="en-US" altLang="ja-JP" sz="2400" b="1" dirty="0" smtClean="0"/>
          </a:p>
          <a:p>
            <a:pPr marL="0" indent="0">
              <a:buNone/>
            </a:pPr>
            <a:r>
              <a:rPr lang="en-US" altLang="ja-JP" sz="2400" b="1" dirty="0" smtClean="0"/>
              <a:t>Option 6-2)</a:t>
            </a:r>
            <a:r>
              <a:rPr lang="en-US" altLang="ja-JP" sz="2400" dirty="0" smtClean="0"/>
              <a:t> At the logical antenna </a:t>
            </a:r>
            <a:r>
              <a:rPr lang="en-US" altLang="ja-JP" sz="2400" dirty="0"/>
              <a:t>port. UE RF </a:t>
            </a:r>
            <a:r>
              <a:rPr lang="en-US" altLang="ja-JP" sz="2400" dirty="0" smtClean="0"/>
              <a:t>front-end </a:t>
            </a:r>
            <a:r>
              <a:rPr lang="en-US" altLang="ja-JP" sz="2400" dirty="0"/>
              <a:t>impairments are </a:t>
            </a:r>
            <a:r>
              <a:rPr lang="en-US" altLang="ja-JP" sz="2400" dirty="0" smtClean="0"/>
              <a:t>cancelled during the calculation of EVM.</a:t>
            </a:r>
          </a:p>
          <a:p>
            <a:pPr marL="0" indent="0">
              <a:buNone/>
            </a:pPr>
            <a:endParaRPr lang="en-US" altLang="ja-JP" sz="2400" dirty="0" smtClean="0"/>
          </a:p>
          <a:p>
            <a:pPr marL="0" lvl="0" indent="0">
              <a:buNone/>
            </a:pPr>
            <a:r>
              <a:rPr lang="en-US" sz="2400" b="1" dirty="0" smtClean="0"/>
              <a:t>Agreement: </a:t>
            </a:r>
            <a:r>
              <a:rPr lang="en-US" sz="2400" dirty="0" smtClean="0"/>
              <a:t>This subject is still inconclusive.</a:t>
            </a:r>
          </a:p>
          <a:p>
            <a:pPr marL="0" lvl="0" indent="0">
              <a:buNone/>
            </a:pPr>
            <a:r>
              <a:rPr lang="en-US" altLang="ja-JP" sz="2400" b="1" dirty="0" smtClean="0"/>
              <a:t>Option </a:t>
            </a:r>
            <a:r>
              <a:rPr lang="en-US" altLang="ja-JP" sz="2400" b="1" dirty="0"/>
              <a:t>6-1</a:t>
            </a:r>
            <a:r>
              <a:rPr lang="en-US" altLang="ja-JP" sz="2400" b="1" dirty="0" smtClean="0"/>
              <a:t>) </a:t>
            </a:r>
            <a:r>
              <a:rPr lang="en-US" altLang="ja-JP" sz="2400" dirty="0" smtClean="0"/>
              <a:t>Ericsson, Huawei (from 1</a:t>
            </a:r>
            <a:r>
              <a:rPr lang="en-US" altLang="ja-JP" sz="2400" baseline="30000" dirty="0" smtClean="0"/>
              <a:t>st</a:t>
            </a:r>
            <a:r>
              <a:rPr lang="en-US" altLang="ja-JP" sz="2400" dirty="0" smtClean="0"/>
              <a:t> round comments and contribution), Intel</a:t>
            </a:r>
          </a:p>
          <a:p>
            <a:pPr marL="0" lvl="0" indent="0">
              <a:buNone/>
            </a:pPr>
            <a:r>
              <a:rPr lang="en-US" altLang="ja-JP" sz="2400" b="1" dirty="0"/>
              <a:t>Option 6-2)</a:t>
            </a:r>
            <a:r>
              <a:rPr lang="en-US" altLang="ja-JP" sz="2400" dirty="0"/>
              <a:t> </a:t>
            </a:r>
            <a:r>
              <a:rPr lang="en-US" altLang="ja-JP" sz="2400" dirty="0" smtClean="0"/>
              <a:t>Qualcomm, Motorola</a:t>
            </a:r>
            <a:endParaRPr lang="en-US"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10</a:t>
            </a:fld>
            <a:endParaRPr lang="en-US"/>
          </a:p>
        </p:txBody>
      </p:sp>
    </p:spTree>
    <p:extLst>
      <p:ext uri="{BB962C8B-B14F-4D97-AF65-F5344CB8AC3E}">
        <p14:creationId xmlns:p14="http://schemas.microsoft.com/office/powerpoint/2010/main" val="2386499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Reference point of EVM in FR</a:t>
            </a:r>
            <a:r>
              <a:rPr lang="en-US" sz="3200" b="1" dirty="0" smtClean="0">
                <a:solidFill>
                  <a:srgbClr val="FF0000"/>
                </a:solidFill>
              </a:rPr>
              <a:t>2</a:t>
            </a:r>
            <a:r>
              <a:rPr lang="en-US" sz="3200" b="1" dirty="0" smtClean="0"/>
              <a:t> during two-layer test</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lnSpcReduction="10000"/>
          </a:bodyPr>
          <a:lstStyle/>
          <a:p>
            <a:pPr marL="0" lvl="0" indent="0">
              <a:buNone/>
            </a:pPr>
            <a:r>
              <a:rPr lang="en-US" altLang="ja-JP" sz="2400" b="1" dirty="0" smtClean="0"/>
              <a:t>Point 7 to be confirmed:</a:t>
            </a:r>
          </a:p>
          <a:p>
            <a:pPr marL="0" lvl="0" indent="0">
              <a:buNone/>
            </a:pPr>
            <a:r>
              <a:rPr lang="en-US" altLang="ja-JP" sz="2400" dirty="0" smtClean="0"/>
              <a:t>Analysis on the influence of XPD (cross polarization discrimination) by the measurement antenna in the OTA test system was reported [12]. Can we agree Option 7-1 below? It does not mean that the current FR2 specification shall be updated soon. </a:t>
            </a:r>
          </a:p>
          <a:p>
            <a:pPr marL="0" lvl="0" indent="0">
              <a:buNone/>
            </a:pPr>
            <a:r>
              <a:rPr lang="en-US" altLang="ja-JP" sz="2400" b="1" dirty="0" smtClean="0"/>
              <a:t>Option 7-1)</a:t>
            </a:r>
            <a:r>
              <a:rPr lang="en-US" altLang="ja-JP" sz="2400" dirty="0" smtClean="0"/>
              <a:t> </a:t>
            </a:r>
            <a:r>
              <a:rPr lang="en-US" altLang="ja-JP" sz="2400" dirty="0"/>
              <a:t>As a final goal of EVM measurement for 2-layer UL-MIMO, reference point of EVM calculation should be at UE antenna port when measuring 2 layers simultaneously.   </a:t>
            </a:r>
          </a:p>
          <a:p>
            <a:pPr marL="0" indent="0">
              <a:buNone/>
            </a:pPr>
            <a:r>
              <a:rPr lang="en-US" altLang="ja-JP" sz="2400" b="1" dirty="0" smtClean="0"/>
              <a:t>Option 7-2)</a:t>
            </a:r>
            <a:r>
              <a:rPr lang="en-US" altLang="ja-JP" sz="2400" dirty="0" smtClean="0"/>
              <a:t> Further study is needed</a:t>
            </a:r>
            <a:r>
              <a:rPr lang="en-US" altLang="ja-JP" sz="2400" dirty="0"/>
              <a:t> </a:t>
            </a:r>
            <a:r>
              <a:rPr lang="en-US" altLang="ja-JP" sz="2400" dirty="0" smtClean="0"/>
              <a:t>especially from the TE implementation </a:t>
            </a:r>
            <a:r>
              <a:rPr lang="en-US" altLang="ja-JP" sz="2400" dirty="0" err="1" smtClean="0"/>
              <a:t>PoV</a:t>
            </a:r>
            <a:r>
              <a:rPr lang="en-US" altLang="ja-JP" sz="2400" dirty="0" smtClean="0"/>
              <a:t>.</a:t>
            </a:r>
          </a:p>
          <a:p>
            <a:pPr marL="0" lvl="0" indent="0">
              <a:buNone/>
            </a:pPr>
            <a:endParaRPr lang="en-US" sz="2400" b="1" dirty="0" smtClean="0"/>
          </a:p>
          <a:p>
            <a:pPr marL="0" lvl="0" indent="0">
              <a:buNone/>
            </a:pPr>
            <a:r>
              <a:rPr lang="en-US" sz="2400" b="1" dirty="0" smtClean="0"/>
              <a:t>Agreement: </a:t>
            </a:r>
            <a:r>
              <a:rPr lang="en-US" sz="2400" dirty="0" smtClean="0"/>
              <a:t>This subject is still inconclusive. However at least influence of XPD with the measurement antenna needs to be taken into account.</a:t>
            </a:r>
          </a:p>
          <a:p>
            <a:pPr marL="0" lvl="0" indent="0">
              <a:buNone/>
            </a:pPr>
            <a:r>
              <a:rPr lang="en-US" altLang="ja-JP" sz="2400" b="1" dirty="0"/>
              <a:t>Option 7-1)</a:t>
            </a:r>
            <a:r>
              <a:rPr lang="en-US" altLang="ja-JP" sz="2400" dirty="0"/>
              <a:t> </a:t>
            </a:r>
            <a:r>
              <a:rPr lang="en-US" altLang="ja-JP" sz="2400" dirty="0" smtClean="0"/>
              <a:t>Qualcomm, Intel</a:t>
            </a:r>
          </a:p>
          <a:p>
            <a:pPr marL="0" lvl="0" indent="0">
              <a:buNone/>
            </a:pPr>
            <a:r>
              <a:rPr lang="en-US" altLang="ja-JP" sz="2400" b="1" dirty="0"/>
              <a:t>Option 7-2</a:t>
            </a:r>
            <a:r>
              <a:rPr lang="en-US" altLang="ja-JP" sz="2400" b="1" dirty="0" smtClean="0"/>
              <a:t>) </a:t>
            </a:r>
            <a:r>
              <a:rPr lang="en-US" altLang="ja-JP" sz="2400" dirty="0" smtClean="0"/>
              <a:t>Huawei </a:t>
            </a:r>
            <a:endParaRPr lang="en-US"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11</a:t>
            </a:fld>
            <a:endParaRPr lang="en-US"/>
          </a:p>
        </p:txBody>
      </p:sp>
    </p:spTree>
    <p:extLst>
      <p:ext uri="{BB962C8B-B14F-4D97-AF65-F5344CB8AC3E}">
        <p14:creationId xmlns:p14="http://schemas.microsoft.com/office/powerpoint/2010/main" val="1477149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Way </a:t>
            </a:r>
            <a:r>
              <a:rPr lang="en-US" sz="3600" b="1" dirty="0" smtClean="0"/>
              <a:t>forward</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654453"/>
          </a:xfrm>
        </p:spPr>
        <p:txBody>
          <a:bodyPr>
            <a:normAutofit/>
          </a:bodyPr>
          <a:lstStyle/>
          <a:p>
            <a:pPr marL="0" indent="0">
              <a:buNone/>
            </a:pPr>
            <a:r>
              <a:rPr lang="en-US" altLang="ja-JP" sz="2400" dirty="0" smtClean="0"/>
              <a:t>Way </a:t>
            </a:r>
            <a:r>
              <a:rPr lang="en-US" altLang="ja-JP" sz="2400" dirty="0"/>
              <a:t>forwards </a:t>
            </a:r>
            <a:r>
              <a:rPr lang="en-US" altLang="ja-JP" sz="2400" dirty="0" smtClean="0"/>
              <a:t>at the end of 2nd </a:t>
            </a:r>
            <a:r>
              <a:rPr lang="en-US" altLang="ja-JP" sz="2400" dirty="0"/>
              <a:t>round discussion.</a:t>
            </a:r>
          </a:p>
          <a:p>
            <a:pPr marL="0" lvl="0" indent="0">
              <a:buNone/>
            </a:pPr>
            <a:r>
              <a:rPr lang="en-US" sz="2400" b="1" dirty="0" smtClean="0"/>
              <a:t>Outcome of Point 1 to 4 to be confirmed (related to assumptions of wording)</a:t>
            </a:r>
          </a:p>
          <a:p>
            <a:pPr marL="0" lvl="0" indent="0">
              <a:buNone/>
            </a:pPr>
            <a:r>
              <a:rPr lang="en-US" altLang="ja-JP" sz="2400" dirty="0" smtClean="0"/>
              <a:t>To eliminate ambiguities in the spec, companies are encouraged to take into account of the following assumptions when defining the EVM requirement.</a:t>
            </a:r>
          </a:p>
          <a:p>
            <a:pPr lvl="0">
              <a:buFontTx/>
              <a:buChar char="-"/>
            </a:pPr>
            <a:r>
              <a:rPr lang="en-US" altLang="ja-JP" sz="2400" dirty="0" smtClean="0"/>
              <a:t>Words “Per/Each/Both </a:t>
            </a:r>
            <a:r>
              <a:rPr lang="en-US" altLang="ja-JP" sz="2400" dirty="0"/>
              <a:t>layer or </a:t>
            </a:r>
            <a:r>
              <a:rPr lang="en-US" altLang="ja-JP" sz="2400" dirty="0" smtClean="0"/>
              <a:t>connector” have no </a:t>
            </a:r>
            <a:r>
              <a:rPr lang="en-US" altLang="ja-JP" sz="2400" dirty="0"/>
              <a:t>clear </a:t>
            </a:r>
            <a:r>
              <a:rPr lang="en-US" altLang="ja-JP" sz="2400" dirty="0" smtClean="0"/>
              <a:t>definition with test timing.</a:t>
            </a:r>
          </a:p>
          <a:p>
            <a:pPr lvl="0">
              <a:buFontTx/>
              <a:buChar char="-"/>
            </a:pPr>
            <a:r>
              <a:rPr lang="en-US" altLang="ja-JP" sz="2400" dirty="0"/>
              <a:t>Reference point of “Layer” </a:t>
            </a:r>
            <a:r>
              <a:rPr lang="en-US" altLang="ja-JP" sz="2400" dirty="0" smtClean="0"/>
              <a:t>test is </a:t>
            </a:r>
            <a:r>
              <a:rPr lang="en-US" altLang="ja-JP" sz="2400" dirty="0"/>
              <a:t>the logical antenna port</a:t>
            </a:r>
            <a:r>
              <a:rPr lang="en-US" altLang="ja-JP" sz="2400" dirty="0" smtClean="0"/>
              <a:t>.</a:t>
            </a:r>
          </a:p>
          <a:p>
            <a:pPr lvl="0">
              <a:buFontTx/>
              <a:buChar char="-"/>
            </a:pPr>
            <a:r>
              <a:rPr lang="en-US" altLang="ja-JP" sz="2400" dirty="0" smtClean="0"/>
              <a:t>Assumption of the maximum number of antenna connector per UE is not aligned in the group. However max number of active antenna connector is 2 during MIMO mode.</a:t>
            </a:r>
          </a:p>
          <a:p>
            <a:pPr lvl="0">
              <a:buFontTx/>
              <a:buChar char="-"/>
            </a:pPr>
            <a:r>
              <a:rPr lang="en-US" altLang="ja-JP" sz="2400" dirty="0" smtClean="0"/>
              <a:t>There </a:t>
            </a:r>
            <a:r>
              <a:rPr lang="en-US" altLang="ja-JP" sz="2400" dirty="0"/>
              <a:t>is no standards mandate on how logical to physical mapping should take </a:t>
            </a:r>
            <a:r>
              <a:rPr lang="en-US" altLang="ja-JP" sz="2400" dirty="0" smtClean="0"/>
              <a:t>place. But one company prefers to define in the  spec. Otherwise UE declaration will be needed</a:t>
            </a:r>
            <a:r>
              <a:rPr lang="en-US" altLang="ja-JP" sz="2400" dirty="0" smtClean="0"/>
              <a:t>.</a:t>
            </a:r>
          </a:p>
          <a:p>
            <a:pPr marL="0" lvl="0" indent="0">
              <a:buNone/>
            </a:pPr>
            <a:r>
              <a:rPr lang="en-US" altLang="ja-JP" sz="2400" b="1" dirty="0">
                <a:solidFill>
                  <a:srgbClr val="00B050"/>
                </a:solidFill>
              </a:rPr>
              <a:t>Companies are </a:t>
            </a:r>
            <a:r>
              <a:rPr lang="en-US" altLang="ja-JP" sz="2400" b="1" dirty="0" smtClean="0">
                <a:solidFill>
                  <a:srgbClr val="00B050"/>
                </a:solidFill>
              </a:rPr>
              <a:t>encouraged to bring views on the necessity of the </a:t>
            </a:r>
            <a:r>
              <a:rPr lang="en-US" altLang="ja-JP" sz="2400" b="1" dirty="0" smtClean="0">
                <a:solidFill>
                  <a:srgbClr val="00B050"/>
                </a:solidFill>
              </a:rPr>
              <a:t> 1 by 1 mapping between logical antenna ports and physical antenna connectors.</a:t>
            </a:r>
            <a:endParaRPr lang="en-US" altLang="ja-JP" sz="2400" b="1" dirty="0" smtClean="0">
              <a:solidFill>
                <a:srgbClr val="00B050"/>
              </a:solidFill>
            </a:endParaRPr>
          </a:p>
          <a:p>
            <a:pPr marL="0" indent="0">
              <a:buNone/>
            </a:pPr>
            <a:endParaRPr lang="en-US" altLang="ja-JP"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12</a:t>
            </a:fld>
            <a:endParaRPr lang="en-US"/>
          </a:p>
        </p:txBody>
      </p:sp>
    </p:spTree>
    <p:extLst>
      <p:ext uri="{BB962C8B-B14F-4D97-AF65-F5344CB8AC3E}">
        <p14:creationId xmlns:p14="http://schemas.microsoft.com/office/powerpoint/2010/main" val="731140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Way </a:t>
            </a:r>
            <a:r>
              <a:rPr lang="en-US" sz="3600" b="1" dirty="0" smtClean="0"/>
              <a:t>forward</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400" dirty="0" smtClean="0"/>
              <a:t>Way </a:t>
            </a:r>
            <a:r>
              <a:rPr lang="en-US" altLang="ja-JP" sz="2400" dirty="0"/>
              <a:t>forwards </a:t>
            </a:r>
            <a:r>
              <a:rPr lang="en-US" altLang="ja-JP" sz="2400" dirty="0" smtClean="0"/>
              <a:t>at the end of 2nd </a:t>
            </a:r>
            <a:r>
              <a:rPr lang="en-US" altLang="ja-JP" sz="2400" dirty="0"/>
              <a:t>round discussion.</a:t>
            </a:r>
          </a:p>
          <a:p>
            <a:pPr marL="0" lvl="0" indent="0">
              <a:buNone/>
            </a:pPr>
            <a:r>
              <a:rPr lang="en-US" altLang="ja-JP" sz="2400" b="1" dirty="0" smtClean="0"/>
              <a:t>Outcome of Point 5 to 6 to be confirmed (related to the test method in FR1)</a:t>
            </a:r>
          </a:p>
          <a:p>
            <a:pPr marL="0" indent="0">
              <a:buNone/>
            </a:pPr>
            <a:r>
              <a:rPr lang="en-US" altLang="ja-JP" sz="2400" dirty="0" smtClean="0"/>
              <a:t>Agreement: Number </a:t>
            </a:r>
            <a:r>
              <a:rPr lang="en-US" altLang="ja-JP" sz="2400" dirty="0"/>
              <a:t>of configured layers </a:t>
            </a:r>
            <a:r>
              <a:rPr lang="en-US" altLang="ja-JP" sz="2400" dirty="0" smtClean="0"/>
              <a:t>for FR1 EVM is </a:t>
            </a:r>
            <a:r>
              <a:rPr lang="en-US" altLang="ja-JP" sz="2400" dirty="0"/>
              <a:t>2 as already defined in TS 38.101-1.</a:t>
            </a:r>
          </a:p>
          <a:p>
            <a:pPr marL="0" lvl="0" indent="0">
              <a:buNone/>
            </a:pPr>
            <a:endParaRPr lang="en-US" sz="2400" dirty="0" smtClean="0"/>
          </a:p>
          <a:p>
            <a:pPr marL="0" lvl="0" indent="0">
              <a:buNone/>
            </a:pPr>
            <a:r>
              <a:rPr lang="en-US" sz="2400" b="1" dirty="0" smtClean="0">
                <a:solidFill>
                  <a:srgbClr val="00B050"/>
                </a:solidFill>
              </a:rPr>
              <a:t>Companies are encouraged to continue discussions with the following aspect of EVM measurement for UL-MIMO in the next meeting.</a:t>
            </a:r>
          </a:p>
          <a:p>
            <a:pPr marL="0" lvl="0" indent="0">
              <a:buNone/>
            </a:pPr>
            <a:r>
              <a:rPr lang="en-US" sz="2400" b="1" dirty="0" smtClean="0">
                <a:solidFill>
                  <a:srgbClr val="00B050"/>
                </a:solidFill>
              </a:rPr>
              <a:t>- Reference point (at logical antenna port or at physical antenna connector)</a:t>
            </a:r>
          </a:p>
          <a:p>
            <a:pPr marL="0" indent="0">
              <a:buNone/>
            </a:pPr>
            <a:endParaRPr lang="en-US" altLang="ja-JP" sz="2400" b="1" dirty="0" smtClean="0"/>
          </a:p>
          <a:p>
            <a:pPr marL="0" indent="0">
              <a:buNone/>
            </a:pPr>
            <a:r>
              <a:rPr lang="en-US" altLang="ja-JP" sz="2400" b="1" dirty="0" smtClean="0"/>
              <a:t>Outcome of Point 7 to </a:t>
            </a:r>
            <a:r>
              <a:rPr lang="en-US" altLang="ja-JP" sz="2400" b="1" dirty="0"/>
              <a:t>be confirmed (related to the test method in </a:t>
            </a:r>
            <a:r>
              <a:rPr lang="en-US" altLang="ja-JP" sz="2400" b="1" dirty="0" smtClean="0"/>
              <a:t>FR2)</a:t>
            </a:r>
            <a:endParaRPr lang="en-US" altLang="ja-JP" sz="2400" b="1" dirty="0"/>
          </a:p>
          <a:p>
            <a:pPr lvl="0">
              <a:buFontTx/>
              <a:buChar char="-"/>
            </a:pPr>
            <a:r>
              <a:rPr lang="en-US" sz="2400" dirty="0" smtClean="0"/>
              <a:t>Still need further discussions on the reference point of EVM test in FR2.</a:t>
            </a:r>
            <a:br>
              <a:rPr lang="en-US" sz="2400" dirty="0" smtClean="0"/>
            </a:br>
            <a:r>
              <a:rPr lang="en-US" sz="2400" dirty="0" smtClean="0"/>
              <a:t>XPD of the measurement antenna needs to be taken into account.</a:t>
            </a:r>
            <a:endParaRPr lang="en-US" sz="2400" dirty="0"/>
          </a:p>
          <a:p>
            <a:pPr marL="0" indent="0">
              <a:buNone/>
            </a:pPr>
            <a:endParaRPr lang="en-US" altLang="ja-JP"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13</a:t>
            </a:fld>
            <a:endParaRPr lang="en-US"/>
          </a:p>
        </p:txBody>
      </p:sp>
    </p:spTree>
    <p:extLst>
      <p:ext uri="{BB962C8B-B14F-4D97-AF65-F5344CB8AC3E}">
        <p14:creationId xmlns:p14="http://schemas.microsoft.com/office/powerpoint/2010/main" val="1058749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Reference</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602592"/>
          </a:xfrm>
        </p:spPr>
        <p:txBody>
          <a:bodyPr>
            <a:normAutofit fontScale="92500" lnSpcReduction="10000"/>
          </a:bodyPr>
          <a:lstStyle/>
          <a:p>
            <a:pPr marL="0" indent="0">
              <a:buNone/>
            </a:pPr>
            <a:r>
              <a:rPr lang="en-US" altLang="ja-JP" sz="2000" dirty="0"/>
              <a:t>[1] R4-1907967,” TX EVM test condition correction for ULMIMO”, Qualcomm Inc., RAN4 #92, </a:t>
            </a:r>
            <a:r>
              <a:rPr lang="en-US" altLang="ja-JP" sz="2000" dirty="0" err="1"/>
              <a:t>Ljublajana</a:t>
            </a:r>
            <a:r>
              <a:rPr lang="en-US" altLang="ja-JP" sz="2000" dirty="0"/>
              <a:t>, Slovenia</a:t>
            </a:r>
          </a:p>
          <a:p>
            <a:pPr marL="0" indent="0">
              <a:buNone/>
            </a:pPr>
            <a:r>
              <a:rPr lang="en-US" altLang="ja-JP" sz="2000" dirty="0"/>
              <a:t>[2] R4-1913226, “TX EVM test condition correction for ULMIMO”, Qualcomm Inc., RAN4 #93, Reno, USA</a:t>
            </a:r>
          </a:p>
          <a:p>
            <a:pPr marL="0" indent="0">
              <a:buNone/>
            </a:pPr>
            <a:r>
              <a:rPr lang="en-US" altLang="ja-JP" sz="2000" dirty="0"/>
              <a:t>[3] R4-2006777, “CR to 38.101-1: Revision to ULMIMO EVM spec”, Qualcomm Inc., RAN4 #95-e, Online</a:t>
            </a:r>
          </a:p>
          <a:p>
            <a:pPr marL="0" indent="0">
              <a:buNone/>
            </a:pPr>
            <a:r>
              <a:rPr lang="en-US" altLang="ja-JP" sz="2000" dirty="0"/>
              <a:t>[4] R4-2004791, “EVM Definitions for Antenna Ports and MIMO Layers”, Motorola Mobility, RAN4 #94-e-bis, Online</a:t>
            </a:r>
          </a:p>
          <a:p>
            <a:pPr marL="0" indent="0">
              <a:buNone/>
            </a:pPr>
            <a:r>
              <a:rPr lang="en-US" altLang="ja-JP" sz="2000" dirty="0"/>
              <a:t>[5] R4-2004866, “FR1 TX EVM test condition correction for ULMIMO”, Qualcomm Inc., RAN4 #94-e-bis, Online</a:t>
            </a:r>
          </a:p>
          <a:p>
            <a:pPr marL="0" indent="0">
              <a:buNone/>
            </a:pPr>
            <a:r>
              <a:rPr lang="en-US" altLang="ja-JP" sz="2000" dirty="0"/>
              <a:t>[6] R4-2008214, “On UL MIMO </a:t>
            </a:r>
            <a:r>
              <a:rPr lang="en-US" altLang="ja-JP" sz="2000" dirty="0" err="1"/>
              <a:t>Tx</a:t>
            </a:r>
            <a:r>
              <a:rPr lang="en-US" altLang="ja-JP" sz="2000" dirty="0"/>
              <a:t> EVM requirement”, Huawei, </a:t>
            </a:r>
            <a:r>
              <a:rPr lang="en-US" altLang="ja-JP" sz="2000" dirty="0" err="1"/>
              <a:t>Hisilicon</a:t>
            </a:r>
            <a:r>
              <a:rPr lang="en-US" altLang="ja-JP" sz="2000" dirty="0"/>
              <a:t>, RAN4 #95-e, Online </a:t>
            </a:r>
          </a:p>
          <a:p>
            <a:pPr marL="0" indent="0">
              <a:buNone/>
            </a:pPr>
            <a:r>
              <a:rPr lang="en-US" altLang="ja-JP" sz="2000" dirty="0"/>
              <a:t>[7] R4-2008934, “Email discussion summary for [95e][103] NR_NewRAT_UE_RF_Part_2”, Moderator (</a:t>
            </a:r>
            <a:r>
              <a:rPr lang="en-US" altLang="ja-JP" sz="2000" dirty="0" err="1"/>
              <a:t>MediaTek</a:t>
            </a:r>
            <a:r>
              <a:rPr lang="en-US" altLang="ja-JP" sz="2000" dirty="0"/>
              <a:t> Inc.), RAN4 #95-e, Online</a:t>
            </a:r>
          </a:p>
          <a:p>
            <a:pPr marL="0" indent="0">
              <a:buNone/>
            </a:pPr>
            <a:r>
              <a:rPr lang="en-US" altLang="ja-JP" sz="2000" dirty="0"/>
              <a:t>[8] R4-2008404, “WF on EVM Requirement for UL MIMO Transmission”, Motorola Mobility, RAN4 #95-e, Online</a:t>
            </a:r>
          </a:p>
          <a:p>
            <a:pPr marL="0" indent="0">
              <a:buNone/>
            </a:pPr>
            <a:r>
              <a:rPr lang="en-US" altLang="ja-JP" sz="2000" dirty="0"/>
              <a:t>[9] R4-2008462, “WF on Uplink Full Power Transmission”, Samsung, RAN4 #95-e, Online</a:t>
            </a:r>
          </a:p>
          <a:p>
            <a:pPr marL="0" indent="0">
              <a:buNone/>
            </a:pPr>
            <a:r>
              <a:rPr lang="en-US" altLang="ja-JP" sz="2000" dirty="0"/>
              <a:t>[10] TS 38.101-1, “User Equipment (UE) radio transmission and reception; Part 1: Range 1 Standalone”, V16.4.0, 2020-06</a:t>
            </a:r>
          </a:p>
          <a:p>
            <a:pPr marL="0" indent="0">
              <a:buNone/>
            </a:pPr>
            <a:r>
              <a:rPr lang="en-US" altLang="ja-JP" sz="2000" dirty="0"/>
              <a:t>[11] TS 38.101-2, “User Equipment (UE) radio transmission and reception; Part 2: Range 2 Standalone”, V16.4.0, </a:t>
            </a:r>
            <a:r>
              <a:rPr lang="en-US" altLang="ja-JP" sz="2000" dirty="0" smtClean="0"/>
              <a:t>2020-06</a:t>
            </a:r>
          </a:p>
        </p:txBody>
      </p:sp>
      <p:sp>
        <p:nvSpPr>
          <p:cNvPr id="4" name="Slide Number Placeholder 3"/>
          <p:cNvSpPr>
            <a:spLocks noGrp="1"/>
          </p:cNvSpPr>
          <p:nvPr>
            <p:ph type="sldNum" sz="quarter" idx="12"/>
          </p:nvPr>
        </p:nvSpPr>
        <p:spPr/>
        <p:txBody>
          <a:bodyPr/>
          <a:lstStyle/>
          <a:p>
            <a:fld id="{285D926F-61E7-4178-9856-62CA148A80CF}" type="slidenum">
              <a:rPr lang="en-US" smtClean="0"/>
              <a:t>14</a:t>
            </a:fld>
            <a:endParaRPr lang="en-US"/>
          </a:p>
        </p:txBody>
      </p:sp>
    </p:spTree>
    <p:extLst>
      <p:ext uri="{BB962C8B-B14F-4D97-AF65-F5344CB8AC3E}">
        <p14:creationId xmlns:p14="http://schemas.microsoft.com/office/powerpoint/2010/main" val="905138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Reference</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602592"/>
          </a:xfrm>
        </p:spPr>
        <p:txBody>
          <a:bodyPr>
            <a:normAutofit/>
          </a:bodyPr>
          <a:lstStyle/>
          <a:p>
            <a:pPr marL="0" indent="0">
              <a:buNone/>
            </a:pPr>
            <a:r>
              <a:rPr lang="en-US" altLang="ja-JP" sz="2000" dirty="0"/>
              <a:t>[12] R4-2009655, “Clarification of assumption on EVM measurement for UL-MIMO”, Anritsu corp., RAN4 #96-e, Online</a:t>
            </a:r>
          </a:p>
          <a:p>
            <a:pPr marL="0" indent="0">
              <a:buNone/>
            </a:pPr>
            <a:r>
              <a:rPr lang="en-US" altLang="ja-JP" sz="2000" dirty="0" smtClean="0"/>
              <a:t>[13</a:t>
            </a:r>
            <a:r>
              <a:rPr lang="en-US" altLang="ja-JP" sz="2000" dirty="0"/>
              <a:t>] R4-2011520,” On the Transmit EVM Requirement for UL MIMO Transmission”, </a:t>
            </a:r>
            <a:r>
              <a:rPr lang="en-US" altLang="ja-JP" sz="2000" dirty="0" smtClean="0"/>
              <a:t>Lenovo, Motorola Mobility, </a:t>
            </a:r>
            <a:r>
              <a:rPr lang="en-US" altLang="ja-JP" sz="2000" dirty="0"/>
              <a:t>RAN4 #</a:t>
            </a:r>
            <a:r>
              <a:rPr lang="en-US" altLang="ja-JP" sz="2000" dirty="0" smtClean="0"/>
              <a:t>96-e, Online</a:t>
            </a:r>
          </a:p>
          <a:p>
            <a:pPr marL="0" indent="0">
              <a:buNone/>
            </a:pPr>
            <a:r>
              <a:rPr lang="en-US" altLang="ja-JP" sz="2000" dirty="0" smtClean="0"/>
              <a:t>[14] R4-2010810</a:t>
            </a:r>
            <a:r>
              <a:rPr lang="en-US" altLang="ja-JP" sz="2000" dirty="0"/>
              <a:t>, “On UL MIMO </a:t>
            </a:r>
            <a:r>
              <a:rPr lang="en-US" altLang="ja-JP" sz="2000" dirty="0" err="1"/>
              <a:t>Tx</a:t>
            </a:r>
            <a:r>
              <a:rPr lang="en-US" altLang="ja-JP" sz="2000" dirty="0"/>
              <a:t> EVM requirement”, </a:t>
            </a:r>
            <a:r>
              <a:rPr lang="en-US" altLang="ja-JP" sz="2000" dirty="0" smtClean="0"/>
              <a:t>Huawei, </a:t>
            </a:r>
            <a:r>
              <a:rPr lang="en-US" altLang="ja-JP" sz="2000" dirty="0" err="1" smtClean="0"/>
              <a:t>HiSillicon</a:t>
            </a:r>
            <a:r>
              <a:rPr lang="en-US" altLang="ja-JP" sz="2000" dirty="0" smtClean="0"/>
              <a:t>, </a:t>
            </a:r>
            <a:r>
              <a:rPr lang="en-US" altLang="ja-JP" sz="2000" dirty="0"/>
              <a:t>RAN4 #96-e, Online</a:t>
            </a:r>
          </a:p>
          <a:p>
            <a:pPr marL="0" indent="0">
              <a:buNone/>
            </a:pPr>
            <a:endParaRPr lang="en-US" altLang="ja-JP" sz="2000" dirty="0"/>
          </a:p>
        </p:txBody>
      </p:sp>
      <p:sp>
        <p:nvSpPr>
          <p:cNvPr id="4" name="Slide Number Placeholder 3"/>
          <p:cNvSpPr>
            <a:spLocks noGrp="1"/>
          </p:cNvSpPr>
          <p:nvPr>
            <p:ph type="sldNum" sz="quarter" idx="12"/>
          </p:nvPr>
        </p:nvSpPr>
        <p:spPr/>
        <p:txBody>
          <a:bodyPr/>
          <a:lstStyle/>
          <a:p>
            <a:fld id="{285D926F-61E7-4178-9856-62CA148A80CF}" type="slidenum">
              <a:rPr lang="en-US" smtClean="0"/>
              <a:t>15</a:t>
            </a:fld>
            <a:endParaRPr lang="en-US"/>
          </a:p>
        </p:txBody>
      </p:sp>
    </p:spTree>
    <p:extLst>
      <p:ext uri="{BB962C8B-B14F-4D97-AF65-F5344CB8AC3E}">
        <p14:creationId xmlns:p14="http://schemas.microsoft.com/office/powerpoint/2010/main" val="809789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Background</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81378"/>
          </a:xfrm>
        </p:spPr>
        <p:txBody>
          <a:bodyPr>
            <a:normAutofit/>
          </a:bodyPr>
          <a:lstStyle/>
          <a:p>
            <a:pPr marL="0" lvl="0" indent="0">
              <a:buNone/>
            </a:pPr>
            <a:r>
              <a:rPr lang="ja-JP" altLang="en-US" sz="2400" dirty="0"/>
              <a:t> </a:t>
            </a:r>
            <a:r>
              <a:rPr lang="en-US" altLang="ja-JP" sz="2400" dirty="0"/>
              <a:t>Discussions on a clarification of the EVM measurement condition for UL-MIMO are continued from last year [1] and several contributions were provided since then (e.g. [2]-[6</a:t>
            </a:r>
            <a:r>
              <a:rPr lang="en-US" altLang="ja-JP" sz="2400" dirty="0" smtClean="0"/>
              <a:t>], [13][14]). </a:t>
            </a:r>
            <a:r>
              <a:rPr lang="en-US" altLang="ja-JP" sz="2400" dirty="0"/>
              <a:t>However looking at discussions in the last #95-e meeting [7], there are occasions where it is questionable that companies are aligned with assumptions of the words </a:t>
            </a:r>
            <a:r>
              <a:rPr lang="en-US" altLang="ja-JP" sz="2400" dirty="0" smtClean="0"/>
              <a:t>such as “per </a:t>
            </a:r>
            <a:r>
              <a:rPr lang="en-US" altLang="ja-JP" sz="2400" dirty="0"/>
              <a:t>layer/ each layer/ each connector</a:t>
            </a:r>
            <a:r>
              <a:rPr lang="en-US" altLang="ja-JP" sz="2400" dirty="0" smtClean="0"/>
              <a:t>” </a:t>
            </a:r>
            <a:r>
              <a:rPr lang="en-US" altLang="ja-JP" sz="2400" dirty="0"/>
              <a:t>with regards to a reference point for EVM calculation, variety of </a:t>
            </a:r>
            <a:r>
              <a:rPr lang="en-US" altLang="ja-JP" sz="2400" dirty="0" smtClean="0"/>
              <a:t>TPMI configuration, </a:t>
            </a:r>
            <a:r>
              <a:rPr lang="en-US" altLang="ja-JP" sz="2400" dirty="0"/>
              <a:t>number of layers to be measured simultaneously, and mapping of logical antenna port and physical antenna connector. </a:t>
            </a:r>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Assumption </a:t>
            </a:r>
            <a:r>
              <a:rPr lang="en-US" sz="3200" b="1" dirty="0"/>
              <a:t>on the EVM measurement conditions for UL-MIMO</a:t>
            </a:r>
          </a:p>
        </p:txBody>
      </p:sp>
      <p:sp>
        <p:nvSpPr>
          <p:cNvPr id="4" name="Slide Number Placeholder 3"/>
          <p:cNvSpPr>
            <a:spLocks noGrp="1"/>
          </p:cNvSpPr>
          <p:nvPr>
            <p:ph type="sldNum" sz="quarter" idx="12"/>
          </p:nvPr>
        </p:nvSpPr>
        <p:spPr/>
        <p:txBody>
          <a:bodyPr/>
          <a:lstStyle/>
          <a:p>
            <a:fld id="{285D926F-61E7-4178-9856-62CA148A80CF}" type="slidenum">
              <a:rPr lang="en-US" smtClean="0"/>
              <a:t>3</a:t>
            </a:fld>
            <a:endParaRPr lang="en-US"/>
          </a:p>
        </p:txBody>
      </p:sp>
      <p:graphicFrame>
        <p:nvGraphicFramePr>
          <p:cNvPr id="6" name="表 5"/>
          <p:cNvGraphicFramePr>
            <a:graphicFrameLocks noGrp="1"/>
          </p:cNvGraphicFramePr>
          <p:nvPr>
            <p:extLst>
              <p:ext uri="{D42A27DB-BD31-4B8C-83A1-F6EECF244321}">
                <p14:modId xmlns:p14="http://schemas.microsoft.com/office/powerpoint/2010/main" val="2042297152"/>
              </p:ext>
            </p:extLst>
          </p:nvPr>
        </p:nvGraphicFramePr>
        <p:xfrm>
          <a:off x="1221475" y="1521731"/>
          <a:ext cx="9669437" cy="4947312"/>
        </p:xfrm>
        <a:graphic>
          <a:graphicData uri="http://schemas.openxmlformats.org/drawingml/2006/table">
            <a:tbl>
              <a:tblPr firstRow="1" firstCol="1" bandRow="1"/>
              <a:tblGrid>
                <a:gridCol w="750626"/>
                <a:gridCol w="1622345"/>
                <a:gridCol w="1444971"/>
                <a:gridCol w="1117327"/>
                <a:gridCol w="3403971"/>
                <a:gridCol w="1330197"/>
              </a:tblGrid>
              <a:tr h="899511">
                <a:tc>
                  <a:txBody>
                    <a:bodyPr/>
                    <a:lstStyle/>
                    <a:p>
                      <a:pPr fontAlgn="base" hangingPunct="0">
                        <a:spcBef>
                          <a:spcPts val="600"/>
                        </a:spcBef>
                        <a:spcAft>
                          <a:spcPts val="600"/>
                        </a:spcAft>
                      </a:pPr>
                      <a:r>
                        <a:rPr lang="en-GB" sz="1400" b="1" dirty="0">
                          <a:effectLst/>
                          <a:latin typeface="Times New Roman"/>
                          <a:ea typeface="ＭＳ 明朝"/>
                        </a:rPr>
                        <a:t>Method</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b="1" dirty="0">
                          <a:effectLst/>
                          <a:latin typeface="Times New Roman"/>
                          <a:ea typeface="ＭＳ 明朝"/>
                        </a:rPr>
                        <a:t>Type of EVM measurement </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b="1" dirty="0">
                          <a:effectLst/>
                          <a:latin typeface="Times New Roman"/>
                          <a:ea typeface="ＭＳ 明朝"/>
                        </a:rPr>
                        <a:t>Reference point for EVM calculation</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b="1" dirty="0">
                          <a:effectLst/>
                          <a:latin typeface="Times New Roman"/>
                          <a:ea typeface="ＭＳ 明朝"/>
                        </a:rPr>
                        <a:t>Num. of configured layers for test</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b="1" dirty="0">
                          <a:effectLst/>
                          <a:latin typeface="Times New Roman"/>
                          <a:ea typeface="ＭＳ 明朝"/>
                        </a:rPr>
                        <a:t>Other measurement conditions / remarks</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b="1">
                          <a:effectLst/>
                          <a:latin typeface="Times New Roman"/>
                          <a:ea typeface="ＭＳ 明朝"/>
                        </a:rPr>
                        <a:t>Related paper/ Specs</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9511">
                <a:tc>
                  <a:txBody>
                    <a:bodyPr/>
                    <a:lstStyle/>
                    <a:p>
                      <a:pPr fontAlgn="base" hangingPunct="0">
                        <a:spcBef>
                          <a:spcPts val="600"/>
                        </a:spcBef>
                        <a:spcAft>
                          <a:spcPts val="600"/>
                        </a:spcAft>
                      </a:pPr>
                      <a:r>
                        <a:rPr lang="en-GB" sz="1400">
                          <a:effectLst/>
                          <a:latin typeface="Times New Roman"/>
                          <a:ea typeface="ＭＳ 明朝"/>
                        </a:rPr>
                        <a:t>1</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Definition of current FR1 EVM spec for MIMO.</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UE antenna connector</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2</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dirty="0">
                          <a:effectLst/>
                          <a:latin typeface="Times New Roman"/>
                          <a:ea typeface="ＭＳ 明朝"/>
                        </a:rPr>
                        <a:t>EVM of two layers are measured simultaneously. UE RF front end impairments are included in the calculated EVM. </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TS38.101-1 [10]</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9267">
                <a:tc>
                  <a:txBody>
                    <a:bodyPr/>
                    <a:lstStyle/>
                    <a:p>
                      <a:pPr fontAlgn="base" hangingPunct="0">
                        <a:spcBef>
                          <a:spcPts val="600"/>
                        </a:spcBef>
                        <a:spcAft>
                          <a:spcPts val="600"/>
                        </a:spcAft>
                      </a:pPr>
                      <a:r>
                        <a:rPr lang="en-GB" sz="1400" dirty="0">
                          <a:effectLst/>
                          <a:latin typeface="Times New Roman"/>
                          <a:ea typeface="ＭＳ 明朝"/>
                        </a:rPr>
                        <a:t>2</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New proposal of EVM test for each layer </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Layer / UE antenna port</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2</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dirty="0">
                          <a:effectLst/>
                          <a:latin typeface="Times New Roman"/>
                          <a:ea typeface="ＭＳ 明朝"/>
                        </a:rPr>
                        <a:t>EVM of two layers are measured simultaneously by MIMO receiver in the TE. UE RF front end impairments are cancelled by estimating unbiased symbols which are derived utilizing DM-RS.</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[4][6][8]</a:t>
                      </a:r>
                      <a:endParaRPr lang="ja-JP" sz="1400">
                        <a:effectLst/>
                        <a:latin typeface="Times New Roman"/>
                        <a:ea typeface="Times New Roman"/>
                      </a:endParaRPr>
                    </a:p>
                    <a:p>
                      <a:pPr fontAlgn="base" hangingPunct="0">
                        <a:spcBef>
                          <a:spcPts val="600"/>
                        </a:spcBef>
                        <a:spcAft>
                          <a:spcPts val="600"/>
                        </a:spcAft>
                      </a:pPr>
                      <a:r>
                        <a:rPr lang="en-GB" sz="1400">
                          <a:effectLst/>
                          <a:latin typeface="Times New Roman"/>
                          <a:ea typeface="ＭＳ 明朝"/>
                        </a:rPr>
                        <a:t>Not clear if [3] applies.</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9023">
                <a:tc>
                  <a:txBody>
                    <a:bodyPr/>
                    <a:lstStyle/>
                    <a:p>
                      <a:pPr fontAlgn="base" hangingPunct="0">
                        <a:spcBef>
                          <a:spcPts val="600"/>
                        </a:spcBef>
                        <a:spcAft>
                          <a:spcPts val="600"/>
                        </a:spcAft>
                      </a:pPr>
                      <a:r>
                        <a:rPr lang="en-GB" sz="1400">
                          <a:effectLst/>
                          <a:latin typeface="Times New Roman"/>
                          <a:ea typeface="ＭＳ 明朝"/>
                        </a:rPr>
                        <a:t>3</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Similar definition with current FR2 EVM spec. for MIMO</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UE antenna connector</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1</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a:effectLst/>
                          <a:latin typeface="Times New Roman"/>
                          <a:ea typeface="ＭＳ 明朝"/>
                        </a:rPr>
                        <a:t>Test is carried out in series by configuring each layer separately. </a:t>
                      </a:r>
                      <a:endParaRPr lang="ja-JP" sz="1400">
                        <a:effectLst/>
                        <a:latin typeface="Times New Roman"/>
                        <a:ea typeface="Times New Roman"/>
                      </a:endParaRPr>
                    </a:p>
                    <a:p>
                      <a:pPr fontAlgn="base" hangingPunct="0">
                        <a:spcBef>
                          <a:spcPts val="600"/>
                        </a:spcBef>
                        <a:spcAft>
                          <a:spcPts val="600"/>
                        </a:spcAft>
                      </a:pPr>
                      <a:r>
                        <a:rPr lang="en-GB" sz="1400">
                          <a:effectLst/>
                          <a:latin typeface="Times New Roman"/>
                          <a:ea typeface="ＭＳ 明朝"/>
                        </a:rPr>
                        <a:t>UE RF front end impairments are included in the calculated EVM.</a:t>
                      </a:r>
                      <a:endParaRPr lang="ja-JP" sz="1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GB" sz="1400" dirty="0">
                          <a:effectLst/>
                          <a:latin typeface="Times New Roman"/>
                          <a:ea typeface="ＭＳ 明朝"/>
                        </a:rPr>
                        <a:t>TS38.101-2 [11]</a:t>
                      </a:r>
                      <a:endParaRPr lang="ja-JP" sz="1400" dirty="0">
                        <a:effectLst/>
                        <a:latin typeface="Times New Roman"/>
                        <a:ea typeface="Times New Roman"/>
                      </a:endParaRPr>
                    </a:p>
                    <a:p>
                      <a:pPr fontAlgn="base" hangingPunct="0">
                        <a:spcBef>
                          <a:spcPts val="600"/>
                        </a:spcBef>
                        <a:spcAft>
                          <a:spcPts val="600"/>
                        </a:spcAft>
                      </a:pPr>
                      <a:r>
                        <a:rPr lang="en-GB" sz="1400" dirty="0">
                          <a:effectLst/>
                          <a:latin typeface="Times New Roman"/>
                          <a:ea typeface="ＭＳ 明朝"/>
                        </a:rPr>
                        <a:t>[5] with a compromise.</a:t>
                      </a:r>
                      <a:endParaRPr lang="ja-JP" sz="1400" dirty="0">
                        <a:effectLst/>
                        <a:latin typeface="Times New Roman"/>
                        <a:ea typeface="Times New Roman"/>
                      </a:endParaRPr>
                    </a:p>
                    <a:p>
                      <a:pPr fontAlgn="base" hangingPunct="0">
                        <a:spcBef>
                          <a:spcPts val="600"/>
                        </a:spcBef>
                        <a:spcAft>
                          <a:spcPts val="600"/>
                        </a:spcAft>
                      </a:pPr>
                      <a:r>
                        <a:rPr lang="en-GB" sz="1400" dirty="0">
                          <a:effectLst/>
                          <a:latin typeface="Times New Roman"/>
                          <a:ea typeface="ＭＳ 明朝"/>
                        </a:rPr>
                        <a:t>Not clear if [3] applies.</a:t>
                      </a:r>
                      <a:endParaRPr lang="ja-JP"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テキスト ボックス 6"/>
          <p:cNvSpPr txBox="1"/>
          <p:nvPr/>
        </p:nvSpPr>
        <p:spPr>
          <a:xfrm>
            <a:off x="1112294" y="1016758"/>
            <a:ext cx="10317706" cy="461665"/>
          </a:xfrm>
          <a:prstGeom prst="rect">
            <a:avLst/>
          </a:prstGeom>
          <a:noFill/>
        </p:spPr>
        <p:txBody>
          <a:bodyPr wrap="square" rtlCol="0">
            <a:spAutoFit/>
          </a:bodyPr>
          <a:lstStyle/>
          <a:p>
            <a:r>
              <a:rPr kumimoji="1" lang="en-US" altLang="ja-JP" sz="2400" dirty="0" smtClean="0"/>
              <a:t>Example of assumptions </a:t>
            </a:r>
            <a:r>
              <a:rPr lang="en-GB" altLang="ja-JP" sz="2400" dirty="0"/>
              <a:t>on the EVM measurement conditions for </a:t>
            </a:r>
            <a:r>
              <a:rPr lang="en-GB" altLang="ja-JP" sz="2400" dirty="0" smtClean="0"/>
              <a:t>UL-MIMO [12]</a:t>
            </a:r>
            <a:endParaRPr kumimoji="1" lang="ja-JP" altLang="en-US" sz="2400" dirty="0"/>
          </a:p>
        </p:txBody>
      </p:sp>
    </p:spTree>
    <p:extLst>
      <p:ext uri="{BB962C8B-B14F-4D97-AF65-F5344CB8AC3E}">
        <p14:creationId xmlns:p14="http://schemas.microsoft.com/office/powerpoint/2010/main" val="102587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Assumption </a:t>
            </a:r>
            <a:r>
              <a:rPr lang="en-US" sz="3200" b="1" dirty="0"/>
              <a:t>on the EVM measurement conditions for UL-MIMO</a:t>
            </a:r>
          </a:p>
        </p:txBody>
      </p:sp>
      <p:sp>
        <p:nvSpPr>
          <p:cNvPr id="4" name="Slide Number Placeholder 3"/>
          <p:cNvSpPr>
            <a:spLocks noGrp="1"/>
          </p:cNvSpPr>
          <p:nvPr>
            <p:ph type="sldNum" sz="quarter" idx="12"/>
          </p:nvPr>
        </p:nvSpPr>
        <p:spPr/>
        <p:txBody>
          <a:bodyPr/>
          <a:lstStyle/>
          <a:p>
            <a:fld id="{285D926F-61E7-4178-9856-62CA148A80CF}" type="slidenum">
              <a:rPr lang="en-US" smtClean="0"/>
              <a:t>4</a:t>
            </a:fld>
            <a:endParaRPr lang="en-US"/>
          </a:p>
        </p:txBody>
      </p:sp>
      <p:sp>
        <p:nvSpPr>
          <p:cNvPr id="7" name="テキスト ボックス 6"/>
          <p:cNvSpPr txBox="1"/>
          <p:nvPr/>
        </p:nvSpPr>
        <p:spPr>
          <a:xfrm>
            <a:off x="1489881" y="1016758"/>
            <a:ext cx="9212238" cy="461665"/>
          </a:xfrm>
          <a:prstGeom prst="rect">
            <a:avLst/>
          </a:prstGeom>
          <a:noFill/>
        </p:spPr>
        <p:txBody>
          <a:bodyPr wrap="square" rtlCol="0">
            <a:spAutoFit/>
          </a:bodyPr>
          <a:lstStyle/>
          <a:p>
            <a:r>
              <a:rPr lang="en-GB" altLang="ja-JP" sz="2400" dirty="0"/>
              <a:t>Reference points for FR1/2 EVM </a:t>
            </a:r>
            <a:r>
              <a:rPr lang="en-GB" altLang="ja-JP" sz="2400" dirty="0" smtClean="0"/>
              <a:t>measurements (for information)</a:t>
            </a:r>
            <a:endParaRPr kumimoji="1" lang="ja-JP" altLang="en-US" sz="2400" dirty="0"/>
          </a:p>
        </p:txBody>
      </p:sp>
      <p:pic>
        <p:nvPicPr>
          <p:cNvPr id="8" name="図 7"/>
          <p:cNvPicPr/>
          <p:nvPr/>
        </p:nvPicPr>
        <p:blipFill>
          <a:blip r:embed="rId2"/>
          <a:stretch>
            <a:fillRect/>
          </a:stretch>
        </p:blipFill>
        <p:spPr>
          <a:xfrm>
            <a:off x="1412542" y="1692322"/>
            <a:ext cx="8871045" cy="4558353"/>
          </a:xfrm>
          <a:prstGeom prst="rect">
            <a:avLst/>
          </a:prstGeom>
        </p:spPr>
      </p:pic>
    </p:spTree>
    <p:extLst>
      <p:ext uri="{BB962C8B-B14F-4D97-AF65-F5344CB8AC3E}">
        <p14:creationId xmlns:p14="http://schemas.microsoft.com/office/powerpoint/2010/main" val="2203058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Per/ each/ both layer assumption with regards to test timing </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a:bodyPr>
          <a:lstStyle/>
          <a:p>
            <a:pPr marL="0" lvl="0" indent="0">
              <a:buNone/>
            </a:pPr>
            <a:r>
              <a:rPr lang="en-US" altLang="ja-JP" sz="2400" b="1" dirty="0" smtClean="0"/>
              <a:t>Point 1 to be confirmed:</a:t>
            </a:r>
          </a:p>
          <a:p>
            <a:pPr marL="0" lvl="0" indent="0">
              <a:buNone/>
            </a:pPr>
            <a:r>
              <a:rPr lang="en-US" altLang="ja-JP" sz="2400" dirty="0" smtClean="0"/>
              <a:t>Apart from the continued discussions on whether the 2-layer measurement shall be simultaneous or not with EVM test, generally speaking, do words “per layer (or connector)”, “each layer”, and “both layer” implicitly have a sense of test timing such as simultaneous or sequential?</a:t>
            </a:r>
          </a:p>
          <a:p>
            <a:pPr marL="0" lvl="0" indent="0">
              <a:buNone/>
            </a:pPr>
            <a:r>
              <a:rPr lang="en-US" altLang="ja-JP" sz="2400" dirty="0" smtClean="0"/>
              <a:t>Per layer (or connector) : Simultaneous / Sequential/ No clear definition</a:t>
            </a:r>
          </a:p>
          <a:p>
            <a:pPr marL="0" lvl="0" indent="0">
              <a:buNone/>
            </a:pPr>
            <a:r>
              <a:rPr lang="en-US" altLang="ja-JP" sz="2400" dirty="0" smtClean="0"/>
              <a:t>Each layer (or connector) : </a:t>
            </a:r>
            <a:r>
              <a:rPr lang="en-US" altLang="ja-JP" sz="2400" dirty="0"/>
              <a:t>Simultaneous / </a:t>
            </a:r>
            <a:r>
              <a:rPr lang="en-US" altLang="ja-JP" sz="2400" dirty="0" smtClean="0"/>
              <a:t>Sequential/ </a:t>
            </a:r>
            <a:r>
              <a:rPr lang="en-US" altLang="ja-JP" sz="2400" dirty="0"/>
              <a:t>No clear definition</a:t>
            </a:r>
            <a:endParaRPr lang="en-US" altLang="ja-JP" sz="2400" dirty="0" smtClean="0"/>
          </a:p>
          <a:p>
            <a:pPr marL="0" lvl="0" indent="0">
              <a:buNone/>
            </a:pPr>
            <a:r>
              <a:rPr lang="en-US" altLang="ja-JP" sz="2400" dirty="0" smtClean="0"/>
              <a:t>Both layer (or connector) </a:t>
            </a:r>
            <a:r>
              <a:rPr lang="en-US" altLang="ja-JP" sz="2400" dirty="0"/>
              <a:t>: Simultaneous / </a:t>
            </a:r>
            <a:r>
              <a:rPr lang="en-US" altLang="ja-JP" sz="2400" dirty="0" smtClean="0"/>
              <a:t>Sequential/ </a:t>
            </a:r>
            <a:r>
              <a:rPr lang="en-US" altLang="ja-JP" sz="2400" dirty="0"/>
              <a:t>No clear </a:t>
            </a:r>
            <a:r>
              <a:rPr lang="en-US" altLang="ja-JP" sz="2400" dirty="0" smtClean="0"/>
              <a:t>definition</a:t>
            </a:r>
          </a:p>
          <a:p>
            <a:pPr marL="0" lvl="0" indent="0">
              <a:buNone/>
            </a:pPr>
            <a:r>
              <a:rPr lang="en-US" sz="2400" b="1" dirty="0" smtClean="0"/>
              <a:t>Agreement:  </a:t>
            </a:r>
          </a:p>
          <a:p>
            <a:pPr marL="0" lvl="0" indent="0">
              <a:buNone/>
            </a:pPr>
            <a:r>
              <a:rPr lang="en-US" sz="2400" dirty="0" smtClean="0"/>
              <a:t>No clear definition for all Per/Each/Both layer or connector.  (Qualcomm/Motorola/Intel)</a:t>
            </a:r>
          </a:p>
          <a:p>
            <a:pPr marL="0" lvl="0" indent="0">
              <a:buNone/>
            </a:pPr>
            <a:r>
              <a:rPr lang="en-US" sz="2400" dirty="0" smtClean="0"/>
              <a:t>However, would make sense measure simultaneously. (Motorola)</a:t>
            </a:r>
            <a:r>
              <a:rPr lang="en-US" sz="2400" dirty="0" smtClean="0">
                <a:solidFill>
                  <a:srgbClr val="00B050"/>
                </a:solidFill>
              </a:rPr>
              <a:t>  </a:t>
            </a:r>
            <a:endParaRPr lang="en-US"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2091483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Layer assumption with regards to reference point</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a:bodyPr>
          <a:lstStyle/>
          <a:p>
            <a:pPr marL="0" indent="0">
              <a:buNone/>
            </a:pPr>
            <a:r>
              <a:rPr lang="en-US" altLang="ja-JP" sz="2400" b="1" dirty="0"/>
              <a:t>Point </a:t>
            </a:r>
            <a:r>
              <a:rPr lang="en-US" altLang="ja-JP" sz="2400" b="1" dirty="0" smtClean="0"/>
              <a:t>2 </a:t>
            </a:r>
            <a:r>
              <a:rPr lang="en-US" altLang="ja-JP" sz="2400" b="1" dirty="0"/>
              <a:t>to be confirmed:</a:t>
            </a:r>
          </a:p>
          <a:p>
            <a:pPr marL="0" lvl="0" indent="0">
              <a:buNone/>
            </a:pPr>
            <a:r>
              <a:rPr lang="en-US" altLang="ja-JP" sz="2400" dirty="0" smtClean="0"/>
              <a:t>Apart from the existing discussions on whether the reference point of the EVM measurement shall be at the antenna connector or at the logical antenna port, generally speaking, does word “layer” </a:t>
            </a:r>
            <a:r>
              <a:rPr lang="en-US" altLang="ja-JP" sz="2400" dirty="0"/>
              <a:t>implicitly </a:t>
            </a:r>
            <a:r>
              <a:rPr lang="en-US" altLang="ja-JP" sz="2400" dirty="0" smtClean="0"/>
              <a:t>have a sense of the reference point?</a:t>
            </a:r>
          </a:p>
          <a:p>
            <a:pPr marL="0" lvl="0" indent="0">
              <a:buNone/>
            </a:pPr>
            <a:r>
              <a:rPr lang="en-US" altLang="ja-JP" sz="2400" b="1" dirty="0" smtClean="0"/>
              <a:t>Option 2-1)</a:t>
            </a:r>
            <a:r>
              <a:rPr lang="en-US" altLang="ja-JP" sz="2400" dirty="0" smtClean="0"/>
              <a:t> Reference point of “Layer” is the logical antenna port.</a:t>
            </a:r>
            <a:endParaRPr lang="en-US" altLang="ja-JP" sz="2400" dirty="0"/>
          </a:p>
          <a:p>
            <a:pPr marL="0" indent="0">
              <a:buNone/>
            </a:pPr>
            <a:r>
              <a:rPr lang="en-US" altLang="ja-JP" sz="2400" b="1" dirty="0" smtClean="0"/>
              <a:t>Option 2-2) </a:t>
            </a:r>
            <a:r>
              <a:rPr lang="en-US" altLang="ja-JP" sz="2400" dirty="0" smtClean="0"/>
              <a:t>Reference point of “Layer” is the physical antenna connector.</a:t>
            </a:r>
          </a:p>
          <a:p>
            <a:pPr marL="0" indent="0">
              <a:buNone/>
            </a:pPr>
            <a:r>
              <a:rPr lang="en-US" altLang="ja-JP" sz="2400" b="1" dirty="0" smtClean="0"/>
              <a:t>Option 2-3) </a:t>
            </a:r>
            <a:r>
              <a:rPr lang="en-US" altLang="ja-JP" sz="2400" dirty="0" smtClean="0"/>
              <a:t>Reference point of “Layer” is either antenna port or connector. </a:t>
            </a:r>
          </a:p>
          <a:p>
            <a:pPr marL="0" lvl="0" indent="0">
              <a:buNone/>
            </a:pPr>
            <a:r>
              <a:rPr lang="en-US" sz="2400" b="1" dirty="0" smtClean="0"/>
              <a:t>Agreement: </a:t>
            </a:r>
            <a:endParaRPr lang="en-US" sz="2400" dirty="0" smtClean="0">
              <a:solidFill>
                <a:srgbClr val="00B050"/>
              </a:solidFill>
            </a:endParaRPr>
          </a:p>
          <a:p>
            <a:pPr marL="0" lvl="0" indent="0">
              <a:buNone/>
            </a:pPr>
            <a:r>
              <a:rPr lang="en-US" altLang="ja-JP" sz="2400" b="1" dirty="0"/>
              <a:t>Option 2-1)</a:t>
            </a:r>
            <a:r>
              <a:rPr lang="en-US" altLang="ja-JP" sz="2400" dirty="0"/>
              <a:t> Reference point of “Layer” is the logical antenna port.</a:t>
            </a:r>
            <a:r>
              <a:rPr lang="en-US" altLang="ja-JP" sz="2400" dirty="0" smtClean="0"/>
              <a:t> (Qualcomm, Motorola, Intel)</a:t>
            </a:r>
            <a:endParaRPr lang="en-US" sz="2400" dirty="0">
              <a:solidFill>
                <a:srgbClr val="00B05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6</a:t>
            </a:fld>
            <a:endParaRPr lang="en-US"/>
          </a:p>
        </p:txBody>
      </p:sp>
    </p:spTree>
    <p:extLst>
      <p:ext uri="{BB962C8B-B14F-4D97-AF65-F5344CB8AC3E}">
        <p14:creationId xmlns:p14="http://schemas.microsoft.com/office/powerpoint/2010/main" val="3963968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Maximum number of </a:t>
            </a:r>
            <a:r>
              <a:rPr lang="en-US" sz="3200" b="1" dirty="0" err="1" smtClean="0"/>
              <a:t>Tx</a:t>
            </a:r>
            <a:r>
              <a:rPr lang="en-US" sz="3200" b="1" dirty="0" smtClean="0"/>
              <a:t> antenna connectors in a UE</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681658"/>
          </a:xfrm>
        </p:spPr>
        <p:txBody>
          <a:bodyPr>
            <a:normAutofit fontScale="92500" lnSpcReduction="10000"/>
          </a:bodyPr>
          <a:lstStyle/>
          <a:p>
            <a:pPr marL="0" lvl="0" indent="0">
              <a:buNone/>
            </a:pPr>
            <a:r>
              <a:rPr lang="en-US" altLang="ja-JP" sz="2400" b="1" dirty="0" smtClean="0"/>
              <a:t>Point 3 to be confirmed:</a:t>
            </a:r>
          </a:p>
          <a:p>
            <a:pPr marL="0" lvl="0" indent="0">
              <a:buNone/>
            </a:pPr>
            <a:r>
              <a:rPr lang="en-US" altLang="ja-JP" sz="2400" dirty="0" smtClean="0"/>
              <a:t>As agreed in </a:t>
            </a:r>
            <a:r>
              <a:rPr lang="en-US" altLang="ja-JP" sz="2400" dirty="0"/>
              <a:t>the previous WF [9], the latest assumption of maximum number of </a:t>
            </a:r>
            <a:r>
              <a:rPr lang="en-US" altLang="ja-JP" sz="2400" dirty="0" err="1"/>
              <a:t>Tx</a:t>
            </a:r>
            <a:r>
              <a:rPr lang="en-US" altLang="ja-JP" sz="2400" dirty="0"/>
              <a:t> antenna connectors is 2 while we allow the </a:t>
            </a:r>
            <a:r>
              <a:rPr lang="en-US" altLang="ja-JP" sz="2400" dirty="0" err="1"/>
              <a:t>Tx</a:t>
            </a:r>
            <a:r>
              <a:rPr lang="en-US" altLang="ja-JP" sz="2400" dirty="0"/>
              <a:t> diversity feature implemented in a UE. </a:t>
            </a:r>
            <a:r>
              <a:rPr lang="en-US" altLang="ja-JP" sz="2400" dirty="0" smtClean="0"/>
              <a:t>However this agreement is not clear on whether this “2” may vary depending on a design to cover frequency ranges </a:t>
            </a:r>
            <a:r>
              <a:rPr lang="en-US" altLang="ja-JP" sz="2400" dirty="0"/>
              <a:t>by 1 connector </a:t>
            </a:r>
            <a:r>
              <a:rPr lang="en-US" altLang="ja-JP" sz="2400" dirty="0" smtClean="0"/>
              <a:t>within FR1, or per UE.</a:t>
            </a:r>
          </a:p>
          <a:p>
            <a:pPr marL="0" indent="0">
              <a:buNone/>
            </a:pPr>
            <a:r>
              <a:rPr lang="en-US" altLang="ja-JP" sz="2400" b="1" dirty="0" smtClean="0"/>
              <a:t>Option 3-1)</a:t>
            </a:r>
            <a:r>
              <a:rPr lang="en-US" altLang="ja-JP" sz="2400" dirty="0" smtClean="0"/>
              <a:t> Depends on covered frequency ranges within FR1. (e.g. </a:t>
            </a:r>
            <a:r>
              <a:rPr lang="en-US" altLang="ja-JP" sz="2400" dirty="0"/>
              <a:t>possibly </a:t>
            </a:r>
            <a:r>
              <a:rPr lang="en-US" altLang="ja-JP" sz="2400" dirty="0" smtClean="0"/>
              <a:t>6 </a:t>
            </a:r>
            <a:r>
              <a:rPr lang="en-US" altLang="ja-JP" sz="2400" dirty="0"/>
              <a:t>connectors if the UE </a:t>
            </a:r>
            <a:r>
              <a:rPr lang="en-US" altLang="ja-JP" sz="2400" dirty="0" smtClean="0"/>
              <a:t>uses 3 different antenna connectors for 3 frequency ranges in FR1.)</a:t>
            </a:r>
            <a:endParaRPr lang="en-US" altLang="ja-JP" sz="2400" dirty="0"/>
          </a:p>
          <a:p>
            <a:pPr marL="0" indent="0">
              <a:buNone/>
            </a:pPr>
            <a:r>
              <a:rPr lang="en-US" altLang="ja-JP" sz="2400" b="1" dirty="0" smtClean="0"/>
              <a:t>Option 3-2) </a:t>
            </a:r>
            <a:r>
              <a:rPr lang="en-US" altLang="ja-JP" sz="2400" dirty="0" smtClean="0"/>
              <a:t>2 </a:t>
            </a:r>
            <a:r>
              <a:rPr lang="en-US" altLang="ja-JP" sz="2400" dirty="0" err="1" smtClean="0"/>
              <a:t>Tx</a:t>
            </a:r>
            <a:r>
              <a:rPr lang="en-US" altLang="ja-JP" sz="2400" dirty="0" smtClean="0"/>
              <a:t> antenna connectors per UE. (i.e. 2 connectors regardless with the supported band in FR1.)</a:t>
            </a:r>
          </a:p>
          <a:p>
            <a:pPr marL="0" indent="0">
              <a:buNone/>
            </a:pPr>
            <a:r>
              <a:rPr lang="en-US" altLang="ja-JP" sz="2400" b="1" dirty="0" smtClean="0"/>
              <a:t>Option 3-3)</a:t>
            </a:r>
            <a:r>
              <a:rPr lang="en-US" altLang="ja-JP" sz="2400" dirty="0" smtClean="0"/>
              <a:t> 4 </a:t>
            </a:r>
            <a:r>
              <a:rPr lang="en-US" altLang="ja-JP" sz="2400" dirty="0" err="1" smtClean="0"/>
              <a:t>Tx</a:t>
            </a:r>
            <a:r>
              <a:rPr lang="en-US" altLang="ja-JP" sz="2400" dirty="0" smtClean="0"/>
              <a:t> antenna connectors per UE based on the </a:t>
            </a:r>
            <a:r>
              <a:rPr lang="en-US" altLang="ja-JP" sz="2400" dirty="0" err="1" smtClean="0"/>
              <a:t>Tx</a:t>
            </a:r>
            <a:r>
              <a:rPr lang="en-US" altLang="ja-JP" sz="2400" dirty="0" smtClean="0"/>
              <a:t> diversity feature. (i.e. 2 </a:t>
            </a:r>
            <a:r>
              <a:rPr lang="en-US" altLang="ja-JP" sz="2400" dirty="0" err="1" smtClean="0"/>
              <a:t>Tx</a:t>
            </a:r>
            <a:r>
              <a:rPr lang="en-US" altLang="ja-JP" sz="2400" dirty="0" smtClean="0"/>
              <a:t> antenna connectors are active during MIMO operation.)</a:t>
            </a:r>
          </a:p>
          <a:p>
            <a:pPr marL="0" indent="0">
              <a:buNone/>
            </a:pPr>
            <a:r>
              <a:rPr lang="en-US" altLang="ja-JP" sz="2400" b="1" dirty="0" smtClean="0"/>
              <a:t>Option 3-4) </a:t>
            </a:r>
            <a:r>
              <a:rPr lang="en-US" altLang="ja-JP" sz="2400" dirty="0" smtClean="0"/>
              <a:t>2Tx antenna connector per band</a:t>
            </a:r>
          </a:p>
          <a:p>
            <a:pPr marL="0" indent="0">
              <a:buNone/>
            </a:pPr>
            <a:r>
              <a:rPr lang="en-US" sz="2400" b="1" dirty="0" smtClean="0"/>
              <a:t>Agreement: </a:t>
            </a:r>
            <a:r>
              <a:rPr lang="en-US" sz="2400" dirty="0" smtClean="0"/>
              <a:t>M</a:t>
            </a:r>
            <a:r>
              <a:rPr lang="en-US" altLang="ja-JP" sz="2400" dirty="0" smtClean="0"/>
              <a:t>aximum </a:t>
            </a:r>
            <a:r>
              <a:rPr lang="en-US" altLang="ja-JP" sz="2400" dirty="0"/>
              <a:t>number of active antenna connector is 2 during MIMO mode</a:t>
            </a:r>
            <a:r>
              <a:rPr lang="en-US" altLang="ja-JP" sz="2400" dirty="0" smtClean="0"/>
              <a:t>.</a:t>
            </a:r>
            <a:endParaRPr lang="en-US" sz="2400" b="1" dirty="0" smtClean="0"/>
          </a:p>
          <a:p>
            <a:pPr marL="0" lvl="0" indent="0">
              <a:buNone/>
            </a:pPr>
            <a:r>
              <a:rPr lang="en-US" sz="2400" b="1" dirty="0" smtClean="0"/>
              <a:t>Option 3-1) </a:t>
            </a:r>
            <a:r>
              <a:rPr lang="en-US" sz="2400" dirty="0" smtClean="0"/>
              <a:t>Qualcomm, Motorola</a:t>
            </a:r>
          </a:p>
          <a:p>
            <a:pPr marL="0" lvl="0" indent="0">
              <a:buNone/>
            </a:pPr>
            <a:r>
              <a:rPr lang="en-US" sz="2400" b="1" dirty="0" smtClean="0"/>
              <a:t>Option 3-3) </a:t>
            </a:r>
            <a:r>
              <a:rPr lang="en-US" sz="2400" dirty="0" err="1" smtClean="0"/>
              <a:t>Rohde&amp;Schwarz</a:t>
            </a:r>
            <a:r>
              <a:rPr lang="en-US" sz="2400" dirty="0" smtClean="0"/>
              <a:t>, Skyworks</a:t>
            </a:r>
          </a:p>
          <a:p>
            <a:pPr marL="0" lvl="0" indent="0">
              <a:buNone/>
            </a:pPr>
            <a:r>
              <a:rPr lang="en-US" sz="2400" b="1" dirty="0" smtClean="0"/>
              <a:t>Option 3-4) </a:t>
            </a:r>
            <a:r>
              <a:rPr lang="en-US" sz="2400" dirty="0" smtClean="0"/>
              <a:t>Intel</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7</a:t>
            </a:fld>
            <a:endParaRPr lang="en-US"/>
          </a:p>
        </p:txBody>
      </p:sp>
    </p:spTree>
    <p:extLst>
      <p:ext uri="{BB962C8B-B14F-4D97-AF65-F5344CB8AC3E}">
        <p14:creationId xmlns:p14="http://schemas.microsoft.com/office/powerpoint/2010/main" val="1444151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200" b="1" dirty="0" smtClean="0"/>
              <a:t>Mapping between antenna port and connector in a UE</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lnSpcReduction="10000"/>
          </a:bodyPr>
          <a:lstStyle/>
          <a:p>
            <a:pPr marL="0" lvl="0" indent="0">
              <a:buNone/>
            </a:pPr>
            <a:r>
              <a:rPr lang="en-US" altLang="ja-JP" sz="2400" b="1" dirty="0" smtClean="0"/>
              <a:t>Point 4 to be confirmed:</a:t>
            </a:r>
          </a:p>
          <a:p>
            <a:pPr marL="0" lvl="0" indent="0">
              <a:buNone/>
            </a:pPr>
            <a:r>
              <a:rPr lang="en-US" altLang="ja-JP" sz="2400" dirty="0" smtClean="0"/>
              <a:t>As agreed in </a:t>
            </a:r>
            <a:r>
              <a:rPr lang="en-US" altLang="ja-JP" sz="2400" dirty="0"/>
              <a:t>the previous WF [9], the latest assumption of maximum number of </a:t>
            </a:r>
            <a:r>
              <a:rPr lang="en-US" altLang="ja-JP" sz="2400" dirty="0" err="1"/>
              <a:t>Tx</a:t>
            </a:r>
            <a:r>
              <a:rPr lang="en-US" altLang="ja-JP" sz="2400" dirty="0"/>
              <a:t> antenna connectors is 2 while we allow the </a:t>
            </a:r>
            <a:r>
              <a:rPr lang="en-US" altLang="ja-JP" sz="2400" dirty="0" err="1"/>
              <a:t>Tx</a:t>
            </a:r>
            <a:r>
              <a:rPr lang="en-US" altLang="ja-JP" sz="2400" dirty="0"/>
              <a:t> diversity feature implemented in a UE. </a:t>
            </a:r>
            <a:r>
              <a:rPr lang="en-US" altLang="ja-JP" sz="2400" dirty="0" smtClean="0"/>
              <a:t>Then can we assume that the mapping between a logical antenna port and a physical antenna connector is 1 by 1 during the MIMO operation?</a:t>
            </a:r>
          </a:p>
          <a:p>
            <a:pPr marL="0" lvl="0" indent="0">
              <a:buNone/>
            </a:pPr>
            <a:r>
              <a:rPr lang="en-US" altLang="ja-JP" sz="2400" b="1" dirty="0" smtClean="0"/>
              <a:t>Option 4-1)</a:t>
            </a:r>
            <a:r>
              <a:rPr lang="en-US" altLang="ja-JP" sz="2400" dirty="0" smtClean="0"/>
              <a:t> 1 by 1 per frequency range in FR1 (depends on the outcome of Point 3)</a:t>
            </a:r>
            <a:endParaRPr lang="en-US" altLang="ja-JP" sz="2400" dirty="0"/>
          </a:p>
          <a:p>
            <a:pPr marL="0" indent="0">
              <a:buNone/>
            </a:pPr>
            <a:r>
              <a:rPr lang="en-US" altLang="ja-JP" sz="2400" b="1" dirty="0" smtClean="0"/>
              <a:t>Option 4-2)</a:t>
            </a:r>
            <a:r>
              <a:rPr lang="en-US" altLang="ja-JP" sz="2400" dirty="0" smtClean="0"/>
              <a:t> Not decided yet. </a:t>
            </a:r>
          </a:p>
          <a:p>
            <a:pPr marL="0" indent="0">
              <a:buNone/>
            </a:pPr>
            <a:r>
              <a:rPr lang="en-US" altLang="ja-JP" sz="2400" b="1" dirty="0" smtClean="0"/>
              <a:t>Option 4-3) </a:t>
            </a:r>
            <a:r>
              <a:rPr lang="en-US" altLang="ja-JP" sz="2400" dirty="0" smtClean="0"/>
              <a:t>Not specified </a:t>
            </a:r>
            <a:r>
              <a:rPr lang="en-US" altLang="ja-JP" sz="2400" dirty="0"/>
              <a:t>(There is no standards mandate on how logical to physical mapping should take place</a:t>
            </a:r>
            <a:r>
              <a:rPr lang="en-US" altLang="ja-JP" sz="2400" dirty="0" smtClean="0"/>
              <a:t>)</a:t>
            </a:r>
          </a:p>
          <a:p>
            <a:pPr marL="0" indent="0">
              <a:buNone/>
            </a:pPr>
            <a:r>
              <a:rPr lang="en-US" altLang="ja-JP" sz="2400" b="1" dirty="0" smtClean="0"/>
              <a:t>Option 4-4) </a:t>
            </a:r>
            <a:r>
              <a:rPr lang="en-US" altLang="ja-JP" sz="2400" dirty="0" smtClean="0"/>
              <a:t>1 by 1 per band mapping is preferred.</a:t>
            </a:r>
            <a:endParaRPr lang="ja-JP" altLang="ja-JP" sz="2400" dirty="0"/>
          </a:p>
          <a:p>
            <a:pPr marL="0" lvl="0" indent="0">
              <a:buNone/>
            </a:pPr>
            <a:r>
              <a:rPr lang="en-US" sz="2400" b="1" dirty="0" smtClean="0"/>
              <a:t>Agreement: </a:t>
            </a:r>
            <a:r>
              <a:rPr lang="en-US" altLang="ja-JP" sz="2400" dirty="0"/>
              <a:t>This subject is still inconclusive.</a:t>
            </a:r>
            <a:endParaRPr lang="en-US" sz="2400" dirty="0">
              <a:solidFill>
                <a:srgbClr val="00B050"/>
              </a:solidFill>
            </a:endParaRPr>
          </a:p>
          <a:p>
            <a:pPr marL="0" indent="0">
              <a:buNone/>
            </a:pPr>
            <a:r>
              <a:rPr lang="en-US" altLang="ja-JP" sz="2400" b="1" dirty="0"/>
              <a:t>Option 4-3) </a:t>
            </a:r>
            <a:r>
              <a:rPr lang="en-US" altLang="ja-JP" sz="2400" dirty="0"/>
              <a:t>Not specified (There is no standards mandate on how logical </a:t>
            </a:r>
            <a:r>
              <a:rPr lang="en-US" altLang="ja-JP" sz="2400" dirty="0" smtClean="0"/>
              <a:t>to physical </a:t>
            </a:r>
            <a:r>
              <a:rPr lang="en-US" altLang="ja-JP" sz="2400" dirty="0"/>
              <a:t>mapping should take place</a:t>
            </a:r>
            <a:r>
              <a:rPr lang="en-US" altLang="ja-JP" sz="2400" dirty="0" smtClean="0"/>
              <a:t>)</a:t>
            </a:r>
            <a:r>
              <a:rPr lang="en-US" altLang="ja-JP" sz="2400" dirty="0"/>
              <a:t> </a:t>
            </a:r>
            <a:r>
              <a:rPr lang="en-US" altLang="ja-JP" sz="2400" dirty="0" smtClean="0"/>
              <a:t>(Qualcomm, Motorola)</a:t>
            </a:r>
          </a:p>
          <a:p>
            <a:pPr marL="0" indent="0">
              <a:buNone/>
            </a:pPr>
            <a:r>
              <a:rPr lang="en-US" altLang="ja-JP" sz="2400" b="1" dirty="0"/>
              <a:t>Option 4-4) </a:t>
            </a:r>
            <a:r>
              <a:rPr lang="en-US" altLang="ja-JP" sz="2400" dirty="0"/>
              <a:t>1 by 1 per </a:t>
            </a:r>
            <a:r>
              <a:rPr lang="en-US" altLang="ja-JP" sz="2400" dirty="0" smtClean="0"/>
              <a:t>band</a:t>
            </a:r>
            <a:r>
              <a:rPr lang="en-US" altLang="ja-JP" sz="2400" dirty="0"/>
              <a:t> </a:t>
            </a:r>
            <a:r>
              <a:rPr lang="en-US" altLang="ja-JP" sz="2400" dirty="0" smtClean="0"/>
              <a:t>mapping is preferred (Intel)</a:t>
            </a:r>
            <a:endParaRPr lang="ja-JP" altLang="ja-JP"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8</a:t>
            </a:fld>
            <a:endParaRPr lang="en-US"/>
          </a:p>
        </p:txBody>
      </p:sp>
    </p:spTree>
    <p:extLst>
      <p:ext uri="{BB962C8B-B14F-4D97-AF65-F5344CB8AC3E}">
        <p14:creationId xmlns:p14="http://schemas.microsoft.com/office/powerpoint/2010/main" val="1832435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altLang="ja-JP" sz="3200" b="1" dirty="0" smtClean="0"/>
              <a:t>Number of configured layers for </a:t>
            </a:r>
            <a:r>
              <a:rPr lang="en-US" altLang="ja-JP" sz="3200" b="1" dirty="0"/>
              <a:t>EVM test </a:t>
            </a:r>
            <a:r>
              <a:rPr lang="en-US" altLang="ja-JP" sz="3200" b="1" dirty="0" smtClean="0"/>
              <a:t>of UL-MIMO in FR</a:t>
            </a:r>
            <a:r>
              <a:rPr lang="en-US" altLang="ja-JP" sz="3200" b="1" dirty="0" smtClean="0">
                <a:solidFill>
                  <a:srgbClr val="FF0000"/>
                </a:solidFill>
              </a:rPr>
              <a:t>1</a:t>
            </a:r>
            <a:endParaRPr lang="en-US" sz="32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a:bodyPr>
          <a:lstStyle/>
          <a:p>
            <a:pPr marL="0" lvl="0" indent="0">
              <a:buNone/>
            </a:pPr>
            <a:r>
              <a:rPr lang="en-US" altLang="ja-JP" sz="2400" b="1" dirty="0" smtClean="0"/>
              <a:t>Point 5 to be confirmed:</a:t>
            </a:r>
          </a:p>
          <a:p>
            <a:pPr marL="0" lvl="0" indent="0">
              <a:buNone/>
            </a:pPr>
            <a:r>
              <a:rPr lang="en-US" altLang="ja-JP" sz="2400" dirty="0" smtClean="0"/>
              <a:t>There are still different views regarding the number of configured layers for EVM test of UL-MIMO in FR1.</a:t>
            </a:r>
            <a:endParaRPr lang="en-US" altLang="ja-JP" sz="2400" dirty="0"/>
          </a:p>
          <a:p>
            <a:pPr marL="0" indent="0">
              <a:buNone/>
            </a:pPr>
            <a:r>
              <a:rPr lang="en-US" altLang="ja-JP" sz="2400" b="1" dirty="0" smtClean="0"/>
              <a:t>Option 5-1)</a:t>
            </a:r>
            <a:r>
              <a:rPr lang="en-US" altLang="ja-JP" sz="2400" dirty="0" smtClean="0"/>
              <a:t> 1 layer (same as the current alternative method in FR2)</a:t>
            </a:r>
            <a:endParaRPr lang="en-US" altLang="ja-JP" sz="2400" b="1" dirty="0" smtClean="0"/>
          </a:p>
          <a:p>
            <a:pPr marL="0" indent="0">
              <a:buNone/>
            </a:pPr>
            <a:r>
              <a:rPr lang="en-US" altLang="ja-JP" sz="2400" b="1" dirty="0" smtClean="0"/>
              <a:t>Option 5-2)</a:t>
            </a:r>
            <a:r>
              <a:rPr lang="en-US" altLang="ja-JP" sz="2400" dirty="0" smtClean="0"/>
              <a:t> 2 layers (as already defined in TS 38.101-1)</a:t>
            </a:r>
          </a:p>
          <a:p>
            <a:pPr marL="0" indent="0">
              <a:buNone/>
            </a:pPr>
            <a:endParaRPr lang="en-US" altLang="ja-JP" sz="2400" dirty="0" smtClean="0"/>
          </a:p>
          <a:p>
            <a:pPr marL="0" lvl="0" indent="0">
              <a:buNone/>
            </a:pPr>
            <a:r>
              <a:rPr lang="en-US" sz="2400" b="1" dirty="0" smtClean="0"/>
              <a:t>Agreement:</a:t>
            </a:r>
          </a:p>
          <a:p>
            <a:pPr marL="0" lvl="0" indent="0">
              <a:buNone/>
            </a:pPr>
            <a:r>
              <a:rPr lang="en-US" altLang="ja-JP" sz="2400" b="1" dirty="0"/>
              <a:t>Option 5-2)</a:t>
            </a:r>
            <a:r>
              <a:rPr lang="en-US" altLang="ja-JP" sz="2400" dirty="0"/>
              <a:t> 2 layers (as already defined in TS 38.101-1</a:t>
            </a:r>
            <a:r>
              <a:rPr lang="en-US" altLang="ja-JP" sz="2400" dirty="0" smtClean="0"/>
              <a:t>) </a:t>
            </a:r>
            <a:r>
              <a:rPr lang="en-US" sz="2400" dirty="0" smtClean="0"/>
              <a:t>(Qualcomm, Motorola, Intel)</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9</a:t>
            </a:fld>
            <a:endParaRPr lang="en-US"/>
          </a:p>
        </p:txBody>
      </p:sp>
    </p:spTree>
    <p:extLst>
      <p:ext uri="{BB962C8B-B14F-4D97-AF65-F5344CB8AC3E}">
        <p14:creationId xmlns:p14="http://schemas.microsoft.com/office/powerpoint/2010/main" val="2303598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4566</TotalTime>
  <Words>1988</Words>
  <Application>Microsoft Office PowerPoint</Application>
  <PresentationFormat>ユーザー設定</PresentationFormat>
  <Paragraphs>157</Paragraphs>
  <Slides>15</Slides>
  <Notes>1</Notes>
  <HiddenSlides>0</HiddenSlides>
  <MMClips>0</MMClips>
  <ScaleCrop>false</ScaleCrop>
  <HeadingPairs>
    <vt:vector size="4" baseType="variant">
      <vt:variant>
        <vt:lpstr>テーマ</vt:lpstr>
      </vt:variant>
      <vt:variant>
        <vt:i4>1</vt:i4>
      </vt:variant>
      <vt:variant>
        <vt:lpstr>スライド タイトル</vt:lpstr>
      </vt:variant>
      <vt:variant>
        <vt:i4>15</vt:i4>
      </vt:variant>
    </vt:vector>
  </HeadingPairs>
  <TitlesOfParts>
    <vt:vector size="16" baseType="lpstr">
      <vt:lpstr>Office Theme</vt:lpstr>
      <vt:lpstr>WF on EVM measurement for UL-MIMO</vt:lpstr>
      <vt:lpstr>Background</vt:lpstr>
      <vt:lpstr>Assumption on the EVM measurement conditions for UL-MIMO</vt:lpstr>
      <vt:lpstr>Assumption on the EVM measurement conditions for UL-MIMO</vt:lpstr>
      <vt:lpstr>Per/ each/ both layer assumption with regards to test timing </vt:lpstr>
      <vt:lpstr>Layer assumption with regards to reference point</vt:lpstr>
      <vt:lpstr>Maximum number of Tx antenna connectors in a UE</vt:lpstr>
      <vt:lpstr>Mapping between antenna port and connector in a UE</vt:lpstr>
      <vt:lpstr>Number of configured layers for EVM test of UL-MIMO in FR1</vt:lpstr>
      <vt:lpstr>Reference point of EVM in FR1 during two-layer test</vt:lpstr>
      <vt:lpstr>Reference point of EVM in FR2 during two-layer test</vt:lpstr>
      <vt:lpstr>Way forward</vt:lpstr>
      <vt:lpstr>Way forward</vt:lpstr>
      <vt:lpstr>Reference</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Anritsu</dc:creator>
  <cp:lastModifiedBy>Anritsu</cp:lastModifiedBy>
  <cp:revision>718</cp:revision>
  <dcterms:created xsi:type="dcterms:W3CDTF">2017-05-16T04:27:47Z</dcterms:created>
  <dcterms:modified xsi:type="dcterms:W3CDTF">2020-08-27T00:19:38Z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ies>
</file>