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81" r:id="rId4"/>
    <p:sldId id="292" r:id="rId5"/>
    <p:sldId id="287" r:id="rId6"/>
    <p:sldId id="293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Subramani" initials="SS" lastIdx="1" clrIdx="0">
    <p:extLst>
      <p:ext uri="{19B8F6BF-5375-455C-9EA6-DF929625EA0E}">
        <p15:presenceInfo xmlns:p15="http://schemas.microsoft.com/office/powerpoint/2012/main" userId="S::ssubrama@futurewei.com::bd4bda8f-b65a-4fd2-a08f-37dcebd403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081468-B2DC-4323-9DDC-D3286B1BF5A1}" v="1" dt="2020-08-26T05:52:01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06" autoAdjust="0"/>
    <p:restoredTop sz="94280" autoAdjust="0"/>
  </p:normalViewPr>
  <p:slideViewPr>
    <p:cSldViewPr snapToGrid="0">
      <p:cViewPr varScale="1">
        <p:scale>
          <a:sx n="70" d="100"/>
          <a:sy n="70" d="100"/>
        </p:scale>
        <p:origin x="80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C09DE360-A74B-46A4-9DCE-02438E89F229}"/>
    <pc:docChg chg="undo custSel modSld">
      <pc:chgData name="Chu-Hsiang Huang" userId="543a1667-cf7d-4263-9c3a-2bbd98271c62" providerId="ADAL" clId="{C09DE360-A74B-46A4-9DCE-02438E89F229}" dt="2020-08-26T05:53:08.322" v="112" actId="13926"/>
      <pc:docMkLst>
        <pc:docMk/>
      </pc:docMkLst>
      <pc:sldChg chg="modSp">
        <pc:chgData name="Chu-Hsiang Huang" userId="543a1667-cf7d-4263-9c3a-2bbd98271c62" providerId="ADAL" clId="{C09DE360-A74B-46A4-9DCE-02438E89F229}" dt="2020-08-26T05:51:01.431" v="6" actId="20577"/>
        <pc:sldMkLst>
          <pc:docMk/>
          <pc:sldMk cId="3214404308" sldId="267"/>
        </pc:sldMkLst>
        <pc:spChg chg="mod">
          <ac:chgData name="Chu-Hsiang Huang" userId="543a1667-cf7d-4263-9c3a-2bbd98271c62" providerId="ADAL" clId="{C09DE360-A74B-46A4-9DCE-02438E89F229}" dt="2020-08-26T05:51:01.431" v="6" actId="20577"/>
          <ac:spMkLst>
            <pc:docMk/>
            <pc:sldMk cId="3214404308" sldId="267"/>
            <ac:spMk id="4" creationId="{00000000-0000-0000-0000-000000000000}"/>
          </ac:spMkLst>
        </pc:spChg>
      </pc:sldChg>
      <pc:sldChg chg="modSp">
        <pc:chgData name="Chu-Hsiang Huang" userId="543a1667-cf7d-4263-9c3a-2bbd98271c62" providerId="ADAL" clId="{C09DE360-A74B-46A4-9DCE-02438E89F229}" dt="2020-08-26T05:53:08.322" v="112" actId="13926"/>
        <pc:sldMkLst>
          <pc:docMk/>
          <pc:sldMk cId="3841415068" sldId="281"/>
        </pc:sldMkLst>
        <pc:spChg chg="mod">
          <ac:chgData name="Chu-Hsiang Huang" userId="543a1667-cf7d-4263-9c3a-2bbd98271c62" providerId="ADAL" clId="{C09DE360-A74B-46A4-9DCE-02438E89F229}" dt="2020-08-26T05:53:08.322" v="112" actId="13926"/>
          <ac:spMkLst>
            <pc:docMk/>
            <pc:sldMk cId="3841415068" sldId="281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092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31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2728" y="2002536"/>
            <a:ext cx="9692640" cy="2657889"/>
          </a:xfrm>
        </p:spPr>
        <p:txBody>
          <a:bodyPr anchor="ctr">
            <a:normAutofit/>
          </a:bodyPr>
          <a:lstStyle/>
          <a:p>
            <a:r>
              <a:rPr lang="en-US" altLang="zh-CN" sz="4800" b="1" dirty="0"/>
              <a:t>WF </a:t>
            </a:r>
            <a:r>
              <a:rPr lang="en-US" sz="4800" b="1" dirty="0"/>
              <a:t>on</a:t>
            </a:r>
            <a:r>
              <a:rPr lang="en-GB" altLang="zh-CN" sz="4800" b="1" dirty="0"/>
              <a:t> </a:t>
            </a:r>
            <a:r>
              <a:rPr lang="en-US" altLang="zh-CN" sz="4800" b="1" dirty="0"/>
              <a:t>REFSENS requirements for NR V2X UE at licensed/unlicensed bands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LG Electronics,...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</a:t>
            </a:r>
            <a:r>
              <a:rPr lang="en-US" altLang="zh-CN" sz="2400" b="1" dirty="0"/>
              <a:t>6-e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     R4-2011708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17 – 28 August,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4451"/>
          </a:xfrm>
        </p:spPr>
        <p:txBody>
          <a:bodyPr/>
          <a:lstStyle/>
          <a:p>
            <a:pPr algn="ctr"/>
            <a:r>
              <a:rPr lang="en-US" b="1" dirty="0"/>
              <a:t>Backgroun</a:t>
            </a:r>
            <a:r>
              <a:rPr lang="en-US" altLang="zh-CN" b="1" dirty="0"/>
              <a:t>d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7195" y="1362456"/>
            <a:ext cx="10968253" cy="4558659"/>
          </a:xfrm>
        </p:spPr>
        <p:txBody>
          <a:bodyPr>
            <a:normAutofit/>
          </a:bodyPr>
          <a:lstStyle/>
          <a:p>
            <a:r>
              <a:rPr lang="en-GB" altLang="zh-CN" dirty="0"/>
              <a:t>In this meeting, RAN4 discuss several parameters to decide REFSENS requirements for NR V2X UE at licensed/unlicensed bands.</a:t>
            </a:r>
          </a:p>
          <a:p>
            <a:pPr lvl="1"/>
            <a:endParaRPr lang="en-GB" altLang="zh-CN" sz="11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ko-KR" sz="2000" b="1" u="sng" dirty="0"/>
              <a:t>Issue #2-1-1: </a:t>
            </a:r>
            <a:r>
              <a:rPr lang="en-US" altLang="ko-KR" sz="2000" b="1" i="1" dirty="0"/>
              <a:t>Target SNR point</a:t>
            </a:r>
            <a:endParaRPr lang="en-US" altLang="ko-KR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ko-KR" sz="1800" dirty="0"/>
              <a:t>Option 2: Based on simulation results the target SNR point is changed to -0.5dB</a:t>
            </a:r>
            <a:endParaRPr lang="ko-KR" altLang="ko-KR" sz="18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ko-KR" sz="1800" dirty="0"/>
              <a:t>Option 3: Target SNR is dependent on the MCS setting and diversity gain selected as explained below in Issue 2-2-1.</a:t>
            </a:r>
            <a:endParaRPr lang="ko-KR" altLang="ko-KR" sz="1800" dirty="0"/>
          </a:p>
          <a:p>
            <a:pPr lvl="2">
              <a:buFont typeface="Wingdings" panose="05000000000000000000" pitchFamily="2" charset="2"/>
              <a:buChar char="ü"/>
            </a:pPr>
            <a:endParaRPr lang="en-US" altLang="ko-KR" sz="11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ko-KR" sz="2000" b="1" u="sng" dirty="0"/>
              <a:t>Issue #2-1-2: Noise Figure</a:t>
            </a:r>
            <a:endParaRPr lang="ko-KR" altLang="ko-KR" sz="2000" b="1" u="sng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ko-KR" sz="1800" dirty="0"/>
              <a:t>Option 2: Keep the NF is 9dB &lt; 3GHz, NF is 10dB&gt;= 3GHz (</a:t>
            </a:r>
            <a:r>
              <a:rPr lang="en-US" altLang="ko-KR" sz="1800" dirty="0" err="1"/>
              <a:t>e.g</a:t>
            </a:r>
            <a:r>
              <a:rPr lang="en-US" altLang="ko-KR" sz="1800" dirty="0"/>
              <a:t> B42, n77, n78, n79…) at licensed bands at FR1.</a:t>
            </a:r>
            <a:endParaRPr lang="ko-KR" altLang="ko-KR" sz="18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ko-KR" sz="1800" dirty="0"/>
              <a:t>Option 3: RAN4 can decide the Noise Figure considering with Issue #2-1-2, #2-1-5, #1-2-2 jointly [1].</a:t>
            </a:r>
            <a:endParaRPr lang="ko-KR" altLang="ko-KR" sz="1800" dirty="0"/>
          </a:p>
          <a:p>
            <a:pPr lvl="2">
              <a:buFont typeface="Wingdings" panose="05000000000000000000" pitchFamily="2" charset="2"/>
              <a:buChar char="ü"/>
            </a:pPr>
            <a:endParaRPr lang="en-US" altLang="ko-KR" sz="1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ko-KR" sz="2000" b="1" u="sng" dirty="0"/>
              <a:t>Diversity gain and Number of RB size already decided in 1</a:t>
            </a:r>
            <a:r>
              <a:rPr lang="en-US" altLang="ko-KR" sz="2000" b="1" u="sng" baseline="30000" dirty="0"/>
              <a:t>st</a:t>
            </a:r>
            <a:r>
              <a:rPr lang="en-US" altLang="ko-KR" sz="2000" b="1" u="sng" dirty="0"/>
              <a:t> round e-mail summary in [1]</a:t>
            </a:r>
            <a:endParaRPr lang="ko-KR" altLang="ko-KR" sz="2000" b="1" u="sng" dirty="0"/>
          </a:p>
          <a:p>
            <a:pPr lvl="2">
              <a:buFont typeface="Wingdings" panose="05000000000000000000" pitchFamily="2" charset="2"/>
              <a:buChar char="ü"/>
            </a:pPr>
            <a:endParaRPr lang="ko-KR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24128" y="1508760"/>
            <a:ext cx="10396728" cy="5200384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US" altLang="zh-CN" dirty="0"/>
              <a:t>Target SNR -0.5dB is proposed in 1</a:t>
            </a:r>
            <a:r>
              <a:rPr lang="en-US" altLang="zh-CN" baseline="30000" dirty="0"/>
              <a:t>st</a:t>
            </a:r>
            <a:r>
              <a:rPr lang="en-US" altLang="zh-CN" dirty="0"/>
              <a:t> round based on LLS simulation results. (R4-2010817)</a:t>
            </a:r>
          </a:p>
          <a:p>
            <a:pPr marL="0" indent="0">
              <a:spcAft>
                <a:spcPts val="900"/>
              </a:spcAft>
              <a:buNone/>
            </a:pPr>
            <a:r>
              <a:rPr lang="en-US" altLang="zh-CN" dirty="0"/>
              <a:t>According to CBW and SCS, target SNR level is quite dependent. So the MCS index for REFSENS would be changed in FRC table.(R4-2010015)</a:t>
            </a:r>
            <a:endParaRPr lang="zh-CN" altLang="zh-CN" dirty="0"/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/>
              <a:t>Candidate options</a:t>
            </a:r>
            <a:endParaRPr lang="zh-CN" altLang="zh-CN" dirty="0">
              <a:ea typeface="MS Mincho" panose="02020609040205080304" pitchFamily="49" charset="-128"/>
            </a:endParaRPr>
          </a:p>
          <a:p>
            <a:pPr lvl="2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2600" dirty="0"/>
              <a:t>Option 1: Based on simulation results, the target SNR point will be changed from -1.0dB to -0.5dB </a:t>
            </a:r>
            <a:endParaRPr lang="ko-KR" altLang="ko-KR" sz="2600" dirty="0"/>
          </a:p>
          <a:p>
            <a:pPr lvl="2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2600" dirty="0"/>
              <a:t>Option 2: Target SNR is dependent on the MCS setting and diversity gain selected as explained below in Issue 2-2-1.</a:t>
            </a: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dirty="0"/>
              <a:t>Proposal for WF</a:t>
            </a:r>
            <a:endParaRPr lang="zh-CN" altLang="zh-CN" dirty="0">
              <a:ea typeface="MS Mincho" panose="02020609040205080304" pitchFamily="49" charset="-128"/>
            </a:endParaRP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dirty="0"/>
              <a:t>Option 1 is chosen, </a:t>
            </a:r>
            <a:r>
              <a:rPr lang="en-GB" altLang="zh-CN" dirty="0" smtClean="0">
                <a:solidFill>
                  <a:srgbClr val="FF0000"/>
                </a:solidFill>
              </a:rPr>
              <a:t>additional margin 0.5dB will be considered when the RBs size equal to or less than 24RBs</a:t>
            </a:r>
            <a:r>
              <a:rPr lang="en-GB" altLang="zh-CN" dirty="0" smtClean="0"/>
              <a:t>.</a:t>
            </a:r>
            <a:endParaRPr lang="zh-CN" altLang="zh-CN" dirty="0">
              <a:ea typeface="MS Mincho" panose="02020609040205080304" pitchFamily="49" charset="-128"/>
            </a:endParaRPr>
          </a:p>
          <a:p>
            <a:pPr marL="365760" indent="-365760"/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9043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b="1" dirty="0"/>
              <a:t>Issue 2-1-1: Target SNR point for NR V2X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84141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23900" y="1344168"/>
            <a:ext cx="10696956" cy="5330952"/>
          </a:xfrm>
        </p:spPr>
        <p:txBody>
          <a:bodyPr>
            <a:no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US" altLang="zh-CN" sz="2400" dirty="0"/>
              <a:t>RAN4 need to decide NF for licensed band whether measurement point is consider external components or not. Current RAN4 specification defined as follow in general part for </a:t>
            </a:r>
            <a:r>
              <a:rPr lang="en-US" altLang="zh-CN" sz="2400" dirty="0" err="1"/>
              <a:t>Tx</a:t>
            </a:r>
            <a:r>
              <a:rPr lang="en-US" altLang="zh-CN" sz="2400" dirty="0"/>
              <a:t> and Rx requirements.</a:t>
            </a:r>
          </a:p>
          <a:p>
            <a:pPr marL="457200" lvl="1" indent="0">
              <a:spcAft>
                <a:spcPts val="900"/>
              </a:spcAft>
              <a:buNone/>
            </a:pPr>
            <a:r>
              <a:rPr lang="en-GB" altLang="ko-KR" sz="2000" dirty="0"/>
              <a:t>Unless otherwise stated, the transmitter characteristics are specified at the antenna connector of the UE with a single or multiple transmit antenna(s). For UE with integral antenna only, a reference antenna with a gain of 0 </a:t>
            </a:r>
            <a:r>
              <a:rPr lang="en-GB" altLang="ko-KR" sz="2000" dirty="0" err="1"/>
              <a:t>dBi</a:t>
            </a:r>
            <a:r>
              <a:rPr lang="en-GB" altLang="ko-KR" sz="2000" dirty="0"/>
              <a:t> is assumed.</a:t>
            </a:r>
            <a:r>
              <a:rPr lang="en-US" altLang="zh-CN" sz="2000" dirty="0"/>
              <a:t> </a:t>
            </a:r>
            <a:endParaRPr lang="zh-CN" altLang="zh-CN" sz="2000" dirty="0"/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sz="2400" dirty="0"/>
              <a:t>Candidate options</a:t>
            </a:r>
            <a:endParaRPr lang="zh-CN" altLang="zh-CN" sz="2400" dirty="0">
              <a:ea typeface="MS Mincho" panose="02020609040205080304" pitchFamily="49" charset="-128"/>
            </a:endParaRPr>
          </a:p>
          <a:p>
            <a:pPr lvl="2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dirty="0"/>
              <a:t>Option 1: Keep the NF is 9dB &lt; 3GHz, NF is 10dB&gt;= 3GHz (</a:t>
            </a:r>
            <a:r>
              <a:rPr lang="en-US" altLang="ko-KR" dirty="0" err="1"/>
              <a:t>e.g</a:t>
            </a:r>
            <a:r>
              <a:rPr lang="en-US" altLang="ko-KR" dirty="0"/>
              <a:t> B42, n77, n78, n79…) at licensed bands at FR1.</a:t>
            </a:r>
            <a:endParaRPr lang="ko-KR" altLang="ko-KR"/>
          </a:p>
          <a:p>
            <a:pPr lvl="2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dirty="0"/>
              <a:t>Option 2: RAN4 can decide the Noise Figure considering with Issue #2-1-2, #2-1-5, #1-2-2 jointly [1].</a:t>
            </a:r>
            <a:endParaRPr lang="ko-KR" altLang="ko-KR"/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GB" altLang="zh-CN" sz="500" dirty="0"/>
          </a:p>
          <a:p>
            <a:pPr marL="342900" lvl="0" indent="-342900">
              <a:spcBef>
                <a:spcPts val="4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sz="2400" dirty="0"/>
              <a:t>Proposal for WF</a:t>
            </a:r>
            <a:endParaRPr lang="zh-CN" altLang="zh-CN" sz="2400" dirty="0">
              <a:ea typeface="MS Mincho" panose="02020609040205080304" pitchFamily="49" charset="-128"/>
            </a:endParaRP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2000" dirty="0"/>
              <a:t>Option 1 is chosen, </a:t>
            </a:r>
            <a:r>
              <a:rPr lang="en-US" altLang="zh-CN" sz="2000" dirty="0">
                <a:solidFill>
                  <a:srgbClr val="FF0000"/>
                </a:solidFill>
              </a:rPr>
              <a:t>Measurement point description &amp; Figure will be captured in TR38.886 </a:t>
            </a:r>
            <a:r>
              <a:rPr lang="en-US" altLang="ko-KR" sz="2000" dirty="0">
                <a:solidFill>
                  <a:srgbClr val="FF0000"/>
                </a:solidFill>
              </a:rPr>
              <a:t>and LS R4-2011710 will send to RAN5</a:t>
            </a:r>
            <a:endParaRPr lang="zh-CN" altLang="zh-CN" sz="2000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pPr marL="365760" indent="-365760"/>
            <a:endParaRPr lang="en-US" altLang="zh-CN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9043"/>
          </a:xfrm>
        </p:spPr>
        <p:txBody>
          <a:bodyPr>
            <a:noAutofit/>
          </a:bodyPr>
          <a:lstStyle/>
          <a:p>
            <a:pPr algn="ctr"/>
            <a:r>
              <a:rPr lang="en-US" altLang="zh-CN" sz="4000" b="1" dirty="0"/>
              <a:t>Issue 2-1-2: Noise Figure for NR V2X UE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469674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24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b="1" dirty="0"/>
              <a:t>WF : REFSENS requirements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5603" y="1380744"/>
            <a:ext cx="10515600" cy="4830943"/>
          </a:xfrm>
        </p:spPr>
        <p:txBody>
          <a:bodyPr>
            <a:normAutofit/>
          </a:bodyPr>
          <a:lstStyle/>
          <a:p>
            <a:r>
              <a:rPr lang="en-US" altLang="zh-CN" dirty="0"/>
              <a:t>REFSENS requirements for single licensed/unlicensed bands</a:t>
            </a:r>
            <a:endParaRPr lang="zh-CN" altLang="zh-CN" dirty="0">
              <a:solidFill>
                <a:srgbClr val="FF0000"/>
              </a:solidFill>
              <a:ea typeface="MS Mincho" panose="02020609040205080304" pitchFamily="49" charset="-128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147471"/>
              </p:ext>
            </p:extLst>
          </p:nvPr>
        </p:nvGraphicFramePr>
        <p:xfrm>
          <a:off x="2139697" y="2258570"/>
          <a:ext cx="7406641" cy="3172967"/>
        </p:xfrm>
        <a:graphic>
          <a:graphicData uri="http://schemas.openxmlformats.org/drawingml/2006/table">
            <a:tbl>
              <a:tblPr firstRow="1" firstCol="1" bandRow="1"/>
              <a:tblGrid>
                <a:gridCol w="13755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177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1116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116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116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116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36870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50613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NR Operating band / SCS / Channel bandwidth / Duplex-mode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53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V2X Band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SCS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kHz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10MHz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(dBm)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20MHz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(dBm)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30MHz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(dBm)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40MHz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dBm</a:t>
                      </a: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Duplex Mode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68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n38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-96.5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-93.2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-91.4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-90.1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96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96.1</a:t>
                      </a:r>
                      <a:endParaRPr lang="ko-KR" sz="18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-93.4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-91.7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-90.2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26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96.9</a:t>
                      </a:r>
                      <a:endParaRPr lang="ko-KR" sz="18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93.1</a:t>
                      </a:r>
                      <a:endParaRPr lang="ko-KR" sz="18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-91.9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-90.4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268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n47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-92.5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-89.2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-87.4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-86.1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96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92.1</a:t>
                      </a:r>
                      <a:endParaRPr lang="ko-KR" sz="18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-89.4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-87.7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-86.2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96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92.9</a:t>
                      </a:r>
                      <a:endParaRPr lang="ko-KR" sz="18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89.1</a:t>
                      </a:r>
                      <a:endParaRPr lang="ko-KR" sz="18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-87.9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-86.4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5630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8187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b="1" dirty="0"/>
              <a:t>WF : REFSENS requirements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5602" y="1353312"/>
            <a:ext cx="10931285" cy="4858375"/>
          </a:xfrm>
        </p:spPr>
        <p:txBody>
          <a:bodyPr>
            <a:normAutofit/>
          </a:bodyPr>
          <a:lstStyle/>
          <a:p>
            <a:r>
              <a:rPr lang="en-US" altLang="zh-CN" dirty="0"/>
              <a:t>REFSENS requirements for con-current operations</a:t>
            </a:r>
            <a:endParaRPr lang="zh-CN" altLang="zh-CN" dirty="0">
              <a:solidFill>
                <a:srgbClr val="FF0000"/>
              </a:solidFill>
              <a:ea typeface="MS Mincho" panose="02020609040205080304" pitchFamily="49" charset="-128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673819"/>
              </p:ext>
            </p:extLst>
          </p:nvPr>
        </p:nvGraphicFramePr>
        <p:xfrm>
          <a:off x="1810512" y="2327534"/>
          <a:ext cx="8439912" cy="1830663"/>
        </p:xfrm>
        <a:graphic>
          <a:graphicData uri="http://schemas.openxmlformats.org/drawingml/2006/table">
            <a:tbl>
              <a:tblPr firstRow="1" firstCol="1" bandRow="1"/>
              <a:tblGrid>
                <a:gridCol w="8737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303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837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8257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0104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104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7936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7695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8338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767034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060704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794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Inter-band V2X reception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Channel bandwidth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76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NR V2X Band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NR band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NR Band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SCS (kHz)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 MHz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15 MHz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 MHz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30 MHz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40 MHz 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Duplex Mode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9736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n47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n71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n71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-97.2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-94.0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-91.6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-86.0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FDD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9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-94.3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-91.9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-87.4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9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9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n47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-92.5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-89.2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-86.1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HD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39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92.1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-89.4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-87.7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-86.2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97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92.9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89.1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-87.9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-86.4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840096"/>
              </p:ext>
            </p:extLst>
          </p:nvPr>
        </p:nvGraphicFramePr>
        <p:xfrm>
          <a:off x="1810514" y="4799724"/>
          <a:ext cx="8439908" cy="1747380"/>
        </p:xfrm>
        <a:graphic>
          <a:graphicData uri="http://schemas.openxmlformats.org/drawingml/2006/table">
            <a:tbl>
              <a:tblPr/>
              <a:tblGrid>
                <a:gridCol w="888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18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328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9220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2474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474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5158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5158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3450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76378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76378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39872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Inter-band EN-V2X reception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Channel bandwidth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61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NR V2X Band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E-UTRA or V2X band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Band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SCS (kHz)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 MHz</a:t>
                      </a:r>
                      <a:b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b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15 MHz</a:t>
                      </a:r>
                      <a:b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 MHz</a:t>
                      </a:r>
                      <a:b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30 MHz 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40 MHz (dBm)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Duplex Mode</a:t>
                      </a:r>
                      <a:endParaRPr lang="ko-KR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3125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n38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 20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 20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-97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-94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91.2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31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n38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-96.5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-93.2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-91.4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-90.1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HD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31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96.1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-93.4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-91.7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-90.2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31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96.9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GB" sz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93.1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-91.9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-90.4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3081528" y="1873705"/>
            <a:ext cx="67574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RESENS for NR V2X con-current (V2X_n71-n47) in TS38.101-1</a:t>
            </a:r>
            <a:endParaRPr kumimoji="0" lang="en-GB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875534" y="4382917"/>
            <a:ext cx="67574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RESENS for NR V2X con-current (V2X_20_n38) in TS38.101-3</a:t>
            </a:r>
            <a:endParaRPr kumimoji="0" lang="en-GB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00475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7425"/>
          </a:xfrm>
        </p:spPr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405544"/>
              </p:ext>
            </p:extLst>
          </p:nvPr>
        </p:nvGraphicFramePr>
        <p:xfrm>
          <a:off x="838200" y="1352549"/>
          <a:ext cx="10515599" cy="4516756"/>
        </p:xfrm>
        <a:graphic>
          <a:graphicData uri="http://schemas.openxmlformats.org/drawingml/2006/table">
            <a:tbl>
              <a:tblPr firstRow="1" firstCol="1" bandRow="1"/>
              <a:tblGrid>
                <a:gridCol w="8027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071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7175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219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6631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55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 of </a:t>
                      </a:r>
                      <a:r>
                        <a:rPr lang="en-US" sz="14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r>
                        <a:rPr lang="ko-KR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Type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4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R4-2011541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E-mail summary [96e][108]_5G V2X_UE RF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LG </a:t>
                      </a:r>
                      <a:r>
                        <a:rPr lang="en-US" altLang="ko-KR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Electronics Inc.</a:t>
                      </a:r>
                      <a:endParaRPr lang="ko-KR" alt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Information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1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R4-2010822</a:t>
                      </a:r>
                      <a:endParaRPr lang="ko-KR" sz="1200" b="0" u="non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On NR V2X reference measurement channels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Huawei, HiSilicon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other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R4-2010823</a:t>
                      </a:r>
                      <a:endParaRPr lang="ko-KR" sz="1200" b="0" u="non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draft CR for TS 38.101-1: NR V2X FRC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HiSilicon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draftCR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21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R4-2010824</a:t>
                      </a:r>
                      <a:endParaRPr lang="ko-KR" sz="1200" b="0" u="non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draft CR for TR 38.886: NR V2X FRC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HiSilicon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draftCR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74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5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R4-2010137</a:t>
                      </a:r>
                      <a:endParaRPr lang="ko-KR" sz="1200" b="0" u="non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Correction on NR V2X UE RF requirements for single carrier in TS38.101-1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LG Electronics France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5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6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R4-2010025</a:t>
                      </a:r>
                      <a:endParaRPr lang="ko-KR" sz="1200" b="0" u="non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Components external to UE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Qualcomm Incorporated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2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7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R4-2010137</a:t>
                      </a:r>
                      <a:endParaRPr lang="ko-KR" sz="1200" b="0" u="non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Correction on NR V2X UE RF requirements for single carrier in TS38.101-1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LG Electronics France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8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R4-2009823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 for TS 38.101-1, REFSENS requirements for NR V2X band n38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CATT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9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R4-2009826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REFSENS requirements for NR V2X band n38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CATT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10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R4-2010013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REFSENS requirements and LLS results of REFSENS for NR V2X UE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 Inc.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11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R4-2010015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V2X RX Issues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Qualcomm Incorporated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12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R4-2010027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REFSENS for V2X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Qualcomm Incorporated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CR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13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굴림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R4-2010817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SNR evaluation for NR V2X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</a:t>
                      </a:r>
                      <a:r>
                        <a:rPr lang="en-US" sz="1200" b="0" u="non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HiSilicon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200" b="0" u="non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20987</TotalTime>
  <Words>963</Words>
  <Application>Microsoft Office PowerPoint</Application>
  <PresentationFormat>와이드스크린</PresentationFormat>
  <Paragraphs>273</Paragraphs>
  <Slides>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20" baseType="lpstr">
      <vt:lpstr>MS Mincho</vt:lpstr>
      <vt:lpstr>SimSun</vt:lpstr>
      <vt:lpstr>SimSun</vt:lpstr>
      <vt:lpstr>굴림</vt:lpstr>
      <vt:lpstr>맑은 고딕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Office Theme</vt:lpstr>
      <vt:lpstr>WF on REFSENS requirements for NR V2X UE at licensed/unlicensed bands</vt:lpstr>
      <vt:lpstr>Background</vt:lpstr>
      <vt:lpstr>Issue 2-1-1: Target SNR point for NR V2X</vt:lpstr>
      <vt:lpstr>Issue 2-1-2: Noise Figure for NR V2X UE</vt:lpstr>
      <vt:lpstr>WF : REFSENS requirements</vt:lpstr>
      <vt:lpstr>WF : REFSENS requirements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REFSENS requirements for NR V2X UE</dc:title>
  <dc:creator>LGE</dc:creator>
  <cp:lastModifiedBy>Suhwan Lim</cp:lastModifiedBy>
  <cp:revision>318</cp:revision>
  <dcterms:created xsi:type="dcterms:W3CDTF">2017-01-18T06:26:21Z</dcterms:created>
  <dcterms:modified xsi:type="dcterms:W3CDTF">2020-08-26T22:56:50Z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