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4"/>
  </p:notesMasterIdLst>
  <p:sldIdLst>
    <p:sldId id="256" r:id="rId5"/>
    <p:sldId id="270" r:id="rId6"/>
    <p:sldId id="271" r:id="rId7"/>
    <p:sldId id="275" r:id="rId8"/>
    <p:sldId id="272" r:id="rId9"/>
    <p:sldId id="273" r:id="rId10"/>
    <p:sldId id="274" r:id="rId11"/>
    <p:sldId id="277" r:id="rId12"/>
    <p:sldId id="276" r:id="rId13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1709" autoAdjust="0"/>
  </p:normalViewPr>
  <p:slideViewPr>
    <p:cSldViewPr snapToGrid="0">
      <p:cViewPr varScale="1">
        <p:scale>
          <a:sx n="78" d="100"/>
          <a:sy n="78" d="100"/>
        </p:scale>
        <p:origin x="878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ian Bergljung" userId="b6ed368b-e657-4ae7-b07c-b1d9abf42404" providerId="ADAL" clId="{7D6FE3A5-AE45-4E9A-BF89-5DC4DD163C1C}"/>
    <pc:docChg chg="custSel modSld">
      <pc:chgData name="Christian Bergljung" userId="b6ed368b-e657-4ae7-b07c-b1d9abf42404" providerId="ADAL" clId="{7D6FE3A5-AE45-4E9A-BF89-5DC4DD163C1C}" dt="2020-08-07T18:18:44.137" v="102" actId="20577"/>
      <pc:docMkLst>
        <pc:docMk/>
      </pc:docMkLst>
      <pc:sldChg chg="modNotesTx">
        <pc:chgData name="Christian Bergljung" userId="b6ed368b-e657-4ae7-b07c-b1d9abf42404" providerId="ADAL" clId="{7D6FE3A5-AE45-4E9A-BF89-5DC4DD163C1C}" dt="2020-08-07T18:12:29.902" v="0" actId="20577"/>
        <pc:sldMkLst>
          <pc:docMk/>
          <pc:sldMk cId="4028893222" sldId="270"/>
        </pc:sldMkLst>
      </pc:sldChg>
      <pc:sldChg chg="modSp">
        <pc:chgData name="Christian Bergljung" userId="b6ed368b-e657-4ae7-b07c-b1d9abf42404" providerId="ADAL" clId="{7D6FE3A5-AE45-4E9A-BF89-5DC4DD163C1C}" dt="2020-08-07T18:16:34.079" v="53" actId="20577"/>
        <pc:sldMkLst>
          <pc:docMk/>
          <pc:sldMk cId="2238589773" sldId="272"/>
        </pc:sldMkLst>
        <pc:spChg chg="mod">
          <ac:chgData name="Christian Bergljung" userId="b6ed368b-e657-4ae7-b07c-b1d9abf42404" providerId="ADAL" clId="{7D6FE3A5-AE45-4E9A-BF89-5DC4DD163C1C}" dt="2020-08-07T18:16:34.079" v="53" actId="20577"/>
          <ac:spMkLst>
            <pc:docMk/>
            <pc:sldMk cId="2238589773" sldId="272"/>
            <ac:spMk id="3" creationId="{79D50737-F31E-4004-B23B-D2FCCFC46C2E}"/>
          </ac:spMkLst>
        </pc:spChg>
      </pc:sldChg>
      <pc:sldChg chg="modSp">
        <pc:chgData name="Christian Bergljung" userId="b6ed368b-e657-4ae7-b07c-b1d9abf42404" providerId="ADAL" clId="{7D6FE3A5-AE45-4E9A-BF89-5DC4DD163C1C}" dt="2020-08-07T18:15:58.167" v="18" actId="20577"/>
        <pc:sldMkLst>
          <pc:docMk/>
          <pc:sldMk cId="2349138648" sldId="275"/>
        </pc:sldMkLst>
        <pc:spChg chg="mod">
          <ac:chgData name="Christian Bergljung" userId="b6ed368b-e657-4ae7-b07c-b1d9abf42404" providerId="ADAL" clId="{7D6FE3A5-AE45-4E9A-BF89-5DC4DD163C1C}" dt="2020-08-07T18:15:58.167" v="18" actId="20577"/>
          <ac:spMkLst>
            <pc:docMk/>
            <pc:sldMk cId="2349138648" sldId="275"/>
            <ac:spMk id="3" creationId="{C0BF1830-CAE1-43D4-B2AA-4A2530CDDB8E}"/>
          </ac:spMkLst>
        </pc:spChg>
      </pc:sldChg>
      <pc:sldChg chg="modSp">
        <pc:chgData name="Christian Bergljung" userId="b6ed368b-e657-4ae7-b07c-b1d9abf42404" providerId="ADAL" clId="{7D6FE3A5-AE45-4E9A-BF89-5DC4DD163C1C}" dt="2020-08-07T18:18:44.137" v="102" actId="20577"/>
        <pc:sldMkLst>
          <pc:docMk/>
          <pc:sldMk cId="292653501" sldId="276"/>
        </pc:sldMkLst>
        <pc:spChg chg="mod">
          <ac:chgData name="Christian Bergljung" userId="b6ed368b-e657-4ae7-b07c-b1d9abf42404" providerId="ADAL" clId="{7D6FE3A5-AE45-4E9A-BF89-5DC4DD163C1C}" dt="2020-08-07T18:18:44.137" v="102" actId="20577"/>
          <ac:spMkLst>
            <pc:docMk/>
            <pc:sldMk cId="292653501" sldId="276"/>
            <ac:spMk id="3" creationId="{10A76DB7-836C-42D1-B028-9A19B8AE94FE}"/>
          </ac:spMkLst>
        </pc:spChg>
      </pc:sldChg>
    </pc:docChg>
  </pc:docChgLst>
  <pc:docChgLst>
    <pc:chgData name="Christian Bergljung" userId="b6ed368b-e657-4ae7-b07c-b1d9abf42404" providerId="ADAL" clId="{539F7687-2386-48B9-BD53-3E02A16FF17A}"/>
    <pc:docChg chg="modSld">
      <pc:chgData name="Christian Bergljung" userId="b6ed368b-e657-4ae7-b07c-b1d9abf42404" providerId="ADAL" clId="{539F7687-2386-48B9-BD53-3E02A16FF17A}" dt="2020-08-07T15:52:33.794" v="9" actId="20577"/>
      <pc:docMkLst>
        <pc:docMk/>
      </pc:docMkLst>
      <pc:sldChg chg="modSp">
        <pc:chgData name="Christian Bergljung" userId="b6ed368b-e657-4ae7-b07c-b1d9abf42404" providerId="ADAL" clId="{539F7687-2386-48B9-BD53-3E02A16FF17A}" dt="2020-08-07T15:52:33.794" v="9" actId="20577"/>
        <pc:sldMkLst>
          <pc:docMk/>
          <pc:sldMk cId="511560481" sldId="256"/>
        </pc:sldMkLst>
        <pc:spChg chg="mod">
          <ac:chgData name="Christian Bergljung" userId="b6ed368b-e657-4ae7-b07c-b1d9abf42404" providerId="ADAL" clId="{539F7687-2386-48B9-BD53-3E02A16FF17A}" dt="2020-08-07T15:52:33.794" v="9" actId="20577"/>
          <ac:spMkLst>
            <pc:docMk/>
            <pc:sldMk cId="511560481" sldId="256"/>
            <ac:spMk id="5" creationId="{0BFFC1CF-8E57-4E46-B7EF-EE9B1CE6784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3673F3-2B82-4FF5-B9B0-FECB3E3F6C54}" type="datetimeFigureOut">
              <a:rPr lang="sv-SE" smtClean="0"/>
              <a:t>2020-08-07</a:t>
            </a:fld>
            <a:endParaRPr 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E76C3D-4E46-4DB1-AB54-DCD21447F20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46859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E76C3D-4E46-4DB1-AB54-DCD21447F208}" type="slidenum">
              <a:rPr lang="sv-SE" smtClean="0"/>
              <a:t>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797128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E76C3D-4E46-4DB1-AB54-DCD21447F208}" type="slidenum">
              <a:rPr lang="sv-SE" smtClean="0"/>
              <a:t>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935666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E76C3D-4E46-4DB1-AB54-DCD21447F208}" type="slidenum">
              <a:rPr lang="sv-SE" smtClean="0"/>
              <a:t>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568485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E76C3D-4E46-4DB1-AB54-DCD21447F208}" type="slidenum">
              <a:rPr lang="sv-SE" smtClean="0"/>
              <a:t>7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007260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CF6311-7616-4FAD-ACF3-E0007466C0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FA9D36-BB42-47D2-8807-DC0F74355E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43E125-CEF1-4443-9C50-0C40CD8779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2020-08-07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DFF5A8-B0E1-4F86-B8B0-26F9A83C0E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729BFC-5A7F-4423-9FB9-9CE7F4214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387508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47C8E6-1EBA-44F8-801F-044ED46B2D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3556A16-B701-4F64-9F1A-35584493B5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29BBB4-5F27-4930-AC0A-D98611AE2F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2020-08-07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BD1B76-2031-4B70-B6F0-B4FEAA437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F1F32B-2B6F-420E-A124-EE95895A72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13321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E07368C-BE19-4290-8C42-A800115BAB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2B3055F-F83E-4813-B615-281997ADAB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9551BA-A363-47C5-8AE2-CE36729B38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2020-08-07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5676B5-EE1D-4398-A2DE-C5BEEA340A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6DF269-EB67-40F7-8235-AE53DCE39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65217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429E39-3DA9-4E4A-A800-643BF62E99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0B9BAA-BB8A-40FF-86CF-1E4EEA18D4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3A04E6-E4CC-4049-9025-56BB148AC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2020-08-07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FBBBB4-15B8-4D2B-BB63-33B54DC2A6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DF9461-9508-47DD-8665-6941D3DAB8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201746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140D9B-DA98-405C-B966-3A931D3E18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6D4B00-4A49-4281-A4F8-DD47F9C1CD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F1B8EC-A490-41E5-BAF6-B0E78F2A82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2020-08-07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6C9DDE-EE4C-4A82-9174-2B63468CF1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55D66B-FB54-4520-AA00-1456C3F9C9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30150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02DF2B-99AE-4A86-80FE-8A2C1C4484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43DE3A-BBBE-4CFF-94CB-DE5D2EBBA8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56C576-BDC3-4A3A-9BBB-1D8E12BCCE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6DD4AB-AB06-4744-AD56-19CA681A8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2020-08-07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EF700C-FC54-4B71-9F45-E1E291DEC3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97B828-5570-43E7-9B94-CB8FCF30D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49146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0E23C4-43A0-48B3-AB62-AB4D4BF5A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5F5022-821C-473D-A697-DC7ECE8FFC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14708B-F73E-4C7A-B2F6-7B8B3A44FB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8D91809-F4E4-4543-B10C-D1C9A26FEF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F9546CA-3562-449F-9954-6E1B9C346C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3AC9F8-E9CD-42B2-9012-7ADAE53295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2020-08-07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2EF4312-CF6B-43DA-99D8-4E55AF3B77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0ABE5DD-6732-431E-B0DD-E2D8C100A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646927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CA1F5B-BE7B-4E4D-AE62-AF9BDAC7E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9FE8D18-C7EC-4DAC-9D3D-D129B3C7AE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2020-08-07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B274F28-5EFF-43A5-9169-C5D248AEF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FF5298-40C3-476B-B8C7-B8BA7ED77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306169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088BDF1-FC12-4525-9399-D4B1FE53A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2020-08-07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A204352-E865-4E6F-A038-DBC2C41E39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923BF-C5E6-4861-BEBD-9ABB27459D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562565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C4AC57-DE77-4711-A3DE-C1A82B8BCF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CB9AFE-A989-4D75-AA3D-9C11E627CB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CD7312-CD91-4286-96C5-27A969CB78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9F8450-AFA6-4893-A0DF-A96087C52C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2020-08-07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BFD446-B9A0-4B9A-94B0-2308989C9D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6BC837-80AD-4ECE-A152-50F9BFEA8A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90988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DFFA21-19A3-4E20-A882-5BFF7AF99E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2ADE62-A486-44B2-AFDB-E7BB2FE6414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859D8B6-7265-4D7C-877B-8326205734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C907E7-46BC-42E1-A00B-64321216A0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2020-08-07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A01B1A-1A87-456F-A2A2-7313F0E433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D8EB96-9014-4139-A076-30996CD77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94952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88D6D6C-5B96-4569-B2DA-CA73B28603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AD048F-AB2B-4506-8FA6-0A1547F48D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8991ED-A1B7-46FE-AFAD-ADAFB542C8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67A256-C3EE-4780-8DB2-A91A81F276D8}" type="datetimeFigureOut">
              <a:rPr lang="sv-SE" smtClean="0"/>
              <a:t>2020-08-07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2A2346-E46C-41BE-BBF5-3F605BCD96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8FBFD3-2A14-49D6-8AEB-8EEE477A8C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22793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62E831-8541-47AB-B672-1F58CBFED9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94936"/>
            <a:ext cx="9920748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Feasibility of reporting: expected UE </a:t>
            </a:r>
            <a:r>
              <a:rPr lang="en-US" dirty="0" err="1"/>
              <a:t>behaviour</a:t>
            </a:r>
            <a:r>
              <a:rPr lang="en-US" dirty="0"/>
              <a:t> with  duty-cycle reporting and PMPR method? </a:t>
            </a:r>
            <a:endParaRPr lang="sv-S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AF10163-ACED-4352-A0EE-1FC4814A60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189232"/>
            <a:ext cx="9144000" cy="1655762"/>
          </a:xfrm>
        </p:spPr>
        <p:txBody>
          <a:bodyPr/>
          <a:lstStyle/>
          <a:p>
            <a:r>
              <a:rPr lang="sv-SE" dirty="0"/>
              <a:t>Ericsson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851F547-9E99-45C5-BB46-078A9EAD30F9}"/>
              </a:ext>
            </a:extLst>
          </p:cNvPr>
          <p:cNvSpPr/>
          <p:nvPr/>
        </p:nvSpPr>
        <p:spPr>
          <a:xfrm>
            <a:off x="588886" y="50293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TSG-RAN WG4 Meeting #96-e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Electronic meeting, 17 – 28 August 2020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BFFC1CF-8E57-4E46-B7EF-EE9B1CE67843}"/>
              </a:ext>
            </a:extLst>
          </p:cNvPr>
          <p:cNvSpPr txBox="1"/>
          <p:nvPr/>
        </p:nvSpPr>
        <p:spPr>
          <a:xfrm>
            <a:off x="9485625" y="522328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dirty="0">
                <a:latin typeface="Arial" panose="020B0604020202020204" pitchFamily="34" charset="0"/>
                <a:cs typeface="Arial" panose="020B0604020202020204" pitchFamily="34" charset="0"/>
              </a:rPr>
              <a:t>R4-2010349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8711411-EC6B-4DD0-8266-30226F196FB5}"/>
              </a:ext>
            </a:extLst>
          </p:cNvPr>
          <p:cNvSpPr/>
          <p:nvPr/>
        </p:nvSpPr>
        <p:spPr>
          <a:xfrm>
            <a:off x="590363" y="156085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sv-SE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Agenda item:     9.2.1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Document for:    Approval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15604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C27984-E294-451D-A1A8-4C050D47DD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 and current understanding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DA413E-FAED-4D62-8626-F07D55373B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630711" cy="4351338"/>
          </a:xfrm>
        </p:spPr>
        <p:txBody>
          <a:bodyPr>
            <a:normAutofit fontScale="92500" lnSpcReduction="20000"/>
          </a:bodyPr>
          <a:lstStyle/>
          <a:p>
            <a:r>
              <a:rPr lang="sv-SE" dirty="0"/>
              <a:t>NW expected to schedule the EN-DC PC2 UE according to its reported duty-cycle (dc) capability, otherwise EN-DC PC3 fallback</a:t>
            </a:r>
          </a:p>
          <a:p>
            <a:endParaRPr lang="sv-SE" dirty="0"/>
          </a:p>
          <a:p>
            <a:r>
              <a:rPr lang="sv-SE" dirty="0"/>
              <a:t>The UE behaviour in the field is unclear</a:t>
            </a:r>
          </a:p>
          <a:p>
            <a:r>
              <a:rPr lang="sv-SE" dirty="0"/>
              <a:t>Duty cycle: </a:t>
            </a:r>
          </a:p>
          <a:p>
            <a:pPr lvl="1"/>
            <a:r>
              <a:rPr lang="sv-SE" dirty="0"/>
              <a:t>if the ’actual’ NR dc scheduled is less than the reported (</a:t>
            </a:r>
            <a:r>
              <a:rPr lang="en-US" altLang="zh-CN" dirty="0"/>
              <a:t>maxNRDuty1/2</a:t>
            </a:r>
            <a:r>
              <a:rPr lang="sv-SE" dirty="0"/>
              <a:t>) while the ’actual’ LTE dc scheduled is less than the reference value (dutyLTE1/2), then 26 dBm total EN-DC power</a:t>
            </a:r>
          </a:p>
          <a:p>
            <a:pPr lvl="1"/>
            <a:r>
              <a:rPr lang="sv-SE" dirty="0"/>
              <a:t>otherwise fallback to PC3 (23 dBm total power)</a:t>
            </a:r>
          </a:p>
          <a:p>
            <a:r>
              <a:rPr lang="sv-SE" dirty="0"/>
              <a:t>PMPR: </a:t>
            </a:r>
          </a:p>
          <a:p>
            <a:pPr lvl="1"/>
            <a:r>
              <a:rPr lang="sv-SE" dirty="0"/>
              <a:t>the total EN-DC power is (26 dBm – PMPR) depending on CG duty cycles (proprietary)</a:t>
            </a:r>
          </a:p>
          <a:p>
            <a:pPr lvl="1"/>
            <a:r>
              <a:rPr lang="sv-SE" dirty="0"/>
              <a:t>fallback to PC3, unspecified when</a:t>
            </a:r>
          </a:p>
          <a:p>
            <a:pPr lvl="1"/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0288932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600E2D-A7A1-4130-B666-CC53CD7103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Open issues for duty cycle reporting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CDF3A5-0B91-4269-AD0C-F675655746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v-SE" dirty="0"/>
              <a:t>Dependence on ’actual’ output power on the CGs given an ’actual’ dc scheduled?</a:t>
            </a:r>
          </a:p>
          <a:p>
            <a:r>
              <a:rPr lang="sv-SE" dirty="0"/>
              <a:t>How is the ’actual’ dc measured in the time domain? </a:t>
            </a:r>
          </a:p>
          <a:p>
            <a:pPr lvl="1"/>
            <a:r>
              <a:rPr lang="sv-SE" dirty="0"/>
              <a:t>”Certain evaluation period” been used for TDD, unknown for the scheduler</a:t>
            </a:r>
          </a:p>
          <a:p>
            <a:r>
              <a:rPr lang="sv-SE" dirty="0"/>
              <a:t>The PMPR unspecified (</a:t>
            </a:r>
            <a:r>
              <a:rPr lang="sv-SE" i="1" dirty="0"/>
              <a:t>this</a:t>
            </a:r>
            <a:r>
              <a:rPr lang="sv-SE" dirty="0"/>
              <a:t> method is actually blind)</a:t>
            </a:r>
          </a:p>
          <a:p>
            <a:pPr lvl="1"/>
            <a:r>
              <a:rPr lang="sv-SE" dirty="0"/>
              <a:t>What does ”full duty cycle supported” mean?</a:t>
            </a:r>
          </a:p>
          <a:p>
            <a:r>
              <a:rPr lang="sv-SE" dirty="0"/>
              <a:t>SAR is always tested with 100% FDD duty cycle, the UE always tested in PC3 fallback?</a:t>
            </a:r>
          </a:p>
          <a:p>
            <a:endParaRPr lang="sv-SE" dirty="0"/>
          </a:p>
          <a:p>
            <a:r>
              <a:rPr lang="sv-SE" dirty="0"/>
              <a:t>There are no proposed test cases for duty cycle reporting and PMPR</a:t>
            </a:r>
          </a:p>
        </p:txBody>
      </p:sp>
    </p:spTree>
    <p:extLst>
      <p:ext uri="{BB962C8B-B14F-4D97-AF65-F5344CB8AC3E}">
        <p14:creationId xmlns:p14="http://schemas.microsoft.com/office/powerpoint/2010/main" val="39221419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3A3503-507A-4655-95D1-1C0D222677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Duty cycle value range and output power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BF1830-CAE1-43D4-B2AA-4A2530CDDB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842523" cy="4351338"/>
          </a:xfrm>
        </p:spPr>
        <p:txBody>
          <a:bodyPr>
            <a:normAutofit fontScale="85000" lnSpcReduction="10000"/>
          </a:bodyPr>
          <a:lstStyle/>
          <a:p>
            <a:r>
              <a:rPr lang="sv-SE" sz="2400" dirty="0"/>
              <a:t>Is the duty cycle reporting applicable at maximum power or other power levels?</a:t>
            </a:r>
          </a:p>
          <a:p>
            <a:pPr lvl="1"/>
            <a:r>
              <a:rPr lang="sv-SE" sz="2000" dirty="0"/>
              <a:t>Similar discussion for FR2 duty-cycle reporting</a:t>
            </a:r>
          </a:p>
          <a:p>
            <a:r>
              <a:rPr lang="sv-SE" sz="2400" dirty="0"/>
              <a:t>The reporting is semi-static (UE capability), not changed during connection</a:t>
            </a:r>
            <a:endParaRPr lang="en-US" altLang="zh-CN" sz="2400" dirty="0"/>
          </a:p>
          <a:p>
            <a:r>
              <a:rPr lang="en-US" altLang="zh-CN" sz="2400" dirty="0"/>
              <a:t>Two fixed LTE reference configurations, Duty</a:t>
            </a:r>
            <a:r>
              <a:rPr lang="en-US" altLang="zh-CN" sz="2400" baseline="-25000" dirty="0"/>
              <a:t>LTE</a:t>
            </a:r>
            <a:r>
              <a:rPr lang="en-US" altLang="zh-CN" sz="2400" dirty="0"/>
              <a:t>1=70%, Duty</a:t>
            </a:r>
            <a:r>
              <a:rPr lang="en-US" altLang="zh-CN" sz="2400" baseline="-25000" dirty="0"/>
              <a:t>LTE</a:t>
            </a:r>
            <a:r>
              <a:rPr lang="en-US" altLang="zh-CN" sz="2400" dirty="0"/>
              <a:t>2=40% corresponding to the respective</a:t>
            </a:r>
          </a:p>
          <a:p>
            <a:pPr lvl="1"/>
            <a:r>
              <a:rPr lang="en-US" altLang="zh-CN" sz="2000" dirty="0"/>
              <a:t> maxNRDuty1 ∈ {30%, 40%, 50%, 60%, 70%, 80%, 90%, 100% , </a:t>
            </a:r>
            <a:r>
              <a:rPr lang="en-US" altLang="zh-CN" sz="2000" dirty="0" err="1"/>
              <a:t>Full_duty_supported</a:t>
            </a:r>
            <a:r>
              <a:rPr lang="en-US" altLang="zh-CN" sz="2000" dirty="0"/>
              <a:t>}</a:t>
            </a:r>
            <a:endParaRPr lang="en-US" altLang="zh-CN" sz="800" dirty="0">
              <a:solidFill>
                <a:srgbClr val="FF0000"/>
              </a:solidFill>
            </a:endParaRPr>
          </a:p>
          <a:p>
            <a:pPr lvl="1"/>
            <a:r>
              <a:rPr lang="en-US" altLang="zh-CN" sz="2000" dirty="0"/>
              <a:t> maxNRDuty2 ∈ {30%, 40%, 50%, 60%, 70%, 80%, 90%, 100% }</a:t>
            </a:r>
          </a:p>
          <a:p>
            <a:pPr lvl="1"/>
            <a:endParaRPr lang="en-US" altLang="zh-CN" sz="2000" dirty="0"/>
          </a:p>
          <a:p>
            <a:r>
              <a:rPr lang="sv-SE" sz="2400" dirty="0"/>
              <a:t>Maximum power: with 100% NR duty cycle and maximum CG power, the reporting would allow up to </a:t>
            </a:r>
          </a:p>
          <a:p>
            <a:pPr lvl="1"/>
            <a:r>
              <a:rPr lang="sv-SE" sz="2000" dirty="0"/>
              <a:t>25.3/24.5 dBm </a:t>
            </a:r>
            <a:r>
              <a:rPr lang="sv-SE" sz="2000" i="1" dirty="0"/>
              <a:t>average</a:t>
            </a:r>
            <a:r>
              <a:rPr lang="sv-SE" sz="2000" dirty="0"/>
              <a:t> total power for Case 1 (Duty1/Duty2) </a:t>
            </a:r>
          </a:p>
          <a:p>
            <a:pPr lvl="1"/>
            <a:r>
              <a:rPr lang="sv-SE" sz="2000" dirty="0"/>
              <a:t>26 dBm </a:t>
            </a:r>
            <a:r>
              <a:rPr lang="sv-SE" sz="2000" i="1" dirty="0"/>
              <a:t>average</a:t>
            </a:r>
            <a:r>
              <a:rPr lang="sv-SE" sz="2000" dirty="0"/>
              <a:t> total power for Case 2 (NR can be at full power, the total 26 dBm)</a:t>
            </a:r>
          </a:p>
          <a:p>
            <a:r>
              <a:rPr lang="sv-SE" sz="2400" dirty="0"/>
              <a:t>Considerably higher average power than the 23 dBm normally assumed for HPUE to faciliate SAR and UE heat management</a:t>
            </a:r>
          </a:p>
          <a:p>
            <a:r>
              <a:rPr lang="sv-SE" sz="2400" dirty="0"/>
              <a:t>Are the duty-cycle value ranges proposed realistic/feasible?</a:t>
            </a:r>
          </a:p>
        </p:txBody>
      </p:sp>
    </p:spTree>
    <p:extLst>
      <p:ext uri="{BB962C8B-B14F-4D97-AF65-F5344CB8AC3E}">
        <p14:creationId xmlns:p14="http://schemas.microsoft.com/office/powerpoint/2010/main" val="23491386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8447B7-201F-4F41-AA42-ABD8C8955E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sz="3600" dirty="0"/>
              <a:t>Duty cycle: PC3 fallback dependence on CG power?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D50737-F31E-4004-B23B-D2FCCFC46C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747801"/>
            <a:ext cx="11039261" cy="2520279"/>
          </a:xfrm>
        </p:spPr>
        <p:txBody>
          <a:bodyPr>
            <a:normAutofit fontScale="70000" lnSpcReduction="20000"/>
          </a:bodyPr>
          <a:lstStyle/>
          <a:p>
            <a:r>
              <a:rPr lang="sv-SE" dirty="0"/>
              <a:t>If the actual FDD dc over the ’certain evaluation period’ is 100%, i.e. greater than the LTE reference dc, the UE presumably falls back to PC3 regardless of the actual NR dc (?)</a:t>
            </a:r>
          </a:p>
          <a:p>
            <a:r>
              <a:rPr lang="sv-SE" dirty="0"/>
              <a:t>Is fallback only dependent on dc, i.e. independent of </a:t>
            </a:r>
            <a:r>
              <a:rPr lang="sv-SE" i="1" dirty="0"/>
              <a:t>actual</a:t>
            </a:r>
            <a:r>
              <a:rPr lang="sv-SE" dirty="0"/>
              <a:t> output power?</a:t>
            </a:r>
          </a:p>
          <a:p>
            <a:pPr lvl="1"/>
            <a:r>
              <a:rPr lang="sv-SE" dirty="0"/>
              <a:t>fallback is only ’necessary’ if the FDD is at maximum power P</a:t>
            </a:r>
            <a:r>
              <a:rPr lang="sv-SE" baseline="-25000" dirty="0"/>
              <a:t>max,LTE</a:t>
            </a:r>
            <a:r>
              <a:rPr lang="sv-SE" dirty="0"/>
              <a:t>; if not, then PC3 fallback is unnecessary, the average total power can still be below 23 dBm, e.g. FDD below 10 dBm att 100% dc with TDD above 25 dBm at 30% dc (the reported NR capability assumed)</a:t>
            </a:r>
          </a:p>
          <a:p>
            <a:r>
              <a:rPr lang="sv-SE" dirty="0"/>
              <a:t>Even if not, the MeNB has got limited knowledge of the MCG output power on frame basis, only PHR reports that are relatively scarce </a:t>
            </a:r>
          </a:p>
          <a:p>
            <a:r>
              <a:rPr lang="sv-SE" dirty="0"/>
              <a:t>Duty cycle reporting less useful if the UE behaviour is also dependent on the power (as it should be)</a:t>
            </a:r>
          </a:p>
          <a:p>
            <a:endParaRPr lang="sv-SE" dirty="0"/>
          </a:p>
          <a:p>
            <a:pPr marL="0" indent="0">
              <a:buNone/>
            </a:pPr>
            <a:endParaRPr lang="sv-SE" dirty="0"/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805FFB6A-A945-44E3-B139-1A7503638C5C}"/>
              </a:ext>
            </a:extLst>
          </p:cNvPr>
          <p:cNvGrpSpPr/>
          <p:nvPr/>
        </p:nvGrpSpPr>
        <p:grpSpPr>
          <a:xfrm>
            <a:off x="1438261" y="4113328"/>
            <a:ext cx="8586572" cy="2085158"/>
            <a:chOff x="1384279" y="4247548"/>
            <a:chExt cx="9167455" cy="2499024"/>
          </a:xfrm>
        </p:grpSpPr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id="{7B2A2CEA-F5A4-4151-8E64-836765C80A26}"/>
                </a:ext>
              </a:extLst>
            </p:cNvPr>
            <p:cNvCxnSpPr/>
            <p:nvPr/>
          </p:nvCxnSpPr>
          <p:spPr>
            <a:xfrm>
              <a:off x="2153686" y="6342727"/>
              <a:ext cx="6161103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CA2CCCC-E83D-444B-A0BB-CAC531DD19B5}"/>
                </a:ext>
              </a:extLst>
            </p:cNvPr>
            <p:cNvSpPr txBox="1"/>
            <p:nvPr/>
          </p:nvSpPr>
          <p:spPr>
            <a:xfrm>
              <a:off x="5919584" y="6353074"/>
              <a:ext cx="7040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(D+X)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5B15F15-819E-4FAE-96A4-8FAF69CE3503}"/>
                </a:ext>
              </a:extLst>
            </p:cNvPr>
            <p:cNvSpPr txBox="1"/>
            <p:nvPr/>
          </p:nvSpPr>
          <p:spPr>
            <a:xfrm>
              <a:off x="7530672" y="6354550"/>
              <a:ext cx="3321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U</a:t>
              </a:r>
            </a:p>
          </p:txBody>
        </p: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11666B5B-E865-4A16-92D4-25E7E087E6E6}"/>
                </a:ext>
              </a:extLst>
            </p:cNvPr>
            <p:cNvCxnSpPr/>
            <p:nvPr/>
          </p:nvCxnSpPr>
          <p:spPr>
            <a:xfrm>
              <a:off x="2155162" y="5121263"/>
              <a:ext cx="6161103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E4E7D3BC-BB46-4653-BBEC-B0C0B510B75B}"/>
                </a:ext>
              </a:extLst>
            </p:cNvPr>
            <p:cNvSpPr/>
            <p:nvPr/>
          </p:nvSpPr>
          <p:spPr>
            <a:xfrm>
              <a:off x="2251687" y="4822359"/>
              <a:ext cx="585927" cy="29743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8049E25F-B36D-4322-8201-66FB45B170ED}"/>
                </a:ext>
              </a:extLst>
            </p:cNvPr>
            <p:cNvSpPr txBox="1"/>
            <p:nvPr/>
          </p:nvSpPr>
          <p:spPr>
            <a:xfrm>
              <a:off x="2385977" y="5130136"/>
              <a:ext cx="3321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U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DFA324D-0E25-4F82-A9FB-E4C1074872BA}"/>
                </a:ext>
              </a:extLst>
            </p:cNvPr>
            <p:cNvSpPr txBox="1"/>
            <p:nvPr/>
          </p:nvSpPr>
          <p:spPr>
            <a:xfrm>
              <a:off x="3559317" y="5131612"/>
              <a:ext cx="3321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U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58773405-5B8D-4775-9AD0-513889296226}"/>
                </a:ext>
              </a:extLst>
            </p:cNvPr>
            <p:cNvSpPr txBox="1"/>
            <p:nvPr/>
          </p:nvSpPr>
          <p:spPr>
            <a:xfrm>
              <a:off x="4137840" y="5133088"/>
              <a:ext cx="3321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U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6422C820-ECA3-4FF3-80EB-F3468BF0E3BC}"/>
                </a:ext>
              </a:extLst>
            </p:cNvPr>
            <p:cNvSpPr txBox="1"/>
            <p:nvPr/>
          </p:nvSpPr>
          <p:spPr>
            <a:xfrm>
              <a:off x="2982260" y="5131615"/>
              <a:ext cx="3321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U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63E6168-DE71-443B-BAEF-E145C5351E43}"/>
                </a:ext>
              </a:extLst>
            </p:cNvPr>
            <p:cNvSpPr txBox="1"/>
            <p:nvPr/>
          </p:nvSpPr>
          <p:spPr>
            <a:xfrm>
              <a:off x="4731168" y="5131612"/>
              <a:ext cx="3321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U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BD5EF53A-2E55-4C7B-A5F1-DEA7760FA98B}"/>
                </a:ext>
              </a:extLst>
            </p:cNvPr>
            <p:cNvSpPr txBox="1"/>
            <p:nvPr/>
          </p:nvSpPr>
          <p:spPr>
            <a:xfrm>
              <a:off x="5308216" y="5131610"/>
              <a:ext cx="3321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U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04DBE882-E215-4081-9257-79B104C8015C}"/>
                </a:ext>
              </a:extLst>
            </p:cNvPr>
            <p:cNvSpPr txBox="1"/>
            <p:nvPr/>
          </p:nvSpPr>
          <p:spPr>
            <a:xfrm>
              <a:off x="6481556" y="5133086"/>
              <a:ext cx="3321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U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21EDF1AF-4600-4EB4-9F85-EBB750FDF223}"/>
                </a:ext>
              </a:extLst>
            </p:cNvPr>
            <p:cNvSpPr txBox="1"/>
            <p:nvPr/>
          </p:nvSpPr>
          <p:spPr>
            <a:xfrm>
              <a:off x="7060079" y="5134562"/>
              <a:ext cx="3321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U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885F0B18-947A-49A0-AFBB-5728528BAD4A}"/>
                </a:ext>
              </a:extLst>
            </p:cNvPr>
            <p:cNvSpPr txBox="1"/>
            <p:nvPr/>
          </p:nvSpPr>
          <p:spPr>
            <a:xfrm>
              <a:off x="5904499" y="5133089"/>
              <a:ext cx="3321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U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F5374AAF-F44C-4229-A571-2364E0B93EAB}"/>
                </a:ext>
              </a:extLst>
            </p:cNvPr>
            <p:cNvSpPr txBox="1"/>
            <p:nvPr/>
          </p:nvSpPr>
          <p:spPr>
            <a:xfrm>
              <a:off x="7653407" y="5133086"/>
              <a:ext cx="3321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U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41888D60-42E9-4838-9B3C-31095FF8642C}"/>
                </a:ext>
              </a:extLst>
            </p:cNvPr>
            <p:cNvSpPr/>
            <p:nvPr/>
          </p:nvSpPr>
          <p:spPr>
            <a:xfrm>
              <a:off x="2838395" y="4822359"/>
              <a:ext cx="585927" cy="29743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D4076B9B-B12B-494C-AC90-7080B0F89C70}"/>
                </a:ext>
              </a:extLst>
            </p:cNvPr>
            <p:cNvSpPr/>
            <p:nvPr/>
          </p:nvSpPr>
          <p:spPr>
            <a:xfrm>
              <a:off x="3433893" y="4915119"/>
              <a:ext cx="585927" cy="206146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21B9C8DF-B77F-4B2E-9DF9-27C3A112662B}"/>
                </a:ext>
              </a:extLst>
            </p:cNvPr>
            <p:cNvSpPr/>
            <p:nvPr/>
          </p:nvSpPr>
          <p:spPr>
            <a:xfrm>
              <a:off x="4020601" y="4823833"/>
              <a:ext cx="585927" cy="29743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99EDA309-7CE3-485D-922A-2E80D61A6DBF}"/>
                </a:ext>
              </a:extLst>
            </p:cNvPr>
            <p:cNvSpPr/>
            <p:nvPr/>
          </p:nvSpPr>
          <p:spPr>
            <a:xfrm>
              <a:off x="4605755" y="4823835"/>
              <a:ext cx="585927" cy="29743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DEE4A5A7-1737-4F4D-BB03-52D9B436C2A6}"/>
                </a:ext>
              </a:extLst>
            </p:cNvPr>
            <p:cNvSpPr/>
            <p:nvPr/>
          </p:nvSpPr>
          <p:spPr>
            <a:xfrm>
              <a:off x="5192463" y="4907437"/>
              <a:ext cx="585927" cy="213829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CD26BF27-A168-4F95-8069-1E1EEAA1A7F6}"/>
                </a:ext>
              </a:extLst>
            </p:cNvPr>
            <p:cNvSpPr/>
            <p:nvPr/>
          </p:nvSpPr>
          <p:spPr>
            <a:xfrm>
              <a:off x="5777610" y="4823833"/>
              <a:ext cx="585927" cy="29743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C15C1D4D-9A3B-4767-BBDA-B6D3F530CD47}"/>
                </a:ext>
              </a:extLst>
            </p:cNvPr>
            <p:cNvSpPr/>
            <p:nvPr/>
          </p:nvSpPr>
          <p:spPr>
            <a:xfrm>
              <a:off x="6364318" y="4823833"/>
              <a:ext cx="585927" cy="29743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D6440770-0E5A-4284-94C8-14EA811CA31F}"/>
                </a:ext>
              </a:extLst>
            </p:cNvPr>
            <p:cNvSpPr/>
            <p:nvPr/>
          </p:nvSpPr>
          <p:spPr>
            <a:xfrm>
              <a:off x="6949466" y="4927363"/>
              <a:ext cx="585927" cy="193901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98E5A47F-D280-4468-BCEB-CBEE0E015F4C}"/>
                </a:ext>
              </a:extLst>
            </p:cNvPr>
            <p:cNvSpPr/>
            <p:nvPr/>
          </p:nvSpPr>
          <p:spPr>
            <a:xfrm>
              <a:off x="7536174" y="4823833"/>
              <a:ext cx="585927" cy="29743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BC9D5104-E774-40CD-9623-8CAEDE0810F2}"/>
                </a:ext>
              </a:extLst>
            </p:cNvPr>
            <p:cNvSpPr txBox="1"/>
            <p:nvPr/>
          </p:nvSpPr>
          <p:spPr>
            <a:xfrm>
              <a:off x="1384279" y="4803133"/>
              <a:ext cx="5757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FDD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6826F7ED-F35A-4AE1-91EE-289742CCCA8F}"/>
                </a:ext>
              </a:extLst>
            </p:cNvPr>
            <p:cNvSpPr txBox="1"/>
            <p:nvPr/>
          </p:nvSpPr>
          <p:spPr>
            <a:xfrm>
              <a:off x="1385758" y="5929901"/>
              <a:ext cx="5822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TDD</a:t>
              </a:r>
            </a:p>
          </p:txBody>
        </p: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F3B23100-6920-4BCC-A907-EE04AF0CD21E}"/>
                </a:ext>
              </a:extLst>
            </p:cNvPr>
            <p:cNvCxnSpPr>
              <a:cxnSpLocks/>
            </p:cNvCxnSpPr>
            <p:nvPr/>
          </p:nvCxnSpPr>
          <p:spPr>
            <a:xfrm>
              <a:off x="2248441" y="5901580"/>
              <a:ext cx="6285394" cy="7682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B5C51B6B-A43D-4191-AC44-1623C465B79B}"/>
                </a:ext>
              </a:extLst>
            </p:cNvPr>
            <p:cNvSpPr txBox="1"/>
            <p:nvPr/>
          </p:nvSpPr>
          <p:spPr>
            <a:xfrm>
              <a:off x="8552341" y="4453027"/>
              <a:ext cx="19913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P</a:t>
              </a:r>
              <a:r>
                <a:rPr lang="sv-SE" baseline="-25000" dirty="0"/>
                <a:t>max,LTE</a:t>
              </a:r>
              <a:r>
                <a:rPr lang="sv-SE" dirty="0"/>
                <a:t> (PC3 or P</a:t>
              </a:r>
              <a:r>
                <a:rPr lang="sv-SE" baseline="-25000" dirty="0"/>
                <a:t>LTE</a:t>
              </a:r>
              <a:r>
                <a:rPr lang="sv-SE" dirty="0"/>
                <a:t>)</a:t>
              </a:r>
              <a:endParaRPr lang="sv-SE" baseline="-25000" dirty="0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A8771703-7E47-4F8B-A976-1FD67A5E319C}"/>
                </a:ext>
              </a:extLst>
            </p:cNvPr>
            <p:cNvSpPr txBox="1"/>
            <p:nvPr/>
          </p:nvSpPr>
          <p:spPr>
            <a:xfrm>
              <a:off x="8263788" y="5872369"/>
              <a:ext cx="5041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p</a:t>
              </a:r>
              <a:r>
                <a:rPr lang="sv-SE" baseline="-25000" dirty="0"/>
                <a:t>scg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0A515AD1-431E-4779-9F4E-EBC6859148E5}"/>
                </a:ext>
              </a:extLst>
            </p:cNvPr>
            <p:cNvSpPr txBox="1"/>
            <p:nvPr/>
          </p:nvSpPr>
          <p:spPr>
            <a:xfrm>
              <a:off x="8272457" y="4653296"/>
              <a:ext cx="5629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p</a:t>
              </a:r>
              <a:r>
                <a:rPr lang="sv-SE" baseline="-25000" dirty="0"/>
                <a:t>msg</a:t>
              </a:r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43FC67B1-B83B-407C-8C57-C24B68FD0F0F}"/>
                </a:ext>
              </a:extLst>
            </p:cNvPr>
            <p:cNvGrpSpPr/>
            <p:nvPr/>
          </p:nvGrpSpPr>
          <p:grpSpPr>
            <a:xfrm>
              <a:off x="7536173" y="6043819"/>
              <a:ext cx="585927" cy="297432"/>
              <a:chOff x="9453611" y="2904292"/>
              <a:chExt cx="585927" cy="297432"/>
            </a:xfrm>
          </p:grpSpPr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A266F55A-2556-4FFA-9713-76358C92C4FB}"/>
                  </a:ext>
                </a:extLst>
              </p:cNvPr>
              <p:cNvSpPr/>
              <p:nvPr/>
            </p:nvSpPr>
            <p:spPr>
              <a:xfrm>
                <a:off x="9453611" y="2904292"/>
                <a:ext cx="585927" cy="297432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sv-SE"/>
              </a:p>
            </p:txBody>
          </p:sp>
          <p:cxnSp>
            <p:nvCxnSpPr>
              <p:cNvPr id="54" name="Straight Connector 53">
                <a:extLst>
                  <a:ext uri="{FF2B5EF4-FFF2-40B4-BE49-F238E27FC236}">
                    <a16:creationId xmlns:a16="http://schemas.microsoft.com/office/drawing/2014/main" id="{990BF33F-E8C4-4C5D-8D2F-F08A349B513F}"/>
                  </a:ext>
                </a:extLst>
              </p:cNvPr>
              <p:cNvCxnSpPr>
                <a:stCxn id="52" idx="0"/>
                <a:endCxn id="52" idx="2"/>
              </p:cNvCxnSpPr>
              <p:nvPr/>
            </p:nvCxnSpPr>
            <p:spPr>
              <a:xfrm>
                <a:off x="9746575" y="2904292"/>
                <a:ext cx="0" cy="29743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38BCC228-7247-4CF6-9350-C6A6455338E0}"/>
                </a:ext>
              </a:extLst>
            </p:cNvPr>
            <p:cNvGrpSpPr/>
            <p:nvPr/>
          </p:nvGrpSpPr>
          <p:grpSpPr>
            <a:xfrm>
              <a:off x="4605006" y="6041189"/>
              <a:ext cx="585927" cy="297432"/>
              <a:chOff x="9453611" y="2904292"/>
              <a:chExt cx="585927" cy="297432"/>
            </a:xfrm>
          </p:grpSpPr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50F0657F-3915-4155-812C-C264D606D055}"/>
                  </a:ext>
                </a:extLst>
              </p:cNvPr>
              <p:cNvSpPr/>
              <p:nvPr/>
            </p:nvSpPr>
            <p:spPr>
              <a:xfrm>
                <a:off x="9453611" y="2904292"/>
                <a:ext cx="585927" cy="297432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sv-SE"/>
              </a:p>
            </p:txBody>
          </p:sp>
          <p:cxnSp>
            <p:nvCxnSpPr>
              <p:cNvPr id="58" name="Straight Connector 57">
                <a:extLst>
                  <a:ext uri="{FF2B5EF4-FFF2-40B4-BE49-F238E27FC236}">
                    <a16:creationId xmlns:a16="http://schemas.microsoft.com/office/drawing/2014/main" id="{674F65AF-516E-4C17-8CBE-604402921CC0}"/>
                  </a:ext>
                </a:extLst>
              </p:cNvPr>
              <p:cNvCxnSpPr>
                <a:stCxn id="57" idx="0"/>
                <a:endCxn id="57" idx="2"/>
              </p:cNvCxnSpPr>
              <p:nvPr/>
            </p:nvCxnSpPr>
            <p:spPr>
              <a:xfrm>
                <a:off x="9746575" y="2904292"/>
                <a:ext cx="0" cy="29743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EE24FD0E-7245-407B-B6D5-999599120439}"/>
                </a:ext>
              </a:extLst>
            </p:cNvPr>
            <p:cNvSpPr txBox="1"/>
            <p:nvPr/>
          </p:nvSpPr>
          <p:spPr>
            <a:xfrm>
              <a:off x="7809533" y="6361032"/>
              <a:ext cx="3321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U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312DF4A5-7A35-4122-85C0-4B5FA5D2954A}"/>
                </a:ext>
              </a:extLst>
            </p:cNvPr>
            <p:cNvSpPr txBox="1"/>
            <p:nvPr/>
          </p:nvSpPr>
          <p:spPr>
            <a:xfrm>
              <a:off x="3036944" y="6369282"/>
              <a:ext cx="7040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(D+X)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F09F90CA-4D9F-4ED9-8943-55B5C586AA67}"/>
                </a:ext>
              </a:extLst>
            </p:cNvPr>
            <p:cNvSpPr txBox="1"/>
            <p:nvPr/>
          </p:nvSpPr>
          <p:spPr>
            <a:xfrm>
              <a:off x="4599392" y="6370758"/>
              <a:ext cx="3321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U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9426F647-C8A4-4F19-9FEF-9757F41BF146}"/>
                </a:ext>
              </a:extLst>
            </p:cNvPr>
            <p:cNvSpPr txBox="1"/>
            <p:nvPr/>
          </p:nvSpPr>
          <p:spPr>
            <a:xfrm>
              <a:off x="4878253" y="6377240"/>
              <a:ext cx="3321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U</a:t>
              </a:r>
            </a:p>
          </p:txBody>
        </p:sp>
        <p:cxnSp>
          <p:nvCxnSpPr>
            <p:cNvPr id="64" name="Straight Arrow Connector 63">
              <a:extLst>
                <a:ext uri="{FF2B5EF4-FFF2-40B4-BE49-F238E27FC236}">
                  <a16:creationId xmlns:a16="http://schemas.microsoft.com/office/drawing/2014/main" id="{3BAEC57C-DC8A-4B8F-9759-C029CDCE332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251687" y="4348272"/>
              <a:ext cx="0" cy="77151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Arrow Connector 64">
              <a:extLst>
                <a:ext uri="{FF2B5EF4-FFF2-40B4-BE49-F238E27FC236}">
                  <a16:creationId xmlns:a16="http://schemas.microsoft.com/office/drawing/2014/main" id="{ABE10DA6-7141-4D9E-95B3-98DB66F0D81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248441" y="5612864"/>
              <a:ext cx="0" cy="73909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FD48C1BF-93D9-48DD-97A6-A98A972EEB1A}"/>
                </a:ext>
              </a:extLst>
            </p:cNvPr>
            <p:cNvCxnSpPr>
              <a:cxnSpLocks/>
            </p:cNvCxnSpPr>
            <p:nvPr/>
          </p:nvCxnSpPr>
          <p:spPr>
            <a:xfrm>
              <a:off x="2235468" y="4624014"/>
              <a:ext cx="6285394" cy="7682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074FFD81-1883-47C7-925A-8F8B5B4B5D94}"/>
                </a:ext>
              </a:extLst>
            </p:cNvPr>
            <p:cNvSpPr txBox="1"/>
            <p:nvPr/>
          </p:nvSpPr>
          <p:spPr>
            <a:xfrm>
              <a:off x="8544261" y="5716913"/>
              <a:ext cx="200747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P</a:t>
              </a:r>
              <a:r>
                <a:rPr lang="sv-SE" baseline="-25000" dirty="0"/>
                <a:t>max,NR</a:t>
              </a:r>
              <a:r>
                <a:rPr lang="sv-SE" dirty="0"/>
                <a:t> (PC3 or PC2)</a:t>
              </a:r>
              <a:endParaRPr lang="sv-SE" baseline="-25000" dirty="0"/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10F88F9D-E237-4250-9478-BBB9A75C311A}"/>
                </a:ext>
              </a:extLst>
            </p:cNvPr>
            <p:cNvSpPr txBox="1"/>
            <p:nvPr/>
          </p:nvSpPr>
          <p:spPr>
            <a:xfrm>
              <a:off x="2283167" y="4247548"/>
              <a:ext cx="6030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P</a:t>
              </a:r>
              <a:r>
                <a:rPr lang="sv-SE" baseline="-25000" dirty="0"/>
                <a:t>MSG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1216CF61-8833-471F-8857-511663CD0C84}"/>
                </a:ext>
              </a:extLst>
            </p:cNvPr>
            <p:cNvSpPr txBox="1"/>
            <p:nvPr/>
          </p:nvSpPr>
          <p:spPr>
            <a:xfrm>
              <a:off x="2279920" y="5508898"/>
              <a:ext cx="5520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P</a:t>
              </a:r>
              <a:r>
                <a:rPr lang="sv-SE" baseline="-25000" dirty="0"/>
                <a:t>SCG</a:t>
              </a: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C966EA21-31DA-4BF2-9453-50BA2B429FCD}"/>
                </a:ext>
              </a:extLst>
            </p:cNvPr>
            <p:cNvSpPr/>
            <p:nvPr/>
          </p:nvSpPr>
          <p:spPr>
            <a:xfrm>
              <a:off x="7250822" y="6040579"/>
              <a:ext cx="292963" cy="29743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B3C632D1-4470-4A3D-8A1E-BFC2A94F4E80}"/>
                </a:ext>
              </a:extLst>
            </p:cNvPr>
            <p:cNvSpPr/>
            <p:nvPr/>
          </p:nvSpPr>
          <p:spPr>
            <a:xfrm>
              <a:off x="4319654" y="6140019"/>
              <a:ext cx="283126" cy="20447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745399C2-D960-43D4-AFCA-1CDF51FEE084}"/>
                </a:ext>
              </a:extLst>
            </p:cNvPr>
            <p:cNvSpPr txBox="1"/>
            <p:nvPr/>
          </p:nvSpPr>
          <p:spPr>
            <a:xfrm>
              <a:off x="4304319" y="6377238"/>
              <a:ext cx="3321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U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6BF2DF91-7ED3-44CC-8BDF-FEEAEEDF43D3}"/>
                </a:ext>
              </a:extLst>
            </p:cNvPr>
            <p:cNvSpPr txBox="1"/>
            <p:nvPr/>
          </p:nvSpPr>
          <p:spPr>
            <a:xfrm>
              <a:off x="7242079" y="6357785"/>
              <a:ext cx="3321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U</a:t>
              </a:r>
            </a:p>
          </p:txBody>
        </p:sp>
      </p:grpSp>
      <p:sp>
        <p:nvSpPr>
          <p:cNvPr id="84" name="TextBox 83">
            <a:extLst>
              <a:ext uri="{FF2B5EF4-FFF2-40B4-BE49-F238E27FC236}">
                <a16:creationId xmlns:a16="http://schemas.microsoft.com/office/drawing/2014/main" id="{178464FE-CF58-4763-9265-EF732D776523}"/>
              </a:ext>
            </a:extLst>
          </p:cNvPr>
          <p:cNvSpPr txBox="1"/>
          <p:nvPr/>
        </p:nvSpPr>
        <p:spPr>
          <a:xfrm>
            <a:off x="1137252" y="6222532"/>
            <a:ext cx="99036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600" dirty="0"/>
              <a:t>Fallback to PC3 not necessary if the FDD is </a:t>
            </a:r>
            <a:r>
              <a:rPr lang="sv-SE" sz="1600" i="1" dirty="0"/>
              <a:t>not </a:t>
            </a:r>
            <a:r>
              <a:rPr lang="sv-SE" sz="1600" dirty="0"/>
              <a:t>at full power even if the LTE duty cycle is 100% &gt; </a:t>
            </a:r>
            <a:r>
              <a:rPr lang="en-US" altLang="zh-CN" sz="1600" dirty="0"/>
              <a:t>Duty</a:t>
            </a:r>
            <a:r>
              <a:rPr lang="en-US" altLang="zh-CN" sz="1600" baseline="-25000" dirty="0"/>
              <a:t>LTE</a:t>
            </a:r>
            <a:r>
              <a:rPr lang="en-US" altLang="zh-CN" sz="1600" dirty="0"/>
              <a:t>1 and Duty</a:t>
            </a:r>
            <a:r>
              <a:rPr lang="en-US" altLang="zh-CN" sz="1600" baseline="-25000" dirty="0"/>
              <a:t>LTE</a:t>
            </a:r>
            <a:r>
              <a:rPr lang="en-US" altLang="zh-CN" sz="1600" dirty="0"/>
              <a:t>2</a:t>
            </a:r>
            <a:endParaRPr lang="sv-SE" sz="16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8ACB24-B94C-4C57-8221-7053D948DC23}"/>
              </a:ext>
            </a:extLst>
          </p:cNvPr>
          <p:cNvSpPr txBox="1"/>
          <p:nvPr/>
        </p:nvSpPr>
        <p:spPr>
          <a:xfrm>
            <a:off x="10359614" y="4329659"/>
            <a:ext cx="1408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FDD not at full power </a:t>
            </a:r>
          </a:p>
        </p:txBody>
      </p:sp>
    </p:spTree>
    <p:extLst>
      <p:ext uri="{BB962C8B-B14F-4D97-AF65-F5344CB8AC3E}">
        <p14:creationId xmlns:p14="http://schemas.microsoft.com/office/powerpoint/2010/main" val="22385897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CB9E71-9C4D-4BA2-AD37-C97E6AF57B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Duty cycle: measurement of the duty cycle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167C46-C9EE-4FA3-A390-78224EDA6E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How is the duty cycle evaluated in the time domain? </a:t>
            </a:r>
          </a:p>
          <a:p>
            <a:r>
              <a:rPr lang="sv-SE" dirty="0"/>
              <a:t>For TDD-TDD EN-DC PC2: </a:t>
            </a:r>
          </a:p>
          <a:p>
            <a:pPr lvl="1"/>
            <a:r>
              <a:rPr lang="sv-SE" dirty="0"/>
              <a:t>”</a:t>
            </a:r>
            <a:r>
              <a:rPr lang="en-GB" dirty="0"/>
              <a:t> if the field of UE capability </a:t>
            </a:r>
            <a:r>
              <a:rPr lang="en-GB" i="1" dirty="0"/>
              <a:t>maxUplinkDutyCycle-PC2-FR1</a:t>
            </a:r>
            <a:r>
              <a:rPr lang="en-GB" dirty="0"/>
              <a:t> is not absent and the percentage of NR uplink symbols transmitted in a certain evaluation period is larger than </a:t>
            </a:r>
            <a:r>
              <a:rPr lang="en-GB" i="1" dirty="0"/>
              <a:t>maxUplinkDutyCycle-PC2-FR1</a:t>
            </a:r>
            <a:r>
              <a:rPr lang="en-GB" dirty="0"/>
              <a:t> as defined in TS38.331 (The exact evaluation period is no less than one radio frame)</a:t>
            </a:r>
            <a:r>
              <a:rPr lang="sv-SE" dirty="0"/>
              <a:t>”</a:t>
            </a:r>
          </a:p>
          <a:p>
            <a:r>
              <a:rPr lang="sv-SE" dirty="0"/>
              <a:t>Unclear how the reported UE duty-cycle capability (even at maximum UE power) should be interpreted/measured by the MeNB and SgNB</a:t>
            </a:r>
          </a:p>
          <a:p>
            <a:pPr lvl="1"/>
            <a:r>
              <a:rPr lang="sv-SE" dirty="0"/>
              <a:t>then add the uncertainty in output power</a:t>
            </a:r>
          </a:p>
        </p:txBody>
      </p:sp>
    </p:spTree>
    <p:extLst>
      <p:ext uri="{BB962C8B-B14F-4D97-AF65-F5344CB8AC3E}">
        <p14:creationId xmlns:p14="http://schemas.microsoft.com/office/powerpoint/2010/main" val="10645556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047AAD-AFC6-46F2-AD95-00AC0A378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PMPR method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F09C53-AFBB-4858-870D-C50C4F8DD7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sv-SE" dirty="0"/>
              <a:t>PMPR metod ”up to UE implementation” but behaviour is unspecified</a:t>
            </a:r>
          </a:p>
          <a:p>
            <a:pPr lvl="1"/>
            <a:r>
              <a:rPr lang="sv-SE" dirty="0"/>
              <a:t>What does ”full-duty supported” mean? 26 dBm total power with 100% NR? Condition on LTE? Power dependence?</a:t>
            </a:r>
          </a:p>
          <a:p>
            <a:r>
              <a:rPr lang="sv-SE" dirty="0"/>
              <a:t>Verification of behaviour: if the duty cycle of the total EN-DC transmission is &lt;50% then the peak power at burst should be 26 dBm: verify this in a test case e.g. as follows:</a:t>
            </a:r>
          </a:p>
          <a:p>
            <a:endParaRPr lang="sv-SE" dirty="0"/>
          </a:p>
          <a:p>
            <a:pPr lvl="1"/>
            <a:endParaRPr lang="sv-SE" dirty="0"/>
          </a:p>
          <a:p>
            <a:pPr lvl="1"/>
            <a:endParaRPr lang="sv-SE" dirty="0"/>
          </a:p>
          <a:p>
            <a:pPr lvl="1"/>
            <a:endParaRPr lang="sv-SE" dirty="0"/>
          </a:p>
          <a:p>
            <a:pPr lvl="1"/>
            <a:endParaRPr lang="sv-SE" dirty="0"/>
          </a:p>
          <a:p>
            <a:endParaRPr lang="sv-SE" dirty="0"/>
          </a:p>
          <a:p>
            <a:endParaRPr lang="sv-SE" dirty="0"/>
          </a:p>
          <a:p>
            <a:endParaRPr lang="sv-SE" dirty="0"/>
          </a:p>
          <a:p>
            <a:r>
              <a:rPr lang="sv-SE" dirty="0"/>
              <a:t>But why fallback to PC3 and when?</a:t>
            </a:r>
          </a:p>
          <a:p>
            <a:pPr lvl="1"/>
            <a:r>
              <a:rPr lang="sv-SE" dirty="0"/>
              <a:t>If P</a:t>
            </a:r>
            <a:r>
              <a:rPr lang="sv-SE" baseline="-25000" dirty="0"/>
              <a:t>LTE</a:t>
            </a:r>
            <a:r>
              <a:rPr lang="sv-SE" dirty="0"/>
              <a:t> &lt; 23 dBm no reason to fall back to anything lower than the total power given by the blind scheme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12FAEEAF-08CB-4A99-BC64-62E01DA11A09}"/>
              </a:ext>
            </a:extLst>
          </p:cNvPr>
          <p:cNvCxnSpPr>
            <a:cxnSpLocks/>
          </p:cNvCxnSpPr>
          <p:nvPr/>
        </p:nvCxnSpPr>
        <p:spPr>
          <a:xfrm>
            <a:off x="2426267" y="4715474"/>
            <a:ext cx="553958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00C4C37A-EADE-4CD5-B4D8-365ECFB97457}"/>
              </a:ext>
            </a:extLst>
          </p:cNvPr>
          <p:cNvSpPr txBox="1"/>
          <p:nvPr/>
        </p:nvSpPr>
        <p:spPr>
          <a:xfrm>
            <a:off x="5812268" y="4723429"/>
            <a:ext cx="633017" cy="28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(D+X)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58D2752-0043-4F65-930B-3BD223704820}"/>
              </a:ext>
            </a:extLst>
          </p:cNvPr>
          <p:cNvSpPr txBox="1"/>
          <p:nvPr/>
        </p:nvSpPr>
        <p:spPr>
          <a:xfrm>
            <a:off x="7260833" y="4724563"/>
            <a:ext cx="298636" cy="28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U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29AA27AE-7D58-4CE7-8C4A-FDBEEC7C1BD4}"/>
              </a:ext>
            </a:extLst>
          </p:cNvPr>
          <p:cNvCxnSpPr>
            <a:cxnSpLocks/>
          </p:cNvCxnSpPr>
          <p:nvPr/>
        </p:nvCxnSpPr>
        <p:spPr>
          <a:xfrm>
            <a:off x="2427594" y="3836243"/>
            <a:ext cx="553958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6B46D27E-08A4-4016-BC6F-1A3CC0FB7A83}"/>
              </a:ext>
            </a:extLst>
          </p:cNvPr>
          <p:cNvSpPr txBox="1"/>
          <p:nvPr/>
        </p:nvSpPr>
        <p:spPr>
          <a:xfrm>
            <a:off x="2635125" y="3843064"/>
            <a:ext cx="298636" cy="28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U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D9568AD-2F3B-41C6-A987-67D56F1388DC}"/>
              </a:ext>
            </a:extLst>
          </p:cNvPr>
          <p:cNvSpPr txBox="1"/>
          <p:nvPr/>
        </p:nvSpPr>
        <p:spPr>
          <a:xfrm>
            <a:off x="3690100" y="3844199"/>
            <a:ext cx="298636" cy="28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U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DD7BE85-860C-4997-BBC3-915B4C83A31B}"/>
              </a:ext>
            </a:extLst>
          </p:cNvPr>
          <p:cNvSpPr txBox="1"/>
          <p:nvPr/>
        </p:nvSpPr>
        <p:spPr>
          <a:xfrm>
            <a:off x="4210263" y="3845334"/>
            <a:ext cx="298636" cy="28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U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AA55B95-2ABB-4E16-979E-2F33A240770D}"/>
              </a:ext>
            </a:extLst>
          </p:cNvPr>
          <p:cNvSpPr txBox="1"/>
          <p:nvPr/>
        </p:nvSpPr>
        <p:spPr>
          <a:xfrm>
            <a:off x="3171256" y="3844201"/>
            <a:ext cx="298636" cy="28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U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8236B3F-E8B5-4CDC-BEEB-D2557E3F2E15}"/>
              </a:ext>
            </a:extLst>
          </p:cNvPr>
          <p:cNvSpPr txBox="1"/>
          <p:nvPr/>
        </p:nvSpPr>
        <p:spPr>
          <a:xfrm>
            <a:off x="4743737" y="3844199"/>
            <a:ext cx="298636" cy="28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U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6A5B364-164E-4D8C-8735-BA0C4D6C31F4}"/>
              </a:ext>
            </a:extLst>
          </p:cNvPr>
          <p:cNvSpPr txBox="1"/>
          <p:nvPr/>
        </p:nvSpPr>
        <p:spPr>
          <a:xfrm>
            <a:off x="5262574" y="3844197"/>
            <a:ext cx="298636" cy="28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U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94EB937-172A-44F5-A266-44146505B8F2}"/>
              </a:ext>
            </a:extLst>
          </p:cNvPr>
          <p:cNvSpPr txBox="1"/>
          <p:nvPr/>
        </p:nvSpPr>
        <p:spPr>
          <a:xfrm>
            <a:off x="6317549" y="3845332"/>
            <a:ext cx="298636" cy="28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U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7FBB47D-1BEA-4933-A2E8-31EC1BED3963}"/>
              </a:ext>
            </a:extLst>
          </p:cNvPr>
          <p:cNvSpPr txBox="1"/>
          <p:nvPr/>
        </p:nvSpPr>
        <p:spPr>
          <a:xfrm>
            <a:off x="6837712" y="3846467"/>
            <a:ext cx="298636" cy="28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U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71326B1-A17B-4DDB-A67E-78DF78EDCDC7}"/>
              </a:ext>
            </a:extLst>
          </p:cNvPr>
          <p:cNvSpPr txBox="1"/>
          <p:nvPr/>
        </p:nvSpPr>
        <p:spPr>
          <a:xfrm>
            <a:off x="5798705" y="3845334"/>
            <a:ext cx="298636" cy="28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U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FDBFF20-2770-4B6A-A6FD-C074BF5810CC}"/>
              </a:ext>
            </a:extLst>
          </p:cNvPr>
          <p:cNvSpPr txBox="1"/>
          <p:nvPr/>
        </p:nvSpPr>
        <p:spPr>
          <a:xfrm>
            <a:off x="7371186" y="3845332"/>
            <a:ext cx="298636" cy="28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U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7EDAFC0-94D0-405D-B288-9F2FC22DBA68}"/>
              </a:ext>
            </a:extLst>
          </p:cNvPr>
          <p:cNvSpPr/>
          <p:nvPr/>
        </p:nvSpPr>
        <p:spPr>
          <a:xfrm>
            <a:off x="6209403" y="3607578"/>
            <a:ext cx="526820" cy="22866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0B9A6F1-8FE4-4811-AC88-47C0074D3E6A}"/>
              </a:ext>
            </a:extLst>
          </p:cNvPr>
          <p:cNvSpPr/>
          <p:nvPr/>
        </p:nvSpPr>
        <p:spPr>
          <a:xfrm>
            <a:off x="6745667" y="3607578"/>
            <a:ext cx="526820" cy="22866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1BF302A-5AE8-4441-89AC-A2A2A881BC1C}"/>
              </a:ext>
            </a:extLst>
          </p:cNvPr>
          <p:cNvSpPr/>
          <p:nvPr/>
        </p:nvSpPr>
        <p:spPr>
          <a:xfrm>
            <a:off x="5682789" y="3607578"/>
            <a:ext cx="526820" cy="22866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BEF0663-4A89-4CAE-94B0-C7650AD9C6CE}"/>
              </a:ext>
            </a:extLst>
          </p:cNvPr>
          <p:cNvSpPr txBox="1"/>
          <p:nvPr/>
        </p:nvSpPr>
        <p:spPr>
          <a:xfrm>
            <a:off x="1734476" y="3591664"/>
            <a:ext cx="517713" cy="28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FDD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EDEE62A-3C45-4D12-8D47-4E64212CDAAE}"/>
              </a:ext>
            </a:extLst>
          </p:cNvPr>
          <p:cNvSpPr txBox="1"/>
          <p:nvPr/>
        </p:nvSpPr>
        <p:spPr>
          <a:xfrm>
            <a:off x="1735806" y="4398093"/>
            <a:ext cx="523479" cy="28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TDD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9171A554-6502-41AC-8DEA-70B24FAF3081}"/>
              </a:ext>
            </a:extLst>
          </p:cNvPr>
          <p:cNvCxnSpPr>
            <a:cxnSpLocks/>
          </p:cNvCxnSpPr>
          <p:nvPr/>
        </p:nvCxnSpPr>
        <p:spPr>
          <a:xfrm>
            <a:off x="2511463" y="4473545"/>
            <a:ext cx="5651335" cy="5906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2035A320-92E9-49D7-9DBC-9E48C4046E33}"/>
              </a:ext>
            </a:extLst>
          </p:cNvPr>
          <p:cNvSpPr txBox="1"/>
          <p:nvPr/>
        </p:nvSpPr>
        <p:spPr>
          <a:xfrm>
            <a:off x="8170691" y="3464598"/>
            <a:ext cx="1790434" cy="28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P</a:t>
            </a:r>
            <a:r>
              <a:rPr lang="sv-SE" baseline="-25000" dirty="0"/>
              <a:t>max,LTE</a:t>
            </a:r>
            <a:r>
              <a:rPr lang="sv-SE" dirty="0"/>
              <a:t> (PC3 or P</a:t>
            </a:r>
            <a:r>
              <a:rPr lang="sv-SE" baseline="-25000" dirty="0"/>
              <a:t>LTE</a:t>
            </a:r>
            <a:r>
              <a:rPr lang="sv-SE" dirty="0"/>
              <a:t>)</a:t>
            </a:r>
            <a:endParaRPr lang="sv-SE" baseline="-25000" dirty="0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AA7C0D55-70CA-4CE7-B999-5E4725D4627F}"/>
              </a:ext>
            </a:extLst>
          </p:cNvPr>
          <p:cNvGrpSpPr/>
          <p:nvPr/>
        </p:nvGrpSpPr>
        <p:grpSpPr>
          <a:xfrm>
            <a:off x="7265779" y="4485673"/>
            <a:ext cx="526820" cy="228666"/>
            <a:chOff x="9453611" y="2904292"/>
            <a:chExt cx="585927" cy="297432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302504CE-E5B2-42DF-A012-BA8A4CA6D92B}"/>
                </a:ext>
              </a:extLst>
            </p:cNvPr>
            <p:cNvSpPr/>
            <p:nvPr/>
          </p:nvSpPr>
          <p:spPr>
            <a:xfrm>
              <a:off x="9453611" y="2904292"/>
              <a:ext cx="585927" cy="29743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A7FA61E4-AA36-4D0C-B32F-DCC024DA0855}"/>
                </a:ext>
              </a:extLst>
            </p:cNvPr>
            <p:cNvCxnSpPr>
              <a:stCxn id="35" idx="0"/>
              <a:endCxn id="35" idx="2"/>
            </p:cNvCxnSpPr>
            <p:nvPr/>
          </p:nvCxnSpPr>
          <p:spPr>
            <a:xfrm>
              <a:off x="9746575" y="2904292"/>
              <a:ext cx="0" cy="29743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85F4A7A6-1230-4919-91ED-FE318E4E102F}"/>
              </a:ext>
            </a:extLst>
          </p:cNvPr>
          <p:cNvGrpSpPr/>
          <p:nvPr/>
        </p:nvGrpSpPr>
        <p:grpSpPr>
          <a:xfrm>
            <a:off x="4630302" y="4483651"/>
            <a:ext cx="526820" cy="228666"/>
            <a:chOff x="9453611" y="2904292"/>
            <a:chExt cx="585927" cy="297432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85A4E84E-2C78-4765-B1F0-2156AD161E4B}"/>
                </a:ext>
              </a:extLst>
            </p:cNvPr>
            <p:cNvSpPr/>
            <p:nvPr/>
          </p:nvSpPr>
          <p:spPr>
            <a:xfrm>
              <a:off x="9453611" y="2904292"/>
              <a:ext cx="585927" cy="29743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6B0549E8-BB10-4840-8C6B-D06D2983799E}"/>
                </a:ext>
              </a:extLst>
            </p:cNvPr>
            <p:cNvCxnSpPr>
              <a:stCxn id="38" idx="0"/>
              <a:endCxn id="38" idx="2"/>
            </p:cNvCxnSpPr>
            <p:nvPr/>
          </p:nvCxnSpPr>
          <p:spPr>
            <a:xfrm>
              <a:off x="9746575" y="2904292"/>
              <a:ext cx="0" cy="29743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62F40C10-97B0-49CE-93C7-F38DF30775E9}"/>
              </a:ext>
            </a:extLst>
          </p:cNvPr>
          <p:cNvSpPr txBox="1"/>
          <p:nvPr/>
        </p:nvSpPr>
        <p:spPr>
          <a:xfrm>
            <a:off x="7511563" y="4729547"/>
            <a:ext cx="298636" cy="28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U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4665AE3-C406-4439-8667-D550527A1CB0}"/>
              </a:ext>
            </a:extLst>
          </p:cNvPr>
          <p:cNvSpPr txBox="1"/>
          <p:nvPr/>
        </p:nvSpPr>
        <p:spPr>
          <a:xfrm>
            <a:off x="3377860" y="4735889"/>
            <a:ext cx="633017" cy="28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(D+X)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8CD92FE-A574-4552-ADC5-E7560389E1CF}"/>
              </a:ext>
            </a:extLst>
          </p:cNvPr>
          <p:cNvSpPr txBox="1"/>
          <p:nvPr/>
        </p:nvSpPr>
        <p:spPr>
          <a:xfrm>
            <a:off x="4625255" y="4737024"/>
            <a:ext cx="298636" cy="28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U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3F4FE9D-9111-42EA-AC45-3E039383A8C4}"/>
              </a:ext>
            </a:extLst>
          </p:cNvPr>
          <p:cNvSpPr txBox="1"/>
          <p:nvPr/>
        </p:nvSpPr>
        <p:spPr>
          <a:xfrm>
            <a:off x="4875985" y="4742007"/>
            <a:ext cx="298636" cy="28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U</a:t>
            </a:r>
          </a:p>
        </p:txBody>
      </p: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95719201-1686-47DE-A579-115AAFC699C5}"/>
              </a:ext>
            </a:extLst>
          </p:cNvPr>
          <p:cNvCxnSpPr>
            <a:cxnSpLocks/>
          </p:cNvCxnSpPr>
          <p:nvPr/>
        </p:nvCxnSpPr>
        <p:spPr>
          <a:xfrm flipV="1">
            <a:off x="2514382" y="3241967"/>
            <a:ext cx="0" cy="5931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747C1DF8-48EE-4ED8-A9E6-92702FF97CCC}"/>
              </a:ext>
            </a:extLst>
          </p:cNvPr>
          <p:cNvCxnSpPr>
            <a:cxnSpLocks/>
          </p:cNvCxnSpPr>
          <p:nvPr/>
        </p:nvCxnSpPr>
        <p:spPr>
          <a:xfrm flipV="1">
            <a:off x="2511463" y="4154355"/>
            <a:ext cx="0" cy="56821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057BB745-9CEC-4E7A-9DAC-615B0F3D5167}"/>
              </a:ext>
            </a:extLst>
          </p:cNvPr>
          <p:cNvCxnSpPr>
            <a:cxnSpLocks/>
          </p:cNvCxnSpPr>
          <p:nvPr/>
        </p:nvCxnSpPr>
        <p:spPr>
          <a:xfrm>
            <a:off x="2499799" y="3603531"/>
            <a:ext cx="5651335" cy="5906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5076DDD7-6518-4910-9729-13FA8D0561F1}"/>
              </a:ext>
            </a:extLst>
          </p:cNvPr>
          <p:cNvSpPr txBox="1"/>
          <p:nvPr/>
        </p:nvSpPr>
        <p:spPr>
          <a:xfrm>
            <a:off x="8137186" y="4339049"/>
            <a:ext cx="1804963" cy="28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P</a:t>
            </a:r>
            <a:r>
              <a:rPr lang="sv-SE" baseline="-25000" dirty="0"/>
              <a:t>max,NR</a:t>
            </a:r>
            <a:r>
              <a:rPr lang="sv-SE" dirty="0"/>
              <a:t> (PC3 or PC2)</a:t>
            </a:r>
            <a:endParaRPr lang="sv-SE" baseline="-250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16AA230-A4B7-49A2-9AA1-6149D4BA0A4A}"/>
              </a:ext>
            </a:extLst>
          </p:cNvPr>
          <p:cNvSpPr txBox="1"/>
          <p:nvPr/>
        </p:nvSpPr>
        <p:spPr>
          <a:xfrm>
            <a:off x="2542686" y="3164530"/>
            <a:ext cx="542215" cy="28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P</a:t>
            </a:r>
            <a:r>
              <a:rPr lang="sv-SE" baseline="-25000" dirty="0"/>
              <a:t>MSG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139EFC72-CBEA-449E-9D76-5324D9650212}"/>
              </a:ext>
            </a:extLst>
          </p:cNvPr>
          <p:cNvSpPr txBox="1"/>
          <p:nvPr/>
        </p:nvSpPr>
        <p:spPr>
          <a:xfrm>
            <a:off x="2539766" y="4074425"/>
            <a:ext cx="496325" cy="28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P</a:t>
            </a:r>
            <a:r>
              <a:rPr lang="sv-SE" baseline="-25000" dirty="0"/>
              <a:t>SCG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AD1E006-D4A4-4956-88DE-2D9D7E61369B}"/>
              </a:ext>
            </a:extLst>
          </p:cNvPr>
          <p:cNvSpPr txBox="1"/>
          <p:nvPr/>
        </p:nvSpPr>
        <p:spPr>
          <a:xfrm>
            <a:off x="3350679" y="5047499"/>
            <a:ext cx="38086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The TDD shall attain maximum power</a:t>
            </a:r>
          </a:p>
        </p:txBody>
      </p:sp>
    </p:spTree>
    <p:extLst>
      <p:ext uri="{BB962C8B-B14F-4D97-AF65-F5344CB8AC3E}">
        <p14:creationId xmlns:p14="http://schemas.microsoft.com/office/powerpoint/2010/main" val="13537051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5310A-92B4-4DDC-8DCC-0FCCD51152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Summing 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4514DF-A23B-4E48-92D7-4E65637D00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sv-SE" dirty="0"/>
              <a:t>Interpretation of the reported duty-cycle capability uncertain both in the power- and time domain</a:t>
            </a:r>
          </a:p>
          <a:p>
            <a:pPr lvl="1"/>
            <a:r>
              <a:rPr lang="sv-SE" dirty="0"/>
              <a:t>The UE behaviour not only dependent on the duty cycle</a:t>
            </a:r>
          </a:p>
          <a:p>
            <a:pPr lvl="1"/>
            <a:r>
              <a:rPr lang="sv-SE" dirty="0"/>
              <a:t>Similar discussion for duty-cycle reporting in FR2</a:t>
            </a:r>
          </a:p>
          <a:p>
            <a:r>
              <a:rPr lang="sv-SE" dirty="0"/>
              <a:t>Uncertain gain, if any at all, at high cost (tight CG scheduling and UE complexity)</a:t>
            </a:r>
          </a:p>
          <a:p>
            <a:r>
              <a:rPr lang="sv-SE" dirty="0"/>
              <a:t>Similar issues for TDD-TDD, but slightly less difficult since a duty-cycle (U/D patterns) is an integral part of TDD</a:t>
            </a:r>
          </a:p>
          <a:p>
            <a:r>
              <a:rPr lang="sv-SE" dirty="0"/>
              <a:t>The behaviour of the PMPR method (proprietary), if adopted, not specified, UE behaviour in the field unclear</a:t>
            </a:r>
          </a:p>
          <a:p>
            <a:endParaRPr lang="sv-SE" dirty="0"/>
          </a:p>
          <a:p>
            <a:pPr marL="0" indent="0">
              <a:buNone/>
            </a:pPr>
            <a:r>
              <a:rPr lang="sv-SE" dirty="0"/>
              <a:t>The ”blind scheme” has got none of these deficiencies (and tested like current EN-DC PC3)</a:t>
            </a:r>
          </a:p>
        </p:txBody>
      </p:sp>
    </p:spTree>
    <p:extLst>
      <p:ext uri="{BB962C8B-B14F-4D97-AF65-F5344CB8AC3E}">
        <p14:creationId xmlns:p14="http://schemas.microsoft.com/office/powerpoint/2010/main" val="19796232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BE6144-D9EF-48D9-A117-8B9942A9ED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A76DB7-836C-42D1-B028-9A19B8AE94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01160"/>
            <a:ext cx="10515600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sv-SE" dirty="0"/>
          </a:p>
          <a:p>
            <a:r>
              <a:rPr lang="sv-SE" dirty="0"/>
              <a:t>The PMPR is the baseline combined with the ”blind scheme”</a:t>
            </a:r>
          </a:p>
          <a:p>
            <a:pPr lvl="1"/>
            <a:r>
              <a:rPr lang="sv-SE" dirty="0"/>
              <a:t>but introduce a test case to verify UE behaviour e.g. for total duty cycle less than 50% (then total power should be 26 dBm using P-MPR method)</a:t>
            </a:r>
          </a:p>
          <a:p>
            <a:pPr lvl="1"/>
            <a:r>
              <a:rPr lang="sv-SE" dirty="0"/>
              <a:t>Fallback to the power given by the blind scheme when P</a:t>
            </a:r>
            <a:r>
              <a:rPr lang="sv-SE" baseline="-25000" dirty="0"/>
              <a:t>LTE</a:t>
            </a:r>
            <a:r>
              <a:rPr lang="sv-SE" dirty="0"/>
              <a:t> &lt; 23 dBm, ensures a minimum total power level &gt; 23 dBm in all cases, ”minimum level”</a:t>
            </a:r>
          </a:p>
          <a:p>
            <a:pPr lvl="1"/>
            <a:r>
              <a:rPr lang="sv-SE" dirty="0"/>
              <a:t>Up to 26 dBm can be attained also with P</a:t>
            </a:r>
            <a:r>
              <a:rPr lang="sv-SE" baseline="-25000" dirty="0"/>
              <a:t>LTE</a:t>
            </a:r>
            <a:r>
              <a:rPr lang="sv-SE" dirty="0"/>
              <a:t> = 23 dBm but UE behaviour unclear</a:t>
            </a:r>
          </a:p>
          <a:p>
            <a:r>
              <a:rPr lang="sv-SE" dirty="0"/>
              <a:t>Downside: more complex for the UE than the ”blind” scheme alone</a:t>
            </a:r>
          </a:p>
          <a:p>
            <a:r>
              <a:rPr lang="sv-SE" dirty="0"/>
              <a:t>Duty cycle reporting optional</a:t>
            </a:r>
          </a:p>
          <a:p>
            <a:pPr lvl="1"/>
            <a:r>
              <a:rPr lang="sv-SE" dirty="0"/>
              <a:t>revisit signaling: new fields could be specified in Rel-16, but values and method should be reconsidered</a:t>
            </a:r>
          </a:p>
          <a:p>
            <a:r>
              <a:rPr lang="sv-SE" dirty="0"/>
              <a:t>The WI can be closed even if not all signaling details are finalized</a:t>
            </a:r>
          </a:p>
        </p:txBody>
      </p:sp>
    </p:spTree>
    <p:extLst>
      <p:ext uri="{BB962C8B-B14F-4D97-AF65-F5344CB8AC3E}">
        <p14:creationId xmlns:p14="http://schemas.microsoft.com/office/powerpoint/2010/main" val="2926535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393421504b390e75c13e1df3eeeba9ad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e5c1c0fc1bab5f01085b46c370843bb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3AFDF32-8C34-4382-BF7D-C8A205B28A78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0CEB0937-60BA-4D5B-A9DD-4EA5A89C6D7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1D35A7A-CB9B-4E03-9535-722BFBC3E4F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6461</TotalTime>
  <Words>1212</Words>
  <Application>Microsoft Office PowerPoint</Application>
  <PresentationFormat>Widescreen</PresentationFormat>
  <Paragraphs>139</Paragraphs>
  <Slides>9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Feasibility of reporting: expected UE behaviour with  duty-cycle reporting and PMPR method? </vt:lpstr>
      <vt:lpstr>Background and current understanding</vt:lpstr>
      <vt:lpstr>Open issues for duty cycle reporting</vt:lpstr>
      <vt:lpstr>Duty cycle value range and output power</vt:lpstr>
      <vt:lpstr>Duty cycle: PC3 fallback dependence on CG power?</vt:lpstr>
      <vt:lpstr>Duty cycle: measurement of the duty cycle</vt:lpstr>
      <vt:lpstr>PMPR method</vt:lpstr>
      <vt:lpstr>Summing up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EN-DC FDD-TDD PC2</dc:title>
  <dc:creator>Ericsson</dc:creator>
  <cp:lastModifiedBy>Ericsson</cp:lastModifiedBy>
  <cp:revision>44</cp:revision>
  <dcterms:created xsi:type="dcterms:W3CDTF">2020-06-29T13:06:59Z</dcterms:created>
  <dcterms:modified xsi:type="dcterms:W3CDTF">2020-08-07T18:18:52Z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</Properties>
</file>