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65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g, Man Hung (Nokia - GB)" initials="NMH(-G" lastIdx="15" clrIdx="0"/>
  <p:cmAuthor id="2" name="Huawei" initials="Huawei" lastIdx="10" clrIdx="1"/>
  <p:cmAuthor id="3" name="xuefei" initials="xf" lastIdx="8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2020-06-04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07615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sz="4000" b="1" dirty="0"/>
              <a:t>WF on BS Antenna parameters for the SI on 6.425-7.125GHz and 10.0-10.5GHz</a:t>
            </a:r>
            <a:r>
              <a:rPr lang="zh-CN" altLang="zh-CN" dirty="0"/>
              <a:t/>
            </a:r>
            <a:br>
              <a:rPr lang="zh-CN" altLang="zh-CN" dirty="0"/>
            </a:br>
            <a:endParaRPr lang="sv-S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Huawei</a:t>
            </a:r>
            <a:r>
              <a:rPr lang="sv-SE"/>
              <a:t>, Nokia, [</a:t>
            </a:r>
            <a:r>
              <a:rPr lang="sv-SE" dirty="0"/>
              <a:t>xxxx]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3GPP TSG-RAN WG4 Meeting #95-e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Electronic meeting, 25 May – 5 June 2020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56319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R4-2008926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 on BS antenna parameters </a:t>
            </a:r>
          </a:p>
        </p:txBody>
      </p:sp>
      <p:sp>
        <p:nvSpPr>
          <p:cNvPr id="4" name="TextBox 2"/>
          <p:cNvSpPr txBox="1">
            <a:spLocks noGrp="1"/>
          </p:cNvSpPr>
          <p:nvPr>
            <p:ph idx="1"/>
          </p:nvPr>
        </p:nvSpPr>
        <p:spPr>
          <a:xfrm>
            <a:off x="757084" y="1528917"/>
            <a:ext cx="8694115" cy="243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altLang="zh-CN" sz="2400" dirty="0"/>
          </a:p>
          <a:p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altLang="zh-CN" dirty="0"/>
          </a:p>
          <a:p>
            <a:endParaRPr lang="en-GB" altLang="zh-CN" dirty="0"/>
          </a:p>
          <a:p>
            <a:endParaRPr lang="en-GB" altLang="zh-CN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218012"/>
              </p:ext>
            </p:extLst>
          </p:nvPr>
        </p:nvGraphicFramePr>
        <p:xfrm>
          <a:off x="1632153" y="1690688"/>
          <a:ext cx="7590504" cy="3909389"/>
        </p:xfrm>
        <a:graphic>
          <a:graphicData uri="http://schemas.openxmlformats.org/drawingml/2006/table">
            <a:tbl>
              <a:tblPr firstRow="1" firstCol="1" bandRow="1"/>
              <a:tblGrid>
                <a:gridCol w="30690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28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304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627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638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Macro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Sub-urban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Macro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Urban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Micro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Urban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36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GB" sz="1000" i="1" baseline="-2500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en-GB" sz="100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(dB)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36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a:t>SLA</a:t>
                      </a:r>
                      <a:r>
                        <a:rPr lang="en-GB" sz="1000" i="1" baseline="-2500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a:t>v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(dB)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en-GB" sz="1000" i="1" baseline="-2500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a:t>E 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(dB)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36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effectLst/>
                          <a:latin typeface="Symbol" panose="05050102010706020507" pitchFamily="18" charset="2"/>
                          <a:ea typeface="宋体" panose="02010600030101010101" pitchFamily="2" charset="-122"/>
                        </a:rPr>
                        <a:t>j</a:t>
                      </a:r>
                      <a:r>
                        <a:rPr lang="en-GB" sz="1000" i="1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3dB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(deg.)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36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effectLst/>
                          <a:latin typeface="Symbol" panose="05050102010706020507" pitchFamily="18" charset="2"/>
                          <a:ea typeface="宋体" panose="02010600030101010101" pitchFamily="2" charset="-122"/>
                        </a:rPr>
                        <a:t>q</a:t>
                      </a:r>
                      <a:r>
                        <a:rPr lang="en-GB" sz="1000" i="1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3dB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(deg.)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65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36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i="1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en-GB" sz="1000" i="1" baseline="-2500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a:t>E,max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(dBi)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6.4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5.5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5.5</a:t>
                      </a:r>
                      <a:endParaRPr lang="zh-CN" altLang="sv-S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36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a:t>(M, N) </a:t>
                      </a:r>
                      <a:r>
                        <a:rPr lang="en-GB" sz="1000" i="1" baseline="30000" dirty="0">
                          <a:effectLst/>
                          <a:highlight>
                            <a:srgbClr val="00FF00"/>
                          </a:highlight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a:t>(Note 1)</a:t>
                      </a:r>
                      <a:endParaRPr lang="zh-CN" sz="1000" baseline="300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(16, 8)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(16, 8)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(8,8)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36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Horizontal radiating element spacing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r>
                        <a:rPr lang="en-GB" sz="1000">
                          <a:effectLst/>
                          <a:latin typeface="Symbol" panose="05050102010706020507" pitchFamily="18" charset="2"/>
                          <a:ea typeface="宋体" panose="02010600030101010101" pitchFamily="2" charset="-122"/>
                        </a:rPr>
                        <a:t>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r>
                        <a:rPr lang="en-GB" sz="1000">
                          <a:effectLst/>
                          <a:latin typeface="Symbol" panose="05050102010706020507" pitchFamily="18" charset="2"/>
                          <a:ea typeface="宋体" panose="02010600030101010101" pitchFamily="2" charset="-122"/>
                        </a:rPr>
                        <a:t>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r>
                        <a:rPr lang="en-GB" sz="1000">
                          <a:effectLst/>
                          <a:latin typeface="Symbol" panose="05050102010706020507" pitchFamily="18" charset="2"/>
                          <a:ea typeface="宋体" panose="02010600030101010101" pitchFamily="2" charset="-122"/>
                        </a:rPr>
                        <a:t>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236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Vertical</a:t>
                      </a:r>
                      <a:r>
                        <a:rPr lang="sv-S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radiating</a:t>
                      </a:r>
                      <a:r>
                        <a:rPr lang="sv-S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elements 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spacing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0.7</a:t>
                      </a:r>
                      <a:r>
                        <a:rPr lang="en-GB" sz="1000" dirty="0">
                          <a:effectLst/>
                          <a:latin typeface="Symbol" panose="05050102010706020507" pitchFamily="18" charset="2"/>
                          <a:ea typeface="宋体" panose="02010600030101010101" pitchFamily="2" charset="-122"/>
                        </a:rPr>
                        <a:t>l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r>
                        <a:rPr lang="en-GB" sz="1000">
                          <a:effectLst/>
                          <a:latin typeface="Symbol" panose="05050102010706020507" pitchFamily="18" charset="2"/>
                          <a:ea typeface="宋体" panose="02010600030101010101" pitchFamily="2" charset="-122"/>
                        </a:rPr>
                        <a:t>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r>
                        <a:rPr lang="en-GB" sz="1000">
                          <a:effectLst/>
                          <a:latin typeface="Symbol" panose="05050102010706020507" pitchFamily="18" charset="2"/>
                          <a:ea typeface="宋体" panose="02010600030101010101" pitchFamily="2" charset="-122"/>
                        </a:rPr>
                        <a:t>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236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Horizontal coverage range (deg.)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+/- 60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+/- 60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+/- 60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810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Vertical coverage range (deg.)</a:t>
                      </a:r>
                      <a:r>
                        <a:rPr lang="en-GB" sz="1000" i="1" baseline="30000" dirty="0">
                          <a:effectLst/>
                          <a:highlight>
                            <a:srgbClr val="00FF00"/>
                          </a:highlight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a:t> (Note 2)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90-100</a:t>
                      </a: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90-120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90-120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638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Total Radiated Power for two polarizations(dBm)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46 </a:t>
                      </a: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dBm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46 dBm</a:t>
                      </a:r>
                      <a:endParaRPr lang="zh-CN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41</a:t>
                      </a:r>
                      <a:r>
                        <a:rPr lang="en-GB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 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37 </a:t>
                      </a:r>
                      <a:r>
                        <a:rPr lang="en-GB" sz="10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]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463835">
                <a:tc gridSpan="4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Note 1:	</a:t>
                      </a:r>
                      <a:r>
                        <a:rPr lang="en-GB" altLang="zh-CN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 × N means there are M vertical and N horizontal radiating elements.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Note 2:	Numbers include mechanical </a:t>
                      </a:r>
                      <a:r>
                        <a:rPr lang="en-GB" altLang="zh-CN" sz="1000" dirty="0" err="1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downtilt</a:t>
                      </a:r>
                      <a:r>
                        <a:rPr lang="en-GB" altLang="zh-CN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of TBD degrees.</a:t>
                      </a:r>
                      <a:endParaRPr lang="zh-CN" sz="10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7296566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1900" dirty="0"/>
              <a:t>[1] R4-2006110	AAS BS antenna characteristics for frequency ranges 6.425-7.125GHz and 10.0-10.5GHz	Nokia, Nokia Shanghai Bell</a:t>
            </a:r>
          </a:p>
          <a:p>
            <a:r>
              <a:rPr lang="en-US" altLang="zh-CN" sz="1900" dirty="0"/>
              <a:t>[2] R4-2006288	Antenna characteristics	CATT</a:t>
            </a:r>
          </a:p>
          <a:p>
            <a:r>
              <a:rPr lang="en-US" altLang="zh-CN" sz="1900" dirty="0"/>
              <a:t>[3] R4-2006924	Array antenna model parameters	Ericsson</a:t>
            </a:r>
          </a:p>
          <a:p>
            <a:r>
              <a:rPr lang="en-US" altLang="zh-CN" sz="1900" dirty="0"/>
              <a:t>[4] R4-2007309	Antenna characteristics on 6.425-7.025GHz, 7.025-7.125GHz  and 10.0-10.5 GHz	Huawei, </a:t>
            </a:r>
            <a:r>
              <a:rPr lang="en-US" altLang="zh-CN" sz="1900" dirty="0" err="1"/>
              <a:t>HiSilicon</a:t>
            </a:r>
            <a:endParaRPr lang="en-US" altLang="zh-CN" sz="1900" dirty="0"/>
          </a:p>
          <a:p>
            <a:r>
              <a:rPr lang="en-US" altLang="zh-CN" sz="1900" dirty="0"/>
              <a:t>[5] R4-2007393	Discussion on NR BS antenna parameters	ZTE Corporation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170</Words>
  <Application>Microsoft Office PowerPoint</Application>
  <PresentationFormat>宽屏</PresentationFormat>
  <Paragraphs>74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 Unicode MS</vt:lpstr>
      <vt:lpstr>等线</vt:lpstr>
      <vt:lpstr>等线 Light</vt:lpstr>
      <vt:lpstr>宋体</vt:lpstr>
      <vt:lpstr>Arial</vt:lpstr>
      <vt:lpstr>Calibri</vt:lpstr>
      <vt:lpstr>Calibri Light</vt:lpstr>
      <vt:lpstr>Cambria Math</vt:lpstr>
      <vt:lpstr>Symbol</vt:lpstr>
      <vt:lpstr>Times New Roman</vt:lpstr>
      <vt:lpstr>Office Theme</vt:lpstr>
      <vt:lpstr>WF on BS Antenna parameters for the SI on 6.425-7.125GHz and 10.0-10.5GHz </vt:lpstr>
      <vt:lpstr>Agreements on BS antenna parameters 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support of asymmetric channel bandwidth for n66</dc:title>
  <dc:creator>Liuliehai</dc:creator>
  <cp:lastModifiedBy>Huawei</cp:lastModifiedBy>
  <cp:revision>125</cp:revision>
  <dcterms:created xsi:type="dcterms:W3CDTF">2018-11-12T22:28:00Z</dcterms:created>
  <dcterms:modified xsi:type="dcterms:W3CDTF">2020-06-04T00:23:58Z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(3)yWWe1IgRL6ljS+JtdgQ0ccoI+ZZGed6Dx6fmupDKcw0KgHSlTDrptWmzY7lF/waPqQXMI1vh
gOg4eh/uzl8vuMIztXWkhVYIJyKDz0NIh8ixPCHMSF/fUfyolHulbnsVE6Pgc0d2dYbndjT/
edrb0jMUdREM3LBbQX6lPkxn7ShBATOvahVZj5V6eYa1M6gSN/W5cbopf09iKbGCyhxYTHwP
MAmEgvRI+SkEKiGIn4</vt:lpwstr>
  </property>
  <property fmtid="{D5CDD505-2E9C-101B-9397-08002B2CF9AE}" pid="3" name="_2015_ms_pID_7253431">
    <vt:lpwstr>9EN3X++yI5RGoDbYXlkpmb3Sxiau3ehizysTFUy5NXNTrN+z9mI+rX
PW/A6pKaq5jp+y/YpFW6I/RM5NrHq6zsBTU61zC7uA4d9Nrkd2j36f7sA+zqz9TLnrO5J26O
fHBFj3wYvKKqHM2MG/x/nNrXDP2cQlsEs/fmWmif9mfA+yz6WcyWhapNlDDG6hqK7zhTkrEB
WhLLTMfAnRDZpTM136AC0zPcGpoE0YWKAPSH</vt:lpwstr>
  </property>
  <property fmtid="{D5CDD505-2E9C-101B-9397-08002B2CF9AE}" pid="4" name="_2015_ms_pID_7253432">
    <vt:lpwstr>/w==</vt:lpwstr>
  </property>
  <property fmtid="{D5CDD505-2E9C-101B-9397-08002B2CF9AE}" pid="5" name="_NewReviewCycle">
    <vt:lpwstr/>
  </property>
  <property fmtid="{D5CDD505-2E9C-101B-9397-08002B2CF9AE}" pid="6" name="KSOProductBuildVer">
    <vt:lpwstr>2052-10.8.2.6613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1591230174</vt:lpwstr>
  </property>
</Properties>
</file>