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93" r:id="rId3"/>
    <p:sldId id="294" r:id="rId4"/>
    <p:sldId id="307" r:id="rId5"/>
    <p:sldId id="296" r:id="rId6"/>
    <p:sldId id="304" r:id="rId7"/>
    <p:sldId id="311" r:id="rId8"/>
    <p:sldId id="300" r:id="rId9"/>
    <p:sldId id="308" r:id="rId10"/>
    <p:sldId id="312" r:id="rId11"/>
    <p:sldId id="314" r:id="rId12"/>
    <p:sldId id="315" r:id="rId13"/>
    <p:sldId id="316" r:id="rId14"/>
    <p:sldId id="309" r:id="rId1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293"/>
          </p14:sldIdLst>
        </p14:section>
        <p14:section name="Single Panel Type I" id="{8878887B-7B85-4A11-B2A8-B9550D68557A}">
          <p14:sldIdLst>
            <p14:sldId id="294"/>
            <p14:sldId id="307"/>
            <p14:sldId id="296"/>
            <p14:sldId id="304"/>
          </p14:sldIdLst>
        </p14:section>
        <p14:section name="Type II requirements" id="{9741519E-F6E5-4C96-8235-EDCCD7C0E1DD}">
          <p14:sldIdLst>
            <p14:sldId id="311"/>
            <p14:sldId id="300"/>
            <p14:sldId id="308"/>
            <p14:sldId id="312"/>
            <p14:sldId id="314"/>
            <p14:sldId id="315"/>
          </p14:sldIdLst>
        </p14:section>
        <p14:section name="Annex" id="{F503564C-FF81-43BD-8EFC-E8B6FF42977E}">
          <p14:sldIdLst>
            <p14:sldId id="316"/>
            <p14:sldId id="30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68" autoAdjust="0"/>
    <p:restoredTop sz="82742" autoAdjust="0"/>
  </p:normalViewPr>
  <p:slideViewPr>
    <p:cSldViewPr>
      <p:cViewPr varScale="1">
        <p:scale>
          <a:sx n="114" d="100"/>
          <a:sy n="114" d="100"/>
        </p:scale>
        <p:origin x="198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2020/6/3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dirty="0"/>
              <a:t>Way forward on PMI reporting requirements for Tx ports larger than 8 and up to 32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Ericsson, Samsung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2525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#95e 	</a:t>
            </a:r>
          </a:p>
          <a:p>
            <a:r>
              <a:rPr lang="en-US" b="1" dirty="0"/>
              <a:t>Electronic Meeting May 25 –  June 5 , 2020</a:t>
            </a:r>
          </a:p>
          <a:p>
            <a:r>
              <a:rPr lang="en-US" b="1" dirty="0"/>
              <a:t>Agenda item: 6.18.1.2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R4-2008846 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35919-F419-4832-AB0F-A7FD6F7E7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3600" dirty="0"/>
              <a:t>Parameters for MU-MIMO Type II page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7312E-0BE5-43CD-A26F-CF0586620D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GB" dirty="0"/>
              <a:t>Test metric</a:t>
            </a:r>
          </a:p>
          <a:p>
            <a:pPr lvl="1"/>
            <a:r>
              <a:rPr lang="en-GB" dirty="0"/>
              <a:t>Option 1: TP ratio between following PMI and random PMI</a:t>
            </a:r>
            <a:endParaRPr lang="sv-SE" dirty="0"/>
          </a:p>
          <a:p>
            <a:pPr lvl="1"/>
            <a:r>
              <a:rPr lang="en-GB" dirty="0"/>
              <a:t>Option 2: TP ratio between following Type II codebook and following SP Type I codebook</a:t>
            </a:r>
          </a:p>
          <a:p>
            <a:pPr lvl="1"/>
            <a:r>
              <a:rPr lang="en-GB" dirty="0"/>
              <a:t>Other options are not precluded</a:t>
            </a:r>
          </a:p>
          <a:p>
            <a:pPr lvl="0"/>
            <a:r>
              <a:rPr lang="en-GB" dirty="0"/>
              <a:t>codebook construction</a:t>
            </a:r>
            <a:endParaRPr lang="sv-SE" dirty="0"/>
          </a:p>
          <a:p>
            <a:pPr lvl="1"/>
            <a:r>
              <a:rPr lang="en-GB" dirty="0"/>
              <a:t>Option 1: 32Tx ports (N1, N2) = (4,4), (O1, O2) = (4,4) </a:t>
            </a:r>
          </a:p>
          <a:p>
            <a:pPr lvl="1"/>
            <a:r>
              <a:rPr lang="en-GB" dirty="0"/>
              <a:t>Other options are not precluded</a:t>
            </a:r>
            <a:endParaRPr lang="sv-SE" dirty="0"/>
          </a:p>
          <a:p>
            <a:pPr lvl="0"/>
            <a:r>
              <a:rPr lang="en-GB" dirty="0" err="1"/>
              <a:t>Npsk</a:t>
            </a:r>
            <a:r>
              <a:rPr lang="en-GB" dirty="0"/>
              <a:t> (</a:t>
            </a:r>
            <a:r>
              <a:rPr lang="en-GB" dirty="0" err="1"/>
              <a:t>phaseAlphabetSize</a:t>
            </a:r>
            <a:r>
              <a:rPr lang="en-GB" dirty="0"/>
              <a:t>) </a:t>
            </a:r>
          </a:p>
          <a:p>
            <a:pPr lvl="1"/>
            <a:r>
              <a:rPr lang="en-GB" dirty="0"/>
              <a:t>Option 1: 8 </a:t>
            </a:r>
          </a:p>
          <a:p>
            <a:pPr lvl="1"/>
            <a:r>
              <a:rPr lang="en-GB" dirty="0"/>
              <a:t>Other options are not precluded</a:t>
            </a:r>
          </a:p>
          <a:p>
            <a:endParaRPr lang="sv-SE" dirty="0"/>
          </a:p>
          <a:p>
            <a:pPr marL="0" indent="0">
              <a:buNone/>
            </a:pPr>
            <a:endParaRPr lang="sv-SE" dirty="0"/>
          </a:p>
          <a:p>
            <a:endParaRPr lang="sv-SE" dirty="0">
              <a:highlight>
                <a:srgbClr val="FFFF00"/>
              </a:highlight>
            </a:endParaRPr>
          </a:p>
          <a:p>
            <a:pPr marL="457200" lvl="1" indent="0">
              <a:buNone/>
            </a:pPr>
            <a:endParaRPr lang="sv-S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794963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35919-F419-4832-AB0F-A7FD6F7E7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3600" dirty="0"/>
              <a:t>Parameters for MU-MIMO Type II page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7312E-0BE5-43CD-A26F-CF0586620D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 err="1"/>
              <a:t>subbandAmplitude</a:t>
            </a:r>
            <a:endParaRPr lang="en-GB" dirty="0"/>
          </a:p>
          <a:p>
            <a:pPr lvl="1"/>
            <a:r>
              <a:rPr lang="en-GB" dirty="0"/>
              <a:t>Option 1: True</a:t>
            </a:r>
            <a:endParaRPr lang="sv-SE" dirty="0"/>
          </a:p>
          <a:p>
            <a:pPr lvl="1"/>
            <a:r>
              <a:rPr lang="en-GB" dirty="0"/>
              <a:t>Other options are not precluded</a:t>
            </a:r>
          </a:p>
          <a:p>
            <a:pPr lvl="0"/>
            <a:r>
              <a:rPr lang="en-GB" dirty="0"/>
              <a:t>MIMO correlation</a:t>
            </a:r>
          </a:p>
          <a:p>
            <a:pPr lvl="1"/>
            <a:r>
              <a:rPr lang="en-GB" dirty="0"/>
              <a:t>Option 1</a:t>
            </a:r>
            <a:r>
              <a:rPr lang="en-US" dirty="0"/>
              <a:t>: XP Medium </a:t>
            </a:r>
          </a:p>
          <a:p>
            <a:pPr lvl="1"/>
            <a:r>
              <a:rPr lang="en-GB" dirty="0"/>
              <a:t>Other options are not precluded</a:t>
            </a:r>
            <a:endParaRPr lang="sv-SE" dirty="0"/>
          </a:p>
          <a:p>
            <a:endParaRPr lang="sv-SE" dirty="0"/>
          </a:p>
          <a:p>
            <a:pPr lvl="1"/>
            <a:endParaRPr lang="sv-SE" dirty="0"/>
          </a:p>
          <a:p>
            <a:pPr marL="0" indent="0">
              <a:buNone/>
            </a:pPr>
            <a:endParaRPr lang="sv-SE" dirty="0"/>
          </a:p>
          <a:p>
            <a:endParaRPr lang="sv-SE" dirty="0">
              <a:highlight>
                <a:srgbClr val="FFFF00"/>
              </a:highlight>
            </a:endParaRPr>
          </a:p>
          <a:p>
            <a:pPr marL="457200" lvl="1" indent="0">
              <a:buNone/>
            </a:pPr>
            <a:endParaRPr lang="sv-S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350811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A60C5-961D-4A25-8381-DCA37D76E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Scheduling parameters for MU-MIMO based test setup:</a:t>
            </a:r>
            <a:br>
              <a:rPr lang="sv-SE" dirty="0"/>
            </a:b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233241-0350-45C9-BAA5-68688CAD62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Channel model for co-scheduled UE</a:t>
            </a:r>
            <a:endParaRPr lang="sv-SE" dirty="0"/>
          </a:p>
          <a:p>
            <a:pPr lvl="1"/>
            <a:r>
              <a:rPr lang="en-US" dirty="0"/>
              <a:t>Option 1: Possibility for spatially separated from DUT</a:t>
            </a:r>
            <a:endParaRPr lang="sv-SE" dirty="0"/>
          </a:p>
          <a:p>
            <a:pPr lvl="1"/>
            <a:r>
              <a:rPr lang="en-US" dirty="0"/>
              <a:t>Other options not precluded</a:t>
            </a:r>
            <a:endParaRPr lang="sv-SE" dirty="0"/>
          </a:p>
          <a:p>
            <a:pPr lvl="0"/>
            <a:r>
              <a:rPr lang="en-US" dirty="0"/>
              <a:t>Scheduling mode:</a:t>
            </a:r>
            <a:endParaRPr lang="sv-SE" dirty="0"/>
          </a:p>
          <a:p>
            <a:pPr lvl="1"/>
            <a:r>
              <a:rPr lang="en-US" dirty="0"/>
              <a:t>Option 1: Zero-forcing</a:t>
            </a:r>
          </a:p>
          <a:p>
            <a:pPr lvl="1"/>
            <a:r>
              <a:rPr lang="en-US" dirty="0"/>
              <a:t>Other options not precluded</a:t>
            </a:r>
            <a:endParaRPr lang="sv-SE" dirty="0"/>
          </a:p>
          <a:p>
            <a:pPr lvl="0"/>
            <a:r>
              <a:rPr lang="en-US" dirty="0"/>
              <a:t>DCI value for antenna mapping (Table 7.3.1.2.2-2 from 38.212):</a:t>
            </a:r>
            <a:endParaRPr lang="sv-SE" dirty="0"/>
          </a:p>
          <a:p>
            <a:pPr lvl="1"/>
            <a:r>
              <a:rPr lang="en-US" dirty="0"/>
              <a:t>Option 1: DUT = 3 with DMRS seed=0, co-scheduled UE=5 with random DMRS seed (Rank 1, DMRS antenna port mapping 1000 for DUT, 1002 for co-scheduled UE)</a:t>
            </a:r>
            <a:endParaRPr lang="sv-SE" dirty="0"/>
          </a:p>
          <a:p>
            <a:pPr lvl="1"/>
            <a:r>
              <a:rPr lang="en-US" dirty="0"/>
              <a:t>Option 2: DUT = 7 with DMRS seed=0, co-scheduled UE=8 with random DMRS seed, (Rank 2, DMRS antenna port mapping [1000, 1001] for DUT, [1002, 1003] for co-scheduled UE)</a:t>
            </a:r>
            <a:endParaRPr lang="sv-SE" dirty="0"/>
          </a:p>
          <a:p>
            <a:pPr lvl="1"/>
            <a:r>
              <a:rPr lang="en-US" dirty="0"/>
              <a:t>Other options not precluded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8399435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ACBE6-A384-47DC-80AD-062CE7A90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For information: ZF precoder algorithm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F7353A-E2DA-4450-93E0-E37F764F7D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W = H</a:t>
            </a:r>
            <a:r>
              <a:rPr lang="pt-BR" baseline="30000" dirty="0"/>
              <a:t>T</a:t>
            </a:r>
            <a:r>
              <a:rPr lang="pt-BR" dirty="0"/>
              <a:t>*(H*H</a:t>
            </a:r>
            <a:r>
              <a:rPr lang="pt-BR" baseline="30000" dirty="0"/>
              <a:t>T </a:t>
            </a:r>
            <a:r>
              <a:rPr lang="pt-BR" dirty="0"/>
              <a:t>+ </a:t>
            </a:r>
            <a:r>
              <a:rPr lang="el-GR" dirty="0">
                <a:latin typeface="Ericsson Hilda" panose="00000500000000000000" pitchFamily="2" charset="0"/>
              </a:rPr>
              <a:t>λ</a:t>
            </a:r>
            <a:r>
              <a:rPr lang="sv-SE" dirty="0">
                <a:latin typeface="Ericsson Hilda" panose="00000500000000000000" pitchFamily="2" charset="0"/>
              </a:rPr>
              <a:t>I)</a:t>
            </a:r>
            <a:r>
              <a:rPr lang="sv-SE" baseline="30000" dirty="0">
                <a:latin typeface="Ericsson Hilda" panose="00000500000000000000" pitchFamily="2" charset="0"/>
              </a:rPr>
              <a:t>-1</a:t>
            </a:r>
            <a:r>
              <a:rPr lang="sv-SE" dirty="0">
                <a:latin typeface="Ericsson Hilda" panose="00000500000000000000" pitchFamily="2" charset="0"/>
              </a:rPr>
              <a:t>, where</a:t>
            </a:r>
          </a:p>
          <a:p>
            <a:pPr lvl="1"/>
            <a:r>
              <a:rPr lang="pt-BR" dirty="0"/>
              <a:t>H = [H</a:t>
            </a:r>
            <a:r>
              <a:rPr lang="pt-BR" baseline="-25000" dirty="0"/>
              <a:t>a</a:t>
            </a:r>
            <a:r>
              <a:rPr lang="pt-BR" dirty="0"/>
              <a:t> H</a:t>
            </a:r>
            <a:r>
              <a:rPr lang="pt-BR" baseline="-25000" dirty="0"/>
              <a:t>b</a:t>
            </a:r>
            <a:r>
              <a:rPr lang="pt-BR" dirty="0"/>
              <a:t>], where </a:t>
            </a:r>
          </a:p>
          <a:p>
            <a:pPr lvl="2"/>
            <a:r>
              <a:rPr lang="pt-BR" dirty="0"/>
              <a:t>H</a:t>
            </a:r>
            <a:r>
              <a:rPr lang="pt-BR" baseline="-25000" dirty="0"/>
              <a:t>a</a:t>
            </a:r>
            <a:r>
              <a:rPr lang="pt-BR" dirty="0"/>
              <a:t> is the channel estimated for DUT i.e., H</a:t>
            </a:r>
            <a:r>
              <a:rPr lang="pt-BR" baseline="-25000" dirty="0"/>
              <a:t>a</a:t>
            </a:r>
            <a:r>
              <a:rPr lang="pt-BR" dirty="0"/>
              <a:t>= W</a:t>
            </a:r>
            <a:r>
              <a:rPr lang="pt-BR" baseline="-25000" dirty="0"/>
              <a:t>a</a:t>
            </a:r>
            <a:r>
              <a:rPr lang="pt-BR" baseline="30000" dirty="0"/>
              <a:t>T</a:t>
            </a:r>
            <a:r>
              <a:rPr lang="pt-BR" baseline="-25000" dirty="0"/>
              <a:t> </a:t>
            </a:r>
            <a:r>
              <a:rPr lang="pt-BR" dirty="0"/>
              <a:t>reported type II PMI</a:t>
            </a:r>
          </a:p>
          <a:p>
            <a:pPr lvl="2"/>
            <a:r>
              <a:rPr lang="pt-BR" dirty="0"/>
              <a:t>H</a:t>
            </a:r>
            <a:r>
              <a:rPr lang="pt-BR" baseline="-25000" dirty="0"/>
              <a:t>b</a:t>
            </a:r>
            <a:r>
              <a:rPr lang="pt-BR" dirty="0"/>
              <a:t> is the channel of co-scheduled UE </a:t>
            </a:r>
          </a:p>
          <a:p>
            <a:pPr lvl="3"/>
            <a:r>
              <a:rPr lang="pt-BR" dirty="0"/>
              <a:t>FFS whether H</a:t>
            </a:r>
            <a:r>
              <a:rPr lang="pt-BR" baseline="-25000" dirty="0"/>
              <a:t>b</a:t>
            </a:r>
            <a:r>
              <a:rPr lang="pt-BR" dirty="0"/>
              <a:t>= W</a:t>
            </a:r>
            <a:r>
              <a:rPr lang="pt-BR" baseline="-25000" dirty="0"/>
              <a:t>b</a:t>
            </a:r>
            <a:r>
              <a:rPr lang="pt-BR" baseline="30000" dirty="0"/>
              <a:t>T</a:t>
            </a:r>
            <a:r>
              <a:rPr lang="pt-BR" baseline="-25000" dirty="0"/>
              <a:t> </a:t>
            </a:r>
            <a:r>
              <a:rPr lang="pt-BR" dirty="0"/>
              <a:t>(reported PMI), or if H</a:t>
            </a:r>
            <a:r>
              <a:rPr lang="pt-BR" baseline="-25000" dirty="0"/>
              <a:t>b</a:t>
            </a:r>
            <a:r>
              <a:rPr lang="pt-BR" dirty="0"/>
              <a:t> is generated channel. </a:t>
            </a:r>
          </a:p>
          <a:p>
            <a:pPr lvl="1"/>
            <a:r>
              <a:rPr lang="pt-BR" dirty="0"/>
              <a:t>W = [W</a:t>
            </a:r>
            <a:r>
              <a:rPr lang="pt-BR" baseline="-25000" dirty="0"/>
              <a:t>a</a:t>
            </a:r>
            <a:r>
              <a:rPr lang="pt-BR" dirty="0"/>
              <a:t> W</a:t>
            </a:r>
            <a:r>
              <a:rPr lang="pt-BR" baseline="-25000" dirty="0"/>
              <a:t>b</a:t>
            </a:r>
            <a:r>
              <a:rPr lang="pt-BR" dirty="0"/>
              <a:t>]</a:t>
            </a:r>
          </a:p>
          <a:p>
            <a:pPr lvl="2"/>
            <a:r>
              <a:rPr lang="pt-BR" dirty="0"/>
              <a:t>W</a:t>
            </a:r>
            <a:r>
              <a:rPr lang="pt-BR" baseline="-25000" dirty="0"/>
              <a:t>a</a:t>
            </a:r>
            <a:r>
              <a:rPr lang="pt-BR" dirty="0"/>
              <a:t> is the DUT precoder</a:t>
            </a:r>
          </a:p>
          <a:p>
            <a:pPr lvl="2"/>
            <a:r>
              <a:rPr lang="pt-BR" dirty="0"/>
              <a:t>W</a:t>
            </a:r>
            <a:r>
              <a:rPr lang="pt-BR" baseline="-25000" dirty="0"/>
              <a:t>b </a:t>
            </a:r>
            <a:r>
              <a:rPr lang="pt-BR" dirty="0"/>
              <a:t>is the co-scheduled UE precoder</a:t>
            </a:r>
            <a:endParaRPr lang="sv-SE" dirty="0"/>
          </a:p>
          <a:p>
            <a:pPr lvl="2"/>
            <a:endParaRPr lang="sv-SE" dirty="0"/>
          </a:p>
          <a:p>
            <a:pPr marL="457200" lvl="1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661451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CC11ED-94EF-4978-9E7E-92A6F7524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For Information: Beam steering model for L number of beams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10CE31D-F323-409B-A6EB-7D6F1A77E8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3421" y="1988840"/>
            <a:ext cx="6117157" cy="417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438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F88AD-D1E2-44FD-978F-A7DB9C475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Timeline of previous 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4261A-F6F2-4424-8536-456E25167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sv-SE" dirty="0"/>
              <a:t>#92</a:t>
            </a:r>
          </a:p>
          <a:p>
            <a:pPr lvl="1"/>
            <a:r>
              <a:rPr lang="sv-SE" dirty="0"/>
              <a:t> WF: R4-1910017</a:t>
            </a:r>
          </a:p>
          <a:p>
            <a:r>
              <a:rPr lang="sv-SE" dirty="0"/>
              <a:t>#92bis </a:t>
            </a:r>
          </a:p>
          <a:p>
            <a:pPr lvl="1"/>
            <a:r>
              <a:rPr lang="sv-SE" dirty="0"/>
              <a:t>WF: </a:t>
            </a:r>
            <a:r>
              <a:rPr lang="en-US" altLang="ja-JP" dirty="0"/>
              <a:t>R4-1912834</a:t>
            </a:r>
          </a:p>
          <a:p>
            <a:pPr lvl="1"/>
            <a:r>
              <a:rPr lang="en-US" dirty="0"/>
              <a:t>simulation assumptions:</a:t>
            </a:r>
            <a:r>
              <a:rPr lang="sv-SE" dirty="0"/>
              <a:t> R4-1912811</a:t>
            </a:r>
          </a:p>
          <a:p>
            <a:r>
              <a:rPr lang="sv-SE" dirty="0"/>
              <a:t>#93</a:t>
            </a:r>
          </a:p>
          <a:p>
            <a:pPr lvl="1"/>
            <a:r>
              <a:rPr lang="sv-SE" dirty="0"/>
              <a:t>WF: R4-1915858</a:t>
            </a:r>
          </a:p>
          <a:p>
            <a:pPr lvl="1"/>
            <a:r>
              <a:rPr lang="sv-SE" dirty="0"/>
              <a:t>Simulation assumptions: R4-1915859</a:t>
            </a:r>
          </a:p>
          <a:p>
            <a:r>
              <a:rPr lang="sv-SE" dirty="0"/>
              <a:t>#94e</a:t>
            </a:r>
          </a:p>
          <a:p>
            <a:pPr lvl="1"/>
            <a:r>
              <a:rPr lang="en-US" dirty="0"/>
              <a:t>WF: R4-2002393</a:t>
            </a:r>
          </a:p>
          <a:p>
            <a:pPr lvl="1"/>
            <a:r>
              <a:rPr lang="en-US" dirty="0"/>
              <a:t>Simulation assumptions: R4-2002394</a:t>
            </a:r>
          </a:p>
          <a:p>
            <a:r>
              <a:rPr lang="en-US" dirty="0"/>
              <a:t>#94e-Bis</a:t>
            </a:r>
          </a:p>
          <a:p>
            <a:pPr lvl="1"/>
            <a:r>
              <a:rPr lang="en-US" dirty="0"/>
              <a:t>WF: R4-2005549</a:t>
            </a:r>
          </a:p>
          <a:p>
            <a:pPr lvl="1"/>
            <a:r>
              <a:rPr lang="en-US" dirty="0"/>
              <a:t>Simulation assumptions: R4-2005550</a:t>
            </a:r>
          </a:p>
        </p:txBody>
      </p:sp>
    </p:spTree>
    <p:extLst>
      <p:ext uri="{BB962C8B-B14F-4D97-AF65-F5344CB8AC3E}">
        <p14:creationId xmlns:p14="http://schemas.microsoft.com/office/powerpoint/2010/main" val="3769008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PMI tests SP Type I page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Wideband PMI requirements</a:t>
            </a:r>
          </a:p>
          <a:p>
            <a:pPr lvl="1"/>
            <a:r>
              <a:rPr lang="en-US" dirty="0"/>
              <a:t>32Tx ports</a:t>
            </a:r>
          </a:p>
          <a:p>
            <a:r>
              <a:rPr lang="en-US" dirty="0" err="1"/>
              <a:t>Subband</a:t>
            </a:r>
            <a:r>
              <a:rPr lang="en-US" dirty="0"/>
              <a:t> PMI requirements</a:t>
            </a:r>
          </a:p>
          <a:p>
            <a:pPr lvl="1"/>
            <a:r>
              <a:rPr lang="sv-SE" dirty="0"/>
              <a:t>16Tx ports</a:t>
            </a:r>
          </a:p>
        </p:txBody>
      </p:sp>
    </p:spTree>
    <p:extLst>
      <p:ext uri="{BB962C8B-B14F-4D97-AF65-F5344CB8AC3E}">
        <p14:creationId xmlns:p14="http://schemas.microsoft.com/office/powerpoint/2010/main" val="3126926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34D94-5D34-478A-A6C3-FDF78FEF6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16Tx ports SP Type I page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748E99-A8FB-4BBB-A0F2-65FD187EF8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Duplex mode:</a:t>
            </a:r>
          </a:p>
          <a:p>
            <a:pPr lvl="1"/>
            <a:r>
              <a:rPr lang="en-US" dirty="0"/>
              <a:t>FDD 10MHz/15kHz BW/SCS</a:t>
            </a:r>
          </a:p>
          <a:p>
            <a:pPr lvl="1"/>
            <a:r>
              <a:rPr lang="en-US" dirty="0"/>
              <a:t>TDD 40MHz/30kHz BW/SCS</a:t>
            </a:r>
          </a:p>
          <a:p>
            <a:r>
              <a:rPr lang="en-US" dirty="0"/>
              <a:t>Number of Rx antennas:</a:t>
            </a:r>
            <a:endParaRPr lang="sv-SE" dirty="0"/>
          </a:p>
          <a:p>
            <a:pPr lvl="1"/>
            <a:r>
              <a:rPr lang="en-US" dirty="0"/>
              <a:t>2Rx, and 4Rx</a:t>
            </a:r>
          </a:p>
          <a:p>
            <a:pPr lvl="0"/>
            <a:r>
              <a:rPr lang="en-US" dirty="0" err="1"/>
              <a:t>Subband</a:t>
            </a:r>
            <a:r>
              <a:rPr lang="en-US" dirty="0"/>
              <a:t> size</a:t>
            </a:r>
          </a:p>
          <a:p>
            <a:pPr lvl="1"/>
            <a:r>
              <a:rPr lang="en-US" dirty="0"/>
              <a:t>FDD: 8</a:t>
            </a:r>
          </a:p>
          <a:p>
            <a:pPr lvl="1"/>
            <a:r>
              <a:rPr lang="en-US" dirty="0"/>
              <a:t>TDD: 16 </a:t>
            </a:r>
            <a:endParaRPr lang="sv-SE" dirty="0"/>
          </a:p>
          <a:p>
            <a:endParaRPr lang="sv-SE" dirty="0"/>
          </a:p>
          <a:p>
            <a:endParaRPr lang="en-US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22098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97A98-84BA-4987-9968-54BB40F3F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NZP-CSI-RS configuration SP Type I page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695CF-2051-47F2-BF8C-E728818D56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16Tx ports: </a:t>
            </a:r>
          </a:p>
          <a:p>
            <a:pPr lvl="1"/>
            <a:r>
              <a:rPr lang="en-US" dirty="0"/>
              <a:t>(k0, k1, k2, k3) = (2, 4, 6, 8), l0 = (5)</a:t>
            </a:r>
          </a:p>
          <a:p>
            <a:r>
              <a:rPr lang="en-US" dirty="0"/>
              <a:t>32Tx ports: </a:t>
            </a:r>
          </a:p>
          <a:p>
            <a:pPr lvl="1"/>
            <a:r>
              <a:rPr lang="en-US" dirty="0"/>
              <a:t>(k0, k1, k2, k3) = (2, 4, 6, 8), (l0, l1) = (5, 12) </a:t>
            </a:r>
          </a:p>
        </p:txBody>
      </p:sp>
    </p:spTree>
    <p:extLst>
      <p:ext uri="{BB962C8B-B14F-4D97-AF65-F5344CB8AC3E}">
        <p14:creationId xmlns:p14="http://schemas.microsoft.com/office/powerpoint/2010/main" val="2273434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549C3-8375-409A-95F5-276555CA5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Result collection SP Type I page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61127E-11DF-4FF1-B7D7-0C88D64347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Further alignment needed given current divergency amonst companies’ results.</a:t>
            </a:r>
          </a:p>
          <a:p>
            <a:r>
              <a:rPr lang="en-US" dirty="0"/>
              <a:t>Set gamma (gain) values based on simulation results in RAN4#96-e</a:t>
            </a:r>
            <a:endParaRPr lang="sv-SE" dirty="0"/>
          </a:p>
          <a:p>
            <a:r>
              <a:rPr lang="sv-SE" dirty="0"/>
              <a:t>Detailed simulation assumptions found in tdoc R4-2008847</a:t>
            </a:r>
          </a:p>
        </p:txBody>
      </p:sp>
    </p:spTree>
    <p:extLst>
      <p:ext uri="{BB962C8B-B14F-4D97-AF65-F5344CB8AC3E}">
        <p14:creationId xmlns:p14="http://schemas.microsoft.com/office/powerpoint/2010/main" val="1534037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E5A3F-97A3-45B0-B458-2AEB9CB86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Type II test setup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E20BE-06E8-43B1-8D81-3EF5E191A9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sv-SE" dirty="0"/>
              <a:t>Test setup:</a:t>
            </a:r>
          </a:p>
          <a:p>
            <a:pPr lvl="1"/>
            <a:r>
              <a:rPr lang="en-US" dirty="0"/>
              <a:t>Option 1: Only use SU-MIMO test setup, i.e., one tested UE </a:t>
            </a:r>
            <a:r>
              <a:rPr lang="sv-SE" dirty="0"/>
              <a:t> </a:t>
            </a:r>
          </a:p>
          <a:p>
            <a:pPr lvl="1"/>
            <a:r>
              <a:rPr lang="sv-SE" dirty="0"/>
              <a:t>Option 2: </a:t>
            </a:r>
            <a:r>
              <a:rPr lang="en-US" dirty="0"/>
              <a:t>MU-MIMO based test setup,  i.e., one tested UE + one co-scheduled UE (generated by TE) </a:t>
            </a:r>
            <a:endParaRPr lang="sv-SE" dirty="0"/>
          </a:p>
          <a:p>
            <a:pPr lvl="1"/>
            <a:r>
              <a:rPr lang="en-GB" dirty="0"/>
              <a:t>Keep these two options open and make decision among option 1 and option 2 in Q3 2020. </a:t>
            </a:r>
            <a:endParaRPr lang="en-US" dirty="0"/>
          </a:p>
          <a:p>
            <a:pPr lvl="1"/>
            <a:r>
              <a:rPr lang="en-US" dirty="0"/>
              <a:t>Proponents for each option need to provide technical analysis for how the test set-up can guarantee UE PMI reporting requirements with type II codebook for its intended purpose.</a:t>
            </a:r>
          </a:p>
          <a:p>
            <a:r>
              <a:rPr lang="en-US" dirty="0"/>
              <a:t>The baseline receiver assumption is UE without interference cancellation capability with/without co-scheduled UE.</a:t>
            </a:r>
          </a:p>
          <a:p>
            <a:r>
              <a:rPr lang="en-US" dirty="0"/>
              <a:t>Under the baseline UE receiver assumption, the PMI calculation processing will not change with and without co-scheduled UE.</a:t>
            </a:r>
          </a:p>
          <a:p>
            <a:r>
              <a:rPr lang="en-US" dirty="0"/>
              <a:t>TE vendors are encouraged to provide feedback for the test feasibility of MU-MIMO test setup. 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67463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35919-F419-4832-AB0F-A7FD6F7E7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Parameters for SU-MIMO Type II page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7312E-0BE5-43CD-A26F-CF0586620D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sv-SE" dirty="0"/>
              <a:t>Codebook construction</a:t>
            </a:r>
          </a:p>
          <a:p>
            <a:pPr lvl="1"/>
            <a:r>
              <a:rPr lang="sv-SE" dirty="0"/>
              <a:t>Option 1: 16Tx ports (N1,N2) = (4,2), (O1, O2) = (4,4) </a:t>
            </a:r>
          </a:p>
          <a:p>
            <a:pPr lvl="1"/>
            <a:r>
              <a:rPr lang="sv-SE" dirty="0"/>
              <a:t>Option 2: 32Tx ports (N1,N2) = (4,4), (O1, O2) = (4,4)</a:t>
            </a:r>
          </a:p>
          <a:p>
            <a:r>
              <a:rPr lang="sv-SE" dirty="0"/>
              <a:t>L (numberOfBeams)</a:t>
            </a:r>
          </a:p>
          <a:p>
            <a:pPr lvl="1"/>
            <a:r>
              <a:rPr lang="sv-SE" dirty="0"/>
              <a:t>2</a:t>
            </a:r>
          </a:p>
          <a:p>
            <a:r>
              <a:rPr lang="sv-SE" dirty="0"/>
              <a:t>N</a:t>
            </a:r>
            <a:r>
              <a:rPr lang="sv-SE" baseline="-25000" dirty="0"/>
              <a:t>psk </a:t>
            </a:r>
            <a:r>
              <a:rPr lang="sv-SE" dirty="0"/>
              <a:t>(phaseAlphabetSize)</a:t>
            </a:r>
            <a:endParaRPr lang="sv-SE" baseline="-25000" dirty="0"/>
          </a:p>
          <a:p>
            <a:pPr lvl="1"/>
            <a:r>
              <a:rPr lang="sv-SE" dirty="0"/>
              <a:t>Option 1: 4</a:t>
            </a:r>
          </a:p>
          <a:p>
            <a:pPr lvl="1"/>
            <a:r>
              <a:rPr lang="sv-SE" dirty="0"/>
              <a:t>Option 2: 8</a:t>
            </a:r>
          </a:p>
          <a:p>
            <a:r>
              <a:rPr lang="sv-SE" dirty="0"/>
              <a:t>SubbandAmplitude</a:t>
            </a:r>
          </a:p>
          <a:p>
            <a:pPr lvl="1"/>
            <a:r>
              <a:rPr lang="sv-SE" dirty="0"/>
              <a:t>Option 1: False</a:t>
            </a:r>
          </a:p>
          <a:p>
            <a:pPr lvl="1"/>
            <a:r>
              <a:rPr lang="sv-SE" dirty="0"/>
              <a:t>Option 2: True</a:t>
            </a:r>
          </a:p>
          <a:p>
            <a:r>
              <a:rPr lang="sv-SE" dirty="0"/>
              <a:t>PMI-FormatIndicator</a:t>
            </a:r>
          </a:p>
          <a:p>
            <a:pPr lvl="1"/>
            <a:r>
              <a:rPr lang="sv-SE" dirty="0"/>
              <a:t>Option 1: Wideband</a:t>
            </a:r>
          </a:p>
          <a:p>
            <a:pPr lvl="1"/>
            <a:r>
              <a:rPr lang="sv-SE" dirty="0"/>
              <a:t>Option 2: Subband</a:t>
            </a:r>
          </a:p>
          <a:p>
            <a:pPr lvl="0"/>
            <a:r>
              <a:rPr lang="en-GB" dirty="0"/>
              <a:t>Propagation condition</a:t>
            </a:r>
            <a:endParaRPr lang="sv-SE" dirty="0"/>
          </a:p>
          <a:p>
            <a:pPr lvl="1"/>
            <a:r>
              <a:rPr lang="en-GB" dirty="0"/>
              <a:t>TDLA30-5</a:t>
            </a:r>
            <a:endParaRPr lang="sv-SE" dirty="0"/>
          </a:p>
          <a:p>
            <a:pPr lvl="0"/>
            <a:r>
              <a:rPr lang="en-GB" dirty="0"/>
              <a:t>MIMO correlation</a:t>
            </a:r>
            <a:endParaRPr lang="sv-SE" dirty="0"/>
          </a:p>
          <a:p>
            <a:pPr lvl="1"/>
            <a:r>
              <a:rPr lang="en-GB" dirty="0"/>
              <a:t>Option 1: XP High</a:t>
            </a:r>
            <a:endParaRPr lang="sv-SE" dirty="0"/>
          </a:p>
          <a:p>
            <a:pPr lvl="1"/>
            <a:r>
              <a:rPr lang="en-GB" dirty="0"/>
              <a:t>Option 2: XP Medium</a:t>
            </a:r>
            <a:endParaRPr lang="sv-SE" dirty="0"/>
          </a:p>
          <a:p>
            <a:endParaRPr lang="sv-SE" dirty="0">
              <a:highlight>
                <a:srgbClr val="FFFF00"/>
              </a:highlight>
            </a:endParaRPr>
          </a:p>
          <a:p>
            <a:pPr marL="457200" lvl="1" indent="0">
              <a:buNone/>
            </a:pPr>
            <a:endParaRPr lang="sv-S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929625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35919-F419-4832-AB0F-A7FD6F7E7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Parameters for SU-MIMOType II page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7312E-0BE5-43CD-A26F-CF0586620D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GB" dirty="0"/>
              <a:t>MCS and rank</a:t>
            </a:r>
          </a:p>
          <a:p>
            <a:pPr lvl="1"/>
            <a:r>
              <a:rPr lang="en-GB" dirty="0"/>
              <a:t>As baseline, use MCS 20, rank 2</a:t>
            </a:r>
            <a:endParaRPr lang="sv-SE" dirty="0"/>
          </a:p>
          <a:p>
            <a:pPr lvl="0"/>
            <a:r>
              <a:rPr lang="en-GB" dirty="0"/>
              <a:t>Beam steering model</a:t>
            </a:r>
            <a:endParaRPr lang="sv-SE" dirty="0"/>
          </a:p>
          <a:p>
            <a:pPr lvl="1"/>
            <a:r>
              <a:rPr lang="en-GB" dirty="0"/>
              <a:t>Option 1: Reusing beam steering approach with dual-cluster beams as specified in B.2.3B.4A of TS 36.101</a:t>
            </a:r>
            <a:endParaRPr lang="sv-SE" dirty="0"/>
          </a:p>
          <a:p>
            <a:pPr lvl="1"/>
            <a:r>
              <a:rPr lang="en-GB" dirty="0"/>
              <a:t>Option 2: Use Equation 1 as beam steering model for Type II codebook performance requirements. </a:t>
            </a:r>
            <a:endParaRPr lang="sv-SE" dirty="0"/>
          </a:p>
          <a:p>
            <a:pPr lvl="0"/>
            <a:r>
              <a:rPr lang="en-GB" dirty="0"/>
              <a:t>Test metric</a:t>
            </a:r>
            <a:endParaRPr lang="sv-SE" dirty="0"/>
          </a:p>
          <a:p>
            <a:pPr lvl="1"/>
            <a:r>
              <a:rPr lang="en-GB" dirty="0"/>
              <a:t>TP ratio between following PMI and rand PMI</a:t>
            </a:r>
            <a:endParaRPr lang="sv-SE" dirty="0"/>
          </a:p>
          <a:p>
            <a:endParaRPr lang="sv-SE" dirty="0">
              <a:highlight>
                <a:srgbClr val="FFFF00"/>
              </a:highlight>
            </a:endParaRPr>
          </a:p>
          <a:p>
            <a:endParaRPr lang="sv-SE" dirty="0">
              <a:highlight>
                <a:srgbClr val="FFFF00"/>
              </a:highlight>
            </a:endParaRPr>
          </a:p>
          <a:p>
            <a:pPr marL="457200" lvl="1" indent="0">
              <a:buNone/>
            </a:pPr>
            <a:endParaRPr lang="sv-S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487640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16378</TotalTime>
  <Words>900</Words>
  <Application>Microsoft Office PowerPoint</Application>
  <PresentationFormat>On-screen Show (4:3)</PresentationFormat>
  <Paragraphs>128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Ericsson Hilda</vt:lpstr>
      <vt:lpstr>Office テーマ</vt:lpstr>
      <vt:lpstr>Way forward on PMI reporting requirements for Tx ports larger than 8 and up to 32</vt:lpstr>
      <vt:lpstr>Timeline of previous agreements</vt:lpstr>
      <vt:lpstr>PMI tests SP Type I page 1</vt:lpstr>
      <vt:lpstr>16Tx ports SP Type I page 2</vt:lpstr>
      <vt:lpstr>NZP-CSI-RS configuration SP Type I page 3</vt:lpstr>
      <vt:lpstr>Result collection SP Type I page 4</vt:lpstr>
      <vt:lpstr>Type II test setup</vt:lpstr>
      <vt:lpstr>Parameters for SU-MIMO Type II page 1</vt:lpstr>
      <vt:lpstr>Parameters for SU-MIMOType II page 2</vt:lpstr>
      <vt:lpstr>Parameters for MU-MIMO Type II page 1</vt:lpstr>
      <vt:lpstr>Parameters for MU-MIMO Type II page 2</vt:lpstr>
      <vt:lpstr>Scheduling parameters for MU-MIMO based test setup: </vt:lpstr>
      <vt:lpstr>For information: ZF precoder algorithm</vt:lpstr>
      <vt:lpstr>For Information: Beam steering model for L number of beams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Fabian Huss</cp:lastModifiedBy>
  <cp:revision>697</cp:revision>
  <dcterms:created xsi:type="dcterms:W3CDTF">2017-01-18T16:32:26Z</dcterms:created>
  <dcterms:modified xsi:type="dcterms:W3CDTF">2020-06-04T00:51:18Z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</Properties>
</file>